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12.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3.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14.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5.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16.xml" ContentType="application/vnd.openxmlformats-officedocument.theme+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17.xml" ContentType="application/vnd.openxmlformats-officedocument.theme+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18.xml" ContentType="application/vnd.openxmlformats-officedocument.theme+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theme/theme19.xml" ContentType="application/vnd.openxmlformats-officedocument.theme+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20.xml" ContentType="application/vnd.openxmlformats-officedocument.theme+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theme/theme21.xml" ContentType="application/vnd.openxmlformats-officedocument.theme+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theme/theme22.xml" ContentType="application/vnd.openxmlformats-officedocument.theme+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theme/theme23.xml" ContentType="application/vnd.openxmlformats-officedocument.theme+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theme/theme24.xml" ContentType="application/vnd.openxmlformats-officedocument.theme+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theme/theme25.xml" ContentType="application/vnd.openxmlformats-officedocument.theme+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theme/theme26.xml" ContentType="application/vnd.openxmlformats-officedocument.theme+xml"/>
  <Override PartName="/ppt/theme/theme2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1.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3.xml" ContentType="application/vnd.openxmlformats-officedocument.presentationml.notesSlide+xml"/>
  <Override PartName="/ppt/tags/tag77.xml" ContentType="application/vnd.openxmlformats-officedocument.presentationml.tags+xml"/>
  <Override PartName="/ppt/notesSlides/notesSlide2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25.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6.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27.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28.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notesSlides/notesSlide29.xml" ContentType="application/vnd.openxmlformats-officedocument.presentationml.notesSlide+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notesSlides/notesSlide32.xml" ContentType="application/vnd.openxmlformats-officedocument.presentationml.notesSlide+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notesSlides/notesSlide33.xml" ContentType="application/vnd.openxmlformats-officedocument.presentationml.notesSlide+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notesSlides/notesSlide34.xml" ContentType="application/vnd.openxmlformats-officedocument.presentationml.notesSlide+xml"/>
  <Override PartName="/ppt/tags/tag347.xml" ContentType="application/vnd.openxmlformats-officedocument.presentationml.tags+xml"/>
  <Override PartName="/ppt/notesSlides/notesSlide35.xml" ContentType="application/vnd.openxmlformats-officedocument.presentationml.notesSlide+xml"/>
  <Override PartName="/ppt/tags/tag348.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352.xml" ContentType="application/vnd.openxmlformats-officedocument.presentationml.tags+xml"/>
  <Override PartName="/ppt/tags/tag353.xml" ContentType="application/vnd.openxmlformats-officedocument.presentationml.tags+xml"/>
  <Override PartName="/ppt/notesSlides/notesSlide43.xml" ContentType="application/vnd.openxmlformats-officedocument.presentationml.notesSlide+xml"/>
  <Override PartName="/ppt/tags/tag354.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3" r:id="rId12"/>
    <p:sldMasterId id="2147483923" r:id="rId13"/>
    <p:sldMasterId id="2147483943" r:id="rId14"/>
    <p:sldMasterId id="2147483963" r:id="rId15"/>
    <p:sldMasterId id="2147483983" r:id="rId16"/>
    <p:sldMasterId id="2147484003" r:id="rId17"/>
    <p:sldMasterId id="2147484023" r:id="rId18"/>
    <p:sldMasterId id="2147484043" r:id="rId19"/>
    <p:sldMasterId id="2147484063" r:id="rId20"/>
    <p:sldMasterId id="2147484083" r:id="rId21"/>
    <p:sldMasterId id="2147484103" r:id="rId22"/>
    <p:sldMasterId id="2147484142" r:id="rId23"/>
    <p:sldMasterId id="2147484148" r:id="rId24"/>
    <p:sldMasterId id="2147484187" r:id="rId25"/>
    <p:sldMasterId id="2147484226" r:id="rId26"/>
  </p:sldMasterIdLst>
  <p:notesMasterIdLst>
    <p:notesMasterId r:id="rId78"/>
  </p:notesMasterIdLst>
  <p:sldIdLst>
    <p:sldId id="305" r:id="rId27"/>
    <p:sldId id="268" r:id="rId28"/>
    <p:sldId id="375" r:id="rId29"/>
    <p:sldId id="366" r:id="rId30"/>
    <p:sldId id="367" r:id="rId31"/>
    <p:sldId id="370" r:id="rId32"/>
    <p:sldId id="369" r:id="rId33"/>
    <p:sldId id="371" r:id="rId34"/>
    <p:sldId id="372" r:id="rId35"/>
    <p:sldId id="373" r:id="rId36"/>
    <p:sldId id="374" r:id="rId37"/>
    <p:sldId id="360" r:id="rId38"/>
    <p:sldId id="376" r:id="rId39"/>
    <p:sldId id="327" r:id="rId40"/>
    <p:sldId id="328" r:id="rId41"/>
    <p:sldId id="329" r:id="rId42"/>
    <p:sldId id="330" r:id="rId43"/>
    <p:sldId id="331" r:id="rId44"/>
    <p:sldId id="332" r:id="rId45"/>
    <p:sldId id="333" r:id="rId46"/>
    <p:sldId id="334" r:id="rId47"/>
    <p:sldId id="335" r:id="rId48"/>
    <p:sldId id="336" r:id="rId49"/>
    <p:sldId id="337" r:id="rId50"/>
    <p:sldId id="338" r:id="rId51"/>
    <p:sldId id="339" r:id="rId52"/>
    <p:sldId id="357" r:id="rId53"/>
    <p:sldId id="340" r:id="rId54"/>
    <p:sldId id="341" r:id="rId55"/>
    <p:sldId id="342" r:id="rId56"/>
    <p:sldId id="343" r:id="rId57"/>
    <p:sldId id="344" r:id="rId58"/>
    <p:sldId id="345" r:id="rId59"/>
    <p:sldId id="363" r:id="rId60"/>
    <p:sldId id="346" r:id="rId61"/>
    <p:sldId id="347" r:id="rId62"/>
    <p:sldId id="348" r:id="rId63"/>
    <p:sldId id="349" r:id="rId64"/>
    <p:sldId id="358" r:id="rId65"/>
    <p:sldId id="361" r:id="rId66"/>
    <p:sldId id="350" r:id="rId67"/>
    <p:sldId id="351" r:id="rId68"/>
    <p:sldId id="352" r:id="rId69"/>
    <p:sldId id="353" r:id="rId70"/>
    <p:sldId id="362" r:id="rId71"/>
    <p:sldId id="354" r:id="rId72"/>
    <p:sldId id="359" r:id="rId73"/>
    <p:sldId id="355" r:id="rId74"/>
    <p:sldId id="356" r:id="rId75"/>
    <p:sldId id="364" r:id="rId76"/>
    <p:sldId id="326"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71" d="100"/>
          <a:sy n="71" d="100"/>
        </p:scale>
        <p:origin x="54" y="4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 Target="slides/slide16.xml"/><Relationship Id="rId47" Type="http://schemas.openxmlformats.org/officeDocument/2006/relationships/slide" Target="slides/slide21.xml"/><Relationship Id="rId63" Type="http://schemas.openxmlformats.org/officeDocument/2006/relationships/slide" Target="slides/slide37.xml"/><Relationship Id="rId68" Type="http://schemas.openxmlformats.org/officeDocument/2006/relationships/slide" Target="slides/slide42.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6.xml"/><Relationship Id="rId37" Type="http://schemas.openxmlformats.org/officeDocument/2006/relationships/slide" Target="slides/slide11.xml"/><Relationship Id="rId53" Type="http://schemas.openxmlformats.org/officeDocument/2006/relationships/slide" Target="slides/slide27.xml"/><Relationship Id="rId58" Type="http://schemas.openxmlformats.org/officeDocument/2006/relationships/slide" Target="slides/slide32.xml"/><Relationship Id="rId74" Type="http://schemas.openxmlformats.org/officeDocument/2006/relationships/slide" Target="slides/slide48.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35.xml"/><Relationship Id="rId82" Type="http://schemas.openxmlformats.org/officeDocument/2006/relationships/tableStyles" Target="tableStyle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slide" Target="slides/slide17.xml"/><Relationship Id="rId48" Type="http://schemas.openxmlformats.org/officeDocument/2006/relationships/slide" Target="slides/slide22.xml"/><Relationship Id="rId56" Type="http://schemas.openxmlformats.org/officeDocument/2006/relationships/slide" Target="slides/slide30.xml"/><Relationship Id="rId64" Type="http://schemas.openxmlformats.org/officeDocument/2006/relationships/slide" Target="slides/slide38.xml"/><Relationship Id="rId69" Type="http://schemas.openxmlformats.org/officeDocument/2006/relationships/slide" Target="slides/slide43.xml"/><Relationship Id="rId77" Type="http://schemas.openxmlformats.org/officeDocument/2006/relationships/slide" Target="slides/slide51.xml"/><Relationship Id="rId8" Type="http://schemas.openxmlformats.org/officeDocument/2006/relationships/slideMaster" Target="slideMasters/slideMaster8.xml"/><Relationship Id="rId51" Type="http://schemas.openxmlformats.org/officeDocument/2006/relationships/slide" Target="slides/slide25.xml"/><Relationship Id="rId72" Type="http://schemas.openxmlformats.org/officeDocument/2006/relationships/slide" Target="slides/slide46.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slide" Target="slides/slide20.xml"/><Relationship Id="rId59" Type="http://schemas.openxmlformats.org/officeDocument/2006/relationships/slide" Target="slides/slide33.xml"/><Relationship Id="rId67" Type="http://schemas.openxmlformats.org/officeDocument/2006/relationships/slide" Target="slides/slide41.xml"/><Relationship Id="rId20" Type="http://schemas.openxmlformats.org/officeDocument/2006/relationships/slideMaster" Target="slideMasters/slideMaster20.xml"/><Relationship Id="rId41" Type="http://schemas.openxmlformats.org/officeDocument/2006/relationships/slide" Target="slides/slide15.xml"/><Relationship Id="rId54" Type="http://schemas.openxmlformats.org/officeDocument/2006/relationships/slide" Target="slides/slide28.xml"/><Relationship Id="rId62" Type="http://schemas.openxmlformats.org/officeDocument/2006/relationships/slide" Target="slides/slide36.xml"/><Relationship Id="rId70" Type="http://schemas.openxmlformats.org/officeDocument/2006/relationships/slide" Target="slides/slide44.xml"/><Relationship Id="rId75"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slide" Target="slides/slide23.xml"/><Relationship Id="rId57" Type="http://schemas.openxmlformats.org/officeDocument/2006/relationships/slide" Target="slides/slide31.xml"/><Relationship Id="rId10" Type="http://schemas.openxmlformats.org/officeDocument/2006/relationships/slideMaster" Target="slideMasters/slideMaster10.xml"/><Relationship Id="rId31" Type="http://schemas.openxmlformats.org/officeDocument/2006/relationships/slide" Target="slides/slide5.xml"/><Relationship Id="rId44" Type="http://schemas.openxmlformats.org/officeDocument/2006/relationships/slide" Target="slides/slide18.xml"/><Relationship Id="rId52" Type="http://schemas.openxmlformats.org/officeDocument/2006/relationships/slide" Target="slides/slide26.xml"/><Relationship Id="rId60" Type="http://schemas.openxmlformats.org/officeDocument/2006/relationships/slide" Target="slides/slide34.xml"/><Relationship Id="rId65" Type="http://schemas.openxmlformats.org/officeDocument/2006/relationships/slide" Target="slides/slide39.xml"/><Relationship Id="rId73" Type="http://schemas.openxmlformats.org/officeDocument/2006/relationships/slide" Target="slides/slide47.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3.xml"/><Relationship Id="rId34" Type="http://schemas.openxmlformats.org/officeDocument/2006/relationships/slide" Target="slides/slide8.xml"/><Relationship Id="rId50" Type="http://schemas.openxmlformats.org/officeDocument/2006/relationships/slide" Target="slides/slide24.xml"/><Relationship Id="rId55" Type="http://schemas.openxmlformats.org/officeDocument/2006/relationships/slide" Target="slides/slide29.xml"/><Relationship Id="rId76" Type="http://schemas.openxmlformats.org/officeDocument/2006/relationships/slide" Target="slides/slide50.xml"/><Relationship Id="rId7" Type="http://schemas.openxmlformats.org/officeDocument/2006/relationships/slideMaster" Target="slideMasters/slideMaster7.xml"/><Relationship Id="rId71" Type="http://schemas.openxmlformats.org/officeDocument/2006/relationships/slide" Target="slides/slide45.xml"/><Relationship Id="rId2" Type="http://schemas.openxmlformats.org/officeDocument/2006/relationships/slideMaster" Target="slideMasters/slideMaster2.xml"/><Relationship Id="rId29" Type="http://schemas.openxmlformats.org/officeDocument/2006/relationships/slide" Target="slides/slide3.xml"/><Relationship Id="rId24" Type="http://schemas.openxmlformats.org/officeDocument/2006/relationships/slideMaster" Target="slideMasters/slideMaster24.xml"/><Relationship Id="rId40" Type="http://schemas.openxmlformats.org/officeDocument/2006/relationships/slide" Target="slides/slide14.xml"/><Relationship Id="rId45" Type="http://schemas.openxmlformats.org/officeDocument/2006/relationships/slide" Target="slides/slide19.xml"/><Relationship Id="rId66"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02/09/2013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mikaelkoskinen.net/post/asp-net-web-api-node-benchmarks.aspx"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635124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283426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550379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Overview of Service Bus capabilities</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Think Service Bus as a federation infrastructure</a:t>
            </a:r>
            <a:r>
              <a:rPr lang="en-US" sz="900" kern="1200" baseline="0" dirty="0" smtClean="0">
                <a:solidFill>
                  <a:schemeClr val="tx1"/>
                </a:solidFill>
                <a:effectLst/>
                <a:latin typeface="Segoe UI" pitchFamily="34" charset="0"/>
                <a:ea typeface="+mn-ea"/>
                <a:cs typeface="+mn-cs"/>
              </a:rPr>
              <a:t> for building loosely-coupled hybrid applications.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Infrastructure for connectivity, for messaging, for integration.</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550764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926120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951960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391633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424445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886567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307491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606373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028177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550287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824909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56846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392687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1340372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568177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22272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563699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29005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4023947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214174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699567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766185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Explain main differences</a:t>
            </a:r>
            <a:r>
              <a:rPr lang="en-US" sz="900" kern="1200" baseline="0" dirty="0" smtClean="0">
                <a:solidFill>
                  <a:schemeClr val="tx1"/>
                </a:solidFill>
                <a:effectLst/>
                <a:latin typeface="Segoe UI" pitchFamily="34" charset="0"/>
                <a:ea typeface="+mn-ea"/>
                <a:cs typeface="+mn-cs"/>
              </a:rPr>
              <a:t> between Relay and Broker</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Main difference between Relay messaging and Broker messaging</a:t>
            </a:r>
          </a:p>
          <a:p>
            <a:pPr marL="384431" lvl="1" indent="-171450">
              <a:buFont typeface="Arial" pitchFamily="34" charset="0"/>
              <a:buChar char="•"/>
            </a:pPr>
            <a:r>
              <a:rPr lang="en-US" sz="900" kern="1200" dirty="0" smtClean="0">
                <a:solidFill>
                  <a:schemeClr val="tx1"/>
                </a:solidFill>
                <a:effectLst/>
                <a:latin typeface="Segoe UI" pitchFamily="34" charset="0"/>
                <a:ea typeface="+mn-ea"/>
                <a:cs typeface="+mn-cs"/>
              </a:rPr>
              <a:t>Relay messaging</a:t>
            </a:r>
            <a:r>
              <a:rPr lang="en-US" sz="900" kern="1200" baseline="0" dirty="0" smtClean="0">
                <a:solidFill>
                  <a:schemeClr val="tx1"/>
                </a:solidFill>
                <a:effectLst/>
                <a:latin typeface="Segoe UI" pitchFamily="34" charset="0"/>
                <a:ea typeface="+mn-ea"/>
                <a:cs typeface="+mn-cs"/>
              </a:rPr>
              <a:t> goes through direct, TPC-like connection</a:t>
            </a:r>
            <a:endParaRPr lang="en-US" sz="900" kern="1200" dirty="0" smtClean="0">
              <a:solidFill>
                <a:schemeClr val="tx1"/>
              </a:solidFill>
              <a:effectLst/>
              <a:latin typeface="Segoe UI" pitchFamily="34" charset="0"/>
              <a:ea typeface="+mn-ea"/>
              <a:cs typeface="+mn-cs"/>
            </a:endParaRPr>
          </a:p>
          <a:p>
            <a:pPr marL="384431" lvl="1" indent="-171450">
              <a:buFont typeface="Arial" pitchFamily="34" charset="0"/>
              <a:buChar char="•"/>
            </a:pPr>
            <a:r>
              <a:rPr lang="en-US" sz="900" kern="1200" dirty="0" smtClean="0">
                <a:solidFill>
                  <a:schemeClr val="tx1"/>
                </a:solidFill>
                <a:effectLst/>
                <a:latin typeface="Segoe UI" pitchFamily="34" charset="0"/>
                <a:ea typeface="+mn-ea"/>
                <a:cs typeface="+mn-cs"/>
              </a:rPr>
              <a:t>Broker manipulate</a:t>
            </a:r>
            <a:r>
              <a:rPr lang="en-US" sz="900" kern="1200" baseline="0" dirty="0" smtClean="0">
                <a:solidFill>
                  <a:schemeClr val="tx1"/>
                </a:solidFill>
                <a:effectLst/>
                <a:latin typeface="Segoe UI" pitchFamily="34" charset="0"/>
                <a:ea typeface="+mn-ea"/>
                <a:cs typeface="+mn-cs"/>
              </a:rPr>
              <a:t> messages (such as stamping) while relay is pass-through</a:t>
            </a:r>
          </a:p>
          <a:p>
            <a:pPr marL="384431" lvl="1" indent="-171450">
              <a:buFont typeface="Arial" pitchFamily="34" charset="0"/>
              <a:buChar char="•"/>
            </a:pPr>
            <a:r>
              <a:rPr lang="en-US" sz="900" kern="1200" baseline="0" dirty="0" smtClean="0">
                <a:solidFill>
                  <a:schemeClr val="tx1"/>
                </a:solidFill>
                <a:effectLst/>
                <a:latin typeface="Segoe UI" pitchFamily="34" charset="0"/>
                <a:ea typeface="+mn-ea"/>
                <a:cs typeface="+mn-cs"/>
              </a:rPr>
              <a:t>Broker has storage, allowing loose-coupling between the sender and the receiver</a:t>
            </a: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0569395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Explain differences between Push and Pull</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Transition:</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This is a continuation of Relay</a:t>
            </a:r>
            <a:r>
              <a:rPr lang="en-US" sz="900" kern="1200" baseline="0" dirty="0" smtClean="0">
                <a:solidFill>
                  <a:schemeClr val="tx1"/>
                </a:solidFill>
                <a:effectLst/>
                <a:latin typeface="Segoe UI" pitchFamily="34" charset="0"/>
                <a:ea typeface="+mn-ea"/>
                <a:cs typeface="+mn-cs"/>
              </a:rPr>
              <a:t> vs. Broker discussion</a:t>
            </a: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5478403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Up</a:t>
            </a:r>
            <a:r>
              <a:rPr lang="en-US" sz="900" kern="1200" baseline="0" dirty="0" smtClean="0">
                <a:solidFill>
                  <a:schemeClr val="tx1"/>
                </a:solidFill>
                <a:effectLst/>
                <a:latin typeface="Segoe UI" pitchFamily="34" charset="0"/>
                <a:ea typeface="+mn-ea"/>
                <a:cs typeface="+mn-cs"/>
              </a:rPr>
              <a:t> and downs of different ways of polling</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Receive and Delete</a:t>
            </a:r>
            <a:r>
              <a:rPr lang="en-US" sz="900" kern="1200" baseline="0" dirty="0" smtClean="0">
                <a:solidFill>
                  <a:schemeClr val="tx1"/>
                </a:solidFill>
                <a:effectLst/>
                <a:latin typeface="Segoe UI" pitchFamily="34" charset="0"/>
                <a:ea typeface="+mn-ea"/>
                <a:cs typeface="+mn-cs"/>
              </a:rPr>
              <a:t> may cause message lost</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Peek</a:t>
            </a:r>
            <a:r>
              <a:rPr lang="en-US" sz="900" kern="1200" baseline="0" dirty="0" smtClean="0">
                <a:solidFill>
                  <a:schemeClr val="tx1"/>
                </a:solidFill>
                <a:effectLst/>
                <a:latin typeface="Segoe UI" pitchFamily="34" charset="0"/>
                <a:ea typeface="+mn-ea"/>
                <a:cs typeface="+mn-cs"/>
              </a:rPr>
              <a:t> and lock makes sure the message is processed at least once (but doesn’t guarantee if the same message is processed multiple times).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4525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Overview of brokered</a:t>
            </a:r>
            <a:r>
              <a:rPr lang="en-US" sz="900" kern="1200" baseline="0" dirty="0" smtClean="0">
                <a:solidFill>
                  <a:schemeClr val="tx1"/>
                </a:solidFill>
                <a:effectLst/>
                <a:latin typeface="Segoe UI" pitchFamily="34" charset="0"/>
                <a:ea typeface="+mn-ea"/>
                <a:cs typeface="+mn-cs"/>
              </a:rPr>
              <a:t> message structure</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The</a:t>
            </a:r>
            <a:r>
              <a:rPr lang="en-US" sz="900" kern="1200" baseline="0" dirty="0" smtClean="0">
                <a:solidFill>
                  <a:schemeClr val="tx1"/>
                </a:solidFill>
                <a:effectLst/>
                <a:latin typeface="Segoe UI" pitchFamily="34" charset="0"/>
                <a:ea typeface="+mn-ea"/>
                <a:cs typeface="+mn-cs"/>
              </a:rPr>
              <a:t> structure is more like a HTTP message instead of a SOAP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161733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4290540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667368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This</a:t>
            </a:r>
            <a:r>
              <a:rPr lang="en-US" sz="900" kern="1200" baseline="0" dirty="0" smtClean="0">
                <a:solidFill>
                  <a:schemeClr val="tx1"/>
                </a:solidFill>
                <a:effectLst/>
                <a:latin typeface="Segoe UI" pitchFamily="34" charset="0"/>
                <a:ea typeface="+mn-ea"/>
                <a:cs typeface="+mn-cs"/>
              </a:rPr>
              <a:t> slide and the next slide list some of integration patterns enabled by queues – load leveling, offline/batch, load balancing (competing consumers)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2672405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47696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effectLst/>
              </a:rPr>
              <a:t> </a:t>
            </a:r>
            <a:r>
              <a:rPr lang="en-GB" b="1" dirty="0" smtClean="0">
                <a:effectLst/>
              </a:rPr>
              <a:t>Web </a:t>
            </a:r>
            <a:r>
              <a:rPr lang="en-GB" b="1" dirty="0" err="1" smtClean="0">
                <a:effectLst/>
              </a:rPr>
              <a:t>ApiNode.jsTime</a:t>
            </a:r>
            <a:r>
              <a:rPr lang="en-GB" b="1" dirty="0" smtClean="0">
                <a:effectLst/>
              </a:rPr>
              <a:t> taken (in s)</a:t>
            </a:r>
            <a:r>
              <a:rPr lang="en-GB" dirty="0" smtClean="0">
                <a:effectLst/>
              </a:rPr>
              <a:t>89.9541.65</a:t>
            </a:r>
            <a:r>
              <a:rPr lang="en-GB" b="1" dirty="0" smtClean="0">
                <a:effectLst/>
              </a:rPr>
              <a:t>Requests per second</a:t>
            </a:r>
            <a:r>
              <a:rPr lang="en-GB" dirty="0" smtClean="0">
                <a:effectLst/>
              </a:rPr>
              <a:t>1111.692400.89</a:t>
            </a:r>
            <a:br>
              <a:rPr lang="en-GB" dirty="0" smtClean="0">
                <a:effectLst/>
              </a:rPr>
            </a:br>
            <a:r>
              <a:rPr lang="en-GB" dirty="0" smtClean="0">
                <a:effectLst/>
              </a:rPr>
              <a:t/>
            </a:r>
            <a:br>
              <a:rPr lang="en-GB" dirty="0" smtClean="0">
                <a:effectLst/>
              </a:rPr>
            </a:br>
            <a:r>
              <a:rPr lang="en-GB" dirty="0" smtClean="0">
                <a:hlinkClick r:id="rId3"/>
              </a:rPr>
              <a:t>http://mikaelkoskinen.net/post/asp-net-web-api-node-benchmarks.aspx</a:t>
            </a:r>
            <a:endParaRPr lang="en-GB" dirty="0" smtClean="0"/>
          </a:p>
          <a:p>
            <a:endParaRPr lang="en-GB" dirty="0" smtClean="0"/>
          </a:p>
          <a:p>
            <a:r>
              <a:rPr lang="en-GB" dirty="0" smtClean="0"/>
              <a:t>Rather silly slide that shows that the number of</a:t>
            </a:r>
            <a:r>
              <a:rPr lang="en-GB" baseline="0" dirty="0" smtClean="0"/>
              <a:t> devices interacting grows</a:t>
            </a:r>
            <a:endParaRPr lang="en-GB" dirty="0"/>
          </a:p>
        </p:txBody>
      </p:sp>
      <p:sp>
        <p:nvSpPr>
          <p:cNvPr id="4" name="Slide Number Placeholder 3"/>
          <p:cNvSpPr>
            <a:spLocks noGrp="1"/>
          </p:cNvSpPr>
          <p:nvPr>
            <p:ph type="sldNum" sz="quarter" idx="10"/>
          </p:nvPr>
        </p:nvSpPr>
        <p:spPr/>
        <p:txBody>
          <a:bodyPr/>
          <a:lstStyle/>
          <a:p>
            <a:fld id="{0C38D358-6C7D-4EB9-872B-936D4D97144B}" type="slidenum">
              <a:rPr lang="en-GB" smtClean="0">
                <a:solidFill>
                  <a:prstClr val="black"/>
                </a:solidFill>
              </a:rPr>
              <a:pPr/>
              <a:t>4</a:t>
            </a:fld>
            <a:endParaRPr lang="en-GB">
              <a:solidFill>
                <a:prstClr val="black"/>
              </a:solidFill>
            </a:endParaRPr>
          </a:p>
        </p:txBody>
      </p:sp>
    </p:spTree>
    <p:extLst>
      <p:ext uri="{BB962C8B-B14F-4D97-AF65-F5344CB8AC3E}">
        <p14:creationId xmlns:p14="http://schemas.microsoft.com/office/powerpoint/2010/main" val="24097007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This slide introduces</a:t>
            </a:r>
            <a:r>
              <a:rPr lang="en-US" sz="900" kern="1200" baseline="0" dirty="0" smtClean="0">
                <a:solidFill>
                  <a:schemeClr val="tx1"/>
                </a:solidFill>
                <a:effectLst/>
                <a:latin typeface="Segoe UI" pitchFamily="34" charset="0"/>
                <a:ea typeface="+mn-ea"/>
                <a:cs typeface="+mn-cs"/>
              </a:rPr>
              <a:t> some integration patterns enabled by topics and subscriptions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3583732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Additional integration</a:t>
            </a:r>
            <a:r>
              <a:rPr lang="en-US" sz="900" kern="1200" baseline="0" dirty="0" smtClean="0">
                <a:solidFill>
                  <a:schemeClr val="tx1"/>
                </a:solidFill>
                <a:effectLst/>
                <a:latin typeface="Segoe UI" pitchFamily="34" charset="0"/>
                <a:ea typeface="+mn-ea"/>
                <a:cs typeface="+mn-cs"/>
              </a:rPr>
              <a:t> patterns enabled by subscription filters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One pattern</a:t>
            </a:r>
            <a:r>
              <a:rPr lang="en-US" sz="900" kern="1200" baseline="0" dirty="0" smtClean="0">
                <a:solidFill>
                  <a:schemeClr val="tx1"/>
                </a:solidFill>
                <a:effectLst/>
                <a:latin typeface="Segoe UI" pitchFamily="34" charset="0"/>
                <a:ea typeface="+mn-ea"/>
                <a:cs typeface="+mn-cs"/>
              </a:rPr>
              <a:t> can be easily called out is message router, where messages are routed to different recipients based on message attributes. Note that will subscription filters the messages are actually routed to ALL recipients and they are only filtered by subscriptions.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495077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1705323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35283237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7006025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Explains how notifications work without Service</a:t>
            </a:r>
            <a:r>
              <a:rPr lang="en-US" sz="900" kern="1200" baseline="0" dirty="0" smtClean="0">
                <a:solidFill>
                  <a:schemeClr val="tx1"/>
                </a:solidFill>
                <a:effectLst/>
                <a:latin typeface="Segoe UI" pitchFamily="34" charset="0"/>
                <a:ea typeface="+mn-ea"/>
                <a:cs typeface="+mn-cs"/>
              </a:rPr>
              <a:t> Bus Notification Hub</a:t>
            </a:r>
          </a:p>
          <a:p>
            <a:pPr marL="0" lvl="0" indent="0">
              <a:buFont typeface="Arial" pitchFamily="34" charset="0"/>
              <a:buNone/>
            </a:pPr>
            <a:r>
              <a:rPr lang="en-US" sz="900" b="1" kern="1200" baseline="0" dirty="0" smtClean="0">
                <a:solidFill>
                  <a:schemeClr val="tx1"/>
                </a:solidFill>
                <a:effectLst/>
                <a:latin typeface="Segoe UI" pitchFamily="34" charset="0"/>
                <a:ea typeface="+mn-ea"/>
                <a:cs typeface="+mn-cs"/>
              </a:rPr>
              <a:t>Speaker Notes:</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Main challenges</a:t>
            </a:r>
          </a:p>
          <a:p>
            <a:pPr marL="384431" lvl="1" indent="-171450">
              <a:buFont typeface="Arial" pitchFamily="34" charset="0"/>
              <a:buChar char="•"/>
            </a:pPr>
            <a:r>
              <a:rPr lang="en-US" sz="900" kern="1200" dirty="0" smtClean="0">
                <a:solidFill>
                  <a:schemeClr val="tx1"/>
                </a:solidFill>
                <a:effectLst/>
                <a:latin typeface="Segoe UI" pitchFamily="34" charset="0"/>
                <a:ea typeface="+mn-ea"/>
                <a:cs typeface="+mn-cs"/>
              </a:rPr>
              <a:t>Platform</a:t>
            </a:r>
            <a:r>
              <a:rPr lang="en-US" sz="900" kern="1200" baseline="0" dirty="0" smtClean="0">
                <a:solidFill>
                  <a:schemeClr val="tx1"/>
                </a:solidFill>
                <a:effectLst/>
                <a:latin typeface="Segoe UI" pitchFamily="34" charset="0"/>
                <a:ea typeface="+mn-ea"/>
                <a:cs typeface="+mn-cs"/>
              </a:rPr>
              <a:t> dependency – code multiple interfaces in the backend</a:t>
            </a:r>
          </a:p>
          <a:p>
            <a:pPr marL="384431" lvl="1" indent="-171450">
              <a:buFont typeface="Arial" pitchFamily="34" charset="0"/>
              <a:buChar char="•"/>
            </a:pPr>
            <a:r>
              <a:rPr lang="en-US" sz="900" kern="1200" baseline="0" dirty="0" smtClean="0">
                <a:solidFill>
                  <a:schemeClr val="tx1"/>
                </a:solidFill>
                <a:effectLst/>
                <a:latin typeface="Segoe UI" pitchFamily="34" charset="0"/>
                <a:ea typeface="+mn-ea"/>
                <a:cs typeface="+mn-cs"/>
              </a:rPr>
              <a:t>Scale – PNS handle needs to be refreshed when app is launched; Most PNSs don’t support multicasting</a:t>
            </a:r>
          </a:p>
          <a:p>
            <a:pPr marL="384431" lvl="1" indent="-171450">
              <a:buFont typeface="Arial" pitchFamily="34" charset="0"/>
              <a:buChar char="•"/>
            </a:pPr>
            <a:r>
              <a:rPr lang="en-US" sz="900" kern="1200" baseline="0" dirty="0" smtClean="0">
                <a:solidFill>
                  <a:schemeClr val="tx1"/>
                </a:solidFill>
                <a:effectLst/>
                <a:latin typeface="Segoe UI" pitchFamily="34" charset="0"/>
                <a:ea typeface="+mn-ea"/>
                <a:cs typeface="+mn-cs"/>
              </a:rPr>
              <a:t>Routing – not able to filter messages by custom criteria</a:t>
            </a:r>
          </a:p>
          <a:p>
            <a:pPr marL="0" lvl="0" indent="0">
              <a:buFont typeface="Arial" pitchFamily="34" charset="0"/>
              <a:buNone/>
            </a:pPr>
            <a:r>
              <a:rPr lang="en-US" sz="900" kern="1200" dirty="0" smtClean="0">
                <a:solidFill>
                  <a:schemeClr val="tx1"/>
                </a:solidFill>
                <a:effectLst/>
                <a:latin typeface="Segoe UI" pitchFamily="34" charset="0"/>
                <a:ea typeface="+mn-ea"/>
                <a:cs typeface="+mn-cs"/>
              </a:rPr>
              <a:t>http://msdn.microsoft.com/en-us/library/windowsazure/jj927170.aspx</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1304755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Explains how notifications work with</a:t>
            </a:r>
            <a:r>
              <a:rPr lang="en-US" sz="900" kern="1200" baseline="0" dirty="0" smtClean="0">
                <a:solidFill>
                  <a:schemeClr val="tx1"/>
                </a:solidFill>
                <a:effectLst/>
                <a:latin typeface="Segoe UI" pitchFamily="34" charset="0"/>
                <a:ea typeface="+mn-ea"/>
                <a:cs typeface="+mn-cs"/>
              </a:rPr>
              <a:t> </a:t>
            </a:r>
            <a:r>
              <a:rPr lang="en-US" sz="900" kern="1200" dirty="0" smtClean="0">
                <a:solidFill>
                  <a:schemeClr val="tx1"/>
                </a:solidFill>
                <a:effectLst/>
                <a:latin typeface="Segoe UI" pitchFamily="34" charset="0"/>
                <a:ea typeface="+mn-ea"/>
                <a:cs typeface="+mn-cs"/>
              </a:rPr>
              <a:t>Service</a:t>
            </a:r>
            <a:r>
              <a:rPr lang="en-US" sz="900" kern="1200" baseline="0" dirty="0" smtClean="0">
                <a:solidFill>
                  <a:schemeClr val="tx1"/>
                </a:solidFill>
                <a:effectLst/>
                <a:latin typeface="Segoe UI" pitchFamily="34" charset="0"/>
                <a:ea typeface="+mn-ea"/>
                <a:cs typeface="+mn-cs"/>
              </a:rPr>
              <a:t> Bus Notification Hub</a:t>
            </a:r>
          </a:p>
          <a:p>
            <a:pPr marL="0" lvl="0" indent="0">
              <a:buFont typeface="Arial" pitchFamily="34" charset="0"/>
              <a:buNone/>
            </a:pPr>
            <a:r>
              <a:rPr lang="en-US" sz="900" b="1" kern="1200" baseline="0" dirty="0" smtClean="0">
                <a:solidFill>
                  <a:schemeClr val="tx1"/>
                </a:solidFill>
                <a:effectLst/>
                <a:latin typeface="Segoe UI" pitchFamily="34" charset="0"/>
                <a:ea typeface="+mn-ea"/>
                <a:cs typeface="+mn-cs"/>
              </a:rPr>
              <a:t>Speaker Notes:</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Main benefits</a:t>
            </a:r>
          </a:p>
          <a:p>
            <a:pPr marL="384431" lvl="1" indent="-171450">
              <a:buFont typeface="Arial" pitchFamily="34" charset="0"/>
              <a:buChar char="•"/>
            </a:pPr>
            <a:r>
              <a:rPr lang="en-US" sz="900" kern="1200" dirty="0" smtClean="0">
                <a:solidFill>
                  <a:schemeClr val="tx1"/>
                </a:solidFill>
                <a:effectLst/>
                <a:latin typeface="Segoe UI" pitchFamily="34" charset="0"/>
                <a:ea typeface="+mn-ea"/>
                <a:cs typeface="+mn-cs"/>
              </a:rPr>
              <a:t>Multiple-platforms</a:t>
            </a:r>
            <a:r>
              <a:rPr lang="en-US" sz="900" kern="1200" baseline="0" dirty="0" smtClean="0">
                <a:solidFill>
                  <a:schemeClr val="tx1"/>
                </a:solidFill>
                <a:effectLst/>
                <a:latin typeface="Segoe UI" pitchFamily="34" charset="0"/>
                <a:ea typeface="+mn-ea"/>
                <a:cs typeface="+mn-cs"/>
              </a:rPr>
              <a:t> – common interface to send notifications to all supported platforms</a:t>
            </a:r>
          </a:p>
          <a:p>
            <a:pPr marL="384431" lvl="1" indent="-171450">
              <a:buFont typeface="Arial" pitchFamily="34" charset="0"/>
              <a:buChar char="•"/>
            </a:pPr>
            <a:r>
              <a:rPr lang="en-US" sz="900" kern="1200" baseline="0" dirty="0" smtClean="0">
                <a:solidFill>
                  <a:schemeClr val="tx1"/>
                </a:solidFill>
                <a:effectLst/>
                <a:latin typeface="Segoe UI" pitchFamily="34" charset="0"/>
                <a:ea typeface="+mn-ea"/>
                <a:cs typeface="+mn-cs"/>
              </a:rPr>
              <a:t>Pub/Sub routing – devices specify tags when register with notification hub</a:t>
            </a:r>
          </a:p>
          <a:p>
            <a:pPr marL="384431" lvl="1" indent="-171450">
              <a:buFont typeface="Arial" pitchFamily="34" charset="0"/>
              <a:buChar char="•"/>
            </a:pPr>
            <a:r>
              <a:rPr lang="en-US" sz="900" kern="1200" baseline="0" dirty="0" smtClean="0">
                <a:solidFill>
                  <a:schemeClr val="tx1"/>
                </a:solidFill>
                <a:effectLst/>
                <a:latin typeface="Segoe UI" pitchFamily="34" charset="0"/>
                <a:ea typeface="+mn-ea"/>
                <a:cs typeface="+mn-cs"/>
              </a:rPr>
              <a:t>Scale – notification hubs scale to millions of devices without the need of architecting or </a:t>
            </a:r>
            <a:r>
              <a:rPr lang="en-US" sz="900" kern="1200" baseline="0" dirty="0" err="1" smtClean="0">
                <a:solidFill>
                  <a:schemeClr val="tx1"/>
                </a:solidFill>
                <a:effectLst/>
                <a:latin typeface="Segoe UI" pitchFamily="34" charset="0"/>
                <a:ea typeface="+mn-ea"/>
                <a:cs typeface="+mn-cs"/>
              </a:rPr>
              <a:t>sharding</a:t>
            </a:r>
            <a:endParaRPr lang="en-US" sz="900" kern="1200" baseline="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http://msdn.microsoft.com/en-us/library/windowsazure/jj927170.aspx</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1049890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959437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257251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periodic example may be a greenhouse thermometer. The devices may be configured to report hourly, and with some careful control of clock cycles you could predict exactly</a:t>
            </a:r>
            <a:r>
              <a:rPr lang="en-GB" baseline="0" dirty="0" smtClean="0"/>
              <a:t> when traffic will arrive at your services. Ideally in such a case you’d </a:t>
            </a:r>
            <a:r>
              <a:rPr lang="en-GB" dirty="0" smtClean="0"/>
              <a:t>only provision compute</a:t>
            </a:r>
            <a:r>
              <a:rPr lang="en-GB" baseline="0" dirty="0" smtClean="0"/>
              <a:t> resources at a certain time so that you aren’t overpaying for resources. This is a perfect cloud scenario.</a:t>
            </a:r>
          </a:p>
          <a:p>
            <a:endParaRPr lang="en-GB" baseline="0" dirty="0" smtClean="0"/>
          </a:p>
          <a:p>
            <a:r>
              <a:rPr lang="en-GB" dirty="0" smtClean="0"/>
              <a:t>A frequent retrieval</a:t>
            </a:r>
            <a:r>
              <a:rPr lang="en-GB" baseline="0" dirty="0" smtClean="0"/>
              <a:t> may be a fridge that wishes to show the news headlines – it has to frequently poll, and this constant growth gives a fast per unit growth pattern to the traffic. This growth pattern is unlike a human computer growth pattern where there are rarely constant usage on the client side.</a:t>
            </a:r>
          </a:p>
          <a:p>
            <a:endParaRPr lang="en-GB" baseline="0" dirty="0" smtClean="0"/>
          </a:p>
          <a:p>
            <a:r>
              <a:rPr lang="en-GB" baseline="0" dirty="0" smtClean="0"/>
              <a:t>When a Device interacts with humans, a far less predictable usage pattern emerges – if a device responds to milk being taken from it (in order to report a reorder request) then it depends how quickly a user is drinking their milk! Very hard to predict.</a:t>
            </a:r>
          </a:p>
          <a:p>
            <a:endParaRPr lang="en-GB" baseline="0" dirty="0" smtClean="0"/>
          </a:p>
          <a:p>
            <a:r>
              <a:rPr lang="en-GB" baseline="0" dirty="0" smtClean="0"/>
              <a:t>When devices are reporting periodically and growing fast, a </a:t>
            </a:r>
            <a:r>
              <a:rPr lang="en-GB" baseline="0" dirty="0" err="1" smtClean="0"/>
              <a:t>differnet</a:t>
            </a:r>
            <a:r>
              <a:rPr lang="en-GB" baseline="0" dirty="0" smtClean="0"/>
              <a:t> pattern emerges – a predictable burst pattern where there is never a true off state. </a:t>
            </a:r>
            <a:endParaRPr lang="en-GB" dirty="0"/>
          </a:p>
        </p:txBody>
      </p:sp>
      <p:sp>
        <p:nvSpPr>
          <p:cNvPr id="4" name="Slide Number Placeholder 3"/>
          <p:cNvSpPr>
            <a:spLocks noGrp="1"/>
          </p:cNvSpPr>
          <p:nvPr>
            <p:ph type="sldNum" sz="quarter" idx="10"/>
          </p:nvPr>
        </p:nvSpPr>
        <p:spPr/>
        <p:txBody>
          <a:bodyPr/>
          <a:lstStyle/>
          <a:p>
            <a:fld id="{0C38D358-6C7D-4EB9-872B-936D4D97144B}" type="slidenum">
              <a:rPr lang="en-GB" smtClean="0">
                <a:solidFill>
                  <a:prstClr val="black"/>
                </a:solidFill>
              </a:rPr>
              <a:pPr/>
              <a:t>5</a:t>
            </a:fld>
            <a:endParaRPr lang="en-GB">
              <a:solidFill>
                <a:prstClr val="black"/>
              </a:solidFill>
            </a:endParaRPr>
          </a:p>
        </p:txBody>
      </p:sp>
    </p:spTree>
    <p:extLst>
      <p:ext uri="{BB962C8B-B14F-4D97-AF65-F5344CB8AC3E}">
        <p14:creationId xmlns:p14="http://schemas.microsoft.com/office/powerpoint/2010/main" val="1319082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C38D358-6C7D-4EB9-872B-936D4D97144B}" type="slidenum">
              <a:rPr lang="en-GB" smtClean="0">
                <a:solidFill>
                  <a:prstClr val="black"/>
                </a:solidFill>
              </a:rPr>
              <a:pPr/>
              <a:t>7</a:t>
            </a:fld>
            <a:endParaRPr lang="en-GB">
              <a:solidFill>
                <a:prstClr val="black"/>
              </a:solidFill>
            </a:endParaRPr>
          </a:p>
        </p:txBody>
      </p:sp>
    </p:spTree>
    <p:extLst>
      <p:ext uri="{BB962C8B-B14F-4D97-AF65-F5344CB8AC3E}">
        <p14:creationId xmlns:p14="http://schemas.microsoft.com/office/powerpoint/2010/main" val="2334511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C38D358-6C7D-4EB9-872B-936D4D97144B}" type="slidenum">
              <a:rPr lang="en-GB" smtClean="0">
                <a:solidFill>
                  <a:prstClr val="black"/>
                </a:solidFill>
              </a:rPr>
              <a:pPr/>
              <a:t>10</a:t>
            </a:fld>
            <a:endParaRPr lang="en-GB">
              <a:solidFill>
                <a:prstClr val="black"/>
              </a:solidFill>
            </a:endParaRPr>
          </a:p>
        </p:txBody>
      </p:sp>
    </p:spTree>
    <p:extLst>
      <p:ext uri="{BB962C8B-B14F-4D97-AF65-F5344CB8AC3E}">
        <p14:creationId xmlns:p14="http://schemas.microsoft.com/office/powerpoint/2010/main" val="3372547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C38D358-6C7D-4EB9-872B-936D4D97144B}" type="slidenum">
              <a:rPr lang="en-GB" smtClean="0">
                <a:solidFill>
                  <a:prstClr val="black"/>
                </a:solidFill>
              </a:rPr>
              <a:pPr/>
              <a:t>11</a:t>
            </a:fld>
            <a:endParaRPr lang="en-GB">
              <a:solidFill>
                <a:prstClr val="black"/>
              </a:solidFill>
            </a:endParaRPr>
          </a:p>
        </p:txBody>
      </p:sp>
    </p:spTree>
    <p:extLst>
      <p:ext uri="{BB962C8B-B14F-4D97-AF65-F5344CB8AC3E}">
        <p14:creationId xmlns:p14="http://schemas.microsoft.com/office/powerpoint/2010/main" val="1854141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162084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2.xml"/><Relationship Id="rId4" Type="http://schemas.microsoft.com/office/2007/relationships/hdphoto" Target="../media/hdphoto1.wdp"/></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2.xml"/><Relationship Id="rId4" Type="http://schemas.microsoft.com/office/2007/relationships/hdphoto" Target="../media/hdphoto1.wdp"/></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3.xml"/><Relationship Id="rId4" Type="http://schemas.microsoft.com/office/2007/relationships/hdphoto" Target="../media/hdphoto1.wdp"/></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3.xml"/><Relationship Id="rId4" Type="http://schemas.microsoft.com/office/2007/relationships/hdphoto" Target="../media/hdphoto2.wdp"/></Relationships>
</file>

<file path=ppt/slideLayouts/_rels/slideLayout25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3.xml"/><Relationship Id="rId4" Type="http://schemas.microsoft.com/office/2007/relationships/hdphoto" Target="../media/hdphoto1.wdp"/></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4.xml"/><Relationship Id="rId4" Type="http://schemas.microsoft.com/office/2007/relationships/hdphoto" Target="../media/hdphoto1.wdp"/></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4.xml"/><Relationship Id="rId4" Type="http://schemas.microsoft.com/office/2007/relationships/hdphoto" Target="../media/hdphoto2.wdp"/></Relationships>
</file>

<file path=ppt/slideLayouts/_rels/slideLayout2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4.xml"/><Relationship Id="rId4" Type="http://schemas.microsoft.com/office/2007/relationships/hdphoto" Target="../media/hdphoto1.wdp"/></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5.xml"/><Relationship Id="rId4" Type="http://schemas.microsoft.com/office/2007/relationships/hdphoto" Target="../media/hdphoto1.wdp"/></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5.xml"/><Relationship Id="rId4" Type="http://schemas.microsoft.com/office/2007/relationships/hdphoto" Target="../media/hdphoto2.wdp"/></Relationships>
</file>

<file path=ppt/slideLayouts/_rels/slideLayout2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5.xml"/><Relationship Id="rId4" Type="http://schemas.microsoft.com/office/2007/relationships/hdphoto" Target="../media/hdphoto1.wdp"/></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1.wdp"/></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6.xml"/><Relationship Id="rId4" Type="http://schemas.microsoft.com/office/2007/relationships/hdphoto" Target="../media/hdphoto2.wdp"/></Relationships>
</file>

<file path=ppt/slideLayouts/_rels/slideLayout3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1.wdp"/></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7.xml"/><Relationship Id="rId4" Type="http://schemas.microsoft.com/office/2007/relationships/hdphoto" Target="../media/hdphoto2.wdp"/></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8.xml"/><Relationship Id="rId4" Type="http://schemas.microsoft.com/office/2007/relationships/hdphoto" Target="../media/hdphoto2.wdp"/></Relationships>
</file>

<file path=ppt/slideLayouts/_rels/slideLayout3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9.xml"/><Relationship Id="rId4" Type="http://schemas.microsoft.com/office/2007/relationships/hdphoto" Target="../media/hdphoto2.wdp"/></Relationships>
</file>

<file path=ppt/slideLayouts/_rels/slideLayout3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3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0.xml"/><Relationship Id="rId4" Type="http://schemas.microsoft.com/office/2007/relationships/hdphoto" Target="../media/hdphoto2.wdp"/></Relationships>
</file>

<file path=ppt/slideLayouts/_rels/slideLayout38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3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3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3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1.xml"/><Relationship Id="rId4" Type="http://schemas.microsoft.com/office/2007/relationships/hdphoto" Target="../media/hdphoto2.wdp"/></Relationships>
</file>

<file path=ppt/slideLayouts/_rels/slideLayout4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1.xml"/></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2.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22.xml"/><Relationship Id="rId4" Type="http://schemas.openxmlformats.org/officeDocument/2006/relationships/image" Target="../media/image26.png"/></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2.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2.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2.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2.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23.xml"/><Relationship Id="rId4" Type="http://schemas.openxmlformats.org/officeDocument/2006/relationships/image" Target="../media/image33.png"/></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jpg"/><Relationship Id="rId1" Type="http://schemas.openxmlformats.org/officeDocument/2006/relationships/slideMaster" Target="../slideMasters/slideMaster23.xml"/><Relationship Id="rId4" Type="http://schemas.openxmlformats.org/officeDocument/2006/relationships/image" Target="../media/image33.png"/></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3.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3.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3.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4.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24.xml"/><Relationship Id="rId4" Type="http://schemas.openxmlformats.org/officeDocument/2006/relationships/image" Target="../media/image26.png"/></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4.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4.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4.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4.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5.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25.xml"/><Relationship Id="rId4" Type="http://schemas.openxmlformats.org/officeDocument/2006/relationships/image" Target="../media/image26.png"/></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5.xml"/></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5.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5.xml"/></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6.xml"/></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26.xml"/><Relationship Id="rId4" Type="http://schemas.openxmlformats.org/officeDocument/2006/relationships/image" Target="../media/image26.png"/></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6.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6.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6.xml"/></Relationships>
</file>

<file path=ppt/slideLayouts/_rels/slideLayout5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6.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538164466"/>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1998154"/>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92241957"/>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67667098"/>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62243812"/>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02308421"/>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1129897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138053024"/>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371652721"/>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4157853354"/>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674728226"/>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87954912"/>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362706276"/>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60165849"/>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87580218"/>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419988068"/>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673985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18945880"/>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516706" y="1690688"/>
            <a:ext cx="11158586" cy="1585049"/>
          </a:xfrm>
        </p:spPr>
        <p:txBody>
          <a:bodyPr/>
          <a:lstStyle>
            <a:lvl1pPr>
              <a:defRPr sz="2400"/>
            </a:lvl1pPr>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720029"/>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749740415"/>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37301700"/>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8728230"/>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4834965"/>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4358331"/>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34738999"/>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41840283"/>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31539897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644600356"/>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1560148463"/>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1138603408"/>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3894652388"/>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760209930"/>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767799902"/>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085445"/>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41351933"/>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1882869"/>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13786729"/>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516706" y="1690688"/>
            <a:ext cx="11158586" cy="1585049"/>
          </a:xfrm>
        </p:spPr>
        <p:txBody>
          <a:bodyPr/>
          <a:lstStyle>
            <a:lvl1pPr>
              <a:defRPr sz="2400"/>
            </a:lvl1pPr>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29842301"/>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8070408"/>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390113031"/>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210651462"/>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342077404"/>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350278836"/>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21315830"/>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35845612"/>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523583043"/>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7281303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1760375378"/>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680105010"/>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2326408763"/>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600834516"/>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535009236"/>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33903048"/>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860813735"/>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8112350"/>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93216733"/>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516706" y="1690688"/>
            <a:ext cx="11158586" cy="1585049"/>
          </a:xfrm>
        </p:spPr>
        <p:txBody>
          <a:bodyPr/>
          <a:lstStyle>
            <a:lvl1pPr>
              <a:defRPr sz="2400"/>
            </a:lvl1pPr>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6889872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3111518"/>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8691517"/>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212664086"/>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0708996"/>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13220070"/>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515681478"/>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1843098"/>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641082451"/>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813037865"/>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63847282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2121088296"/>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3533367855"/>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33549941"/>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939538587"/>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906311678"/>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053776800"/>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75789701"/>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233606590"/>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516706" y="1690688"/>
            <a:ext cx="11158586" cy="1585049"/>
          </a:xfrm>
        </p:spPr>
        <p:txBody>
          <a:bodyPr/>
          <a:lstStyle>
            <a:lvl1pPr>
              <a:defRPr sz="2400"/>
            </a:lvl1pPr>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2913749"/>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4948349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312293889"/>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13761864"/>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31559335"/>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06276727"/>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10723429"/>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28817298"/>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455342617"/>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913424155"/>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249656959"/>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4261070364"/>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1264581915"/>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688430362"/>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897698402"/>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5481569"/>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182878652"/>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7543477"/>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93266785"/>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516706" y="1690688"/>
            <a:ext cx="11158586" cy="1585049"/>
          </a:xfrm>
        </p:spPr>
        <p:txBody>
          <a:bodyPr/>
          <a:lstStyle>
            <a:lvl1pPr>
              <a:defRPr sz="2400"/>
            </a:lvl1pPr>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23253550"/>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848567850"/>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896101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73862016"/>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01249314"/>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42759981"/>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4907823"/>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3064348"/>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2446744531"/>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898187472"/>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98042097"/>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965780999"/>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142738958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207961274"/>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787748275"/>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293773808"/>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25038742"/>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49429117"/>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65256787"/>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516706" y="1690688"/>
            <a:ext cx="11158586" cy="1585049"/>
          </a:xfrm>
        </p:spPr>
        <p:txBody>
          <a:bodyPr/>
          <a:lstStyle>
            <a:lvl1pPr>
              <a:defRPr sz="2400"/>
            </a:lvl1pPr>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63821754"/>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70657529"/>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72006404"/>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358965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3017992"/>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3338055"/>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69586752"/>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26155360"/>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589129194"/>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318170927"/>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19098431"/>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4104258135"/>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3845263988"/>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95644395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857921056"/>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759298847"/>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550640192"/>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8902437"/>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4238819"/>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516706" y="1690688"/>
            <a:ext cx="11158586" cy="1585049"/>
          </a:xfrm>
        </p:spPr>
        <p:txBody>
          <a:bodyPr/>
          <a:lstStyle>
            <a:lvl1pPr>
              <a:defRPr sz="2400"/>
            </a:lvl1pPr>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9336945"/>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756820800"/>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73053933"/>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86296736"/>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44143307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511970415"/>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9155730"/>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53763820"/>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2589100385"/>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893882167"/>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2586863518"/>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2587440033"/>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4223024585"/>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347868774"/>
      </p:ext>
    </p:extLst>
  </p:cSld>
  <p:clrMapOvr>
    <a:masterClrMapping/>
  </p:clrMapOvr>
  <p:transition>
    <p:fade/>
  </p:transition>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80061067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225346729"/>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468409399"/>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4945629"/>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56192545"/>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516706" y="1690688"/>
            <a:ext cx="11158586" cy="1585049"/>
          </a:xfrm>
        </p:spPr>
        <p:txBody>
          <a:bodyPr/>
          <a:lstStyle>
            <a:lvl1pPr>
              <a:defRPr sz="2400"/>
            </a:lvl1pPr>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4944044"/>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834780469"/>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4884021"/>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11840477"/>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6765293"/>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66386699"/>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334781356"/>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3373186"/>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926457102"/>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737735465"/>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536179082"/>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753379266"/>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2739199019"/>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05124663"/>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751138997"/>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3229905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046694534"/>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5662086"/>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4756195"/>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516706" y="1690688"/>
            <a:ext cx="11158586" cy="1585049"/>
          </a:xfrm>
        </p:spPr>
        <p:txBody>
          <a:bodyPr/>
          <a:lstStyle>
            <a:lvl1pPr>
              <a:defRPr sz="2400"/>
            </a:lvl1pPr>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32011456"/>
      </p:ext>
    </p:extLst>
  </p:cSld>
  <p:clrMapOvr>
    <a:masterClrMapping/>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05767960"/>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56785619"/>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9010031"/>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89168104"/>
      </p:ext>
    </p:extLst>
  </p:cSld>
  <p:clrMapOvr>
    <a:masterClrMapping/>
  </p:clrMapOvr>
  <p:transition>
    <p:fade/>
  </p:transition>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05914813"/>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64545811"/>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71449018"/>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2331668397"/>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714995591"/>
      </p:ext>
    </p:extLst>
  </p:cSld>
  <p:clrMapOvr>
    <a:masterClrMapping/>
  </p:clrMapOvr>
  <p:transition>
    <p:fade/>
  </p:transition>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254397123"/>
      </p:ext>
    </p:extLst>
  </p:cSld>
  <p:clrMapOvr>
    <a:masterClrMapping/>
  </p:clrMapOvr>
  <p:transition>
    <p:fade/>
  </p:transition>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367084875"/>
      </p:ext>
    </p:extLst>
  </p:cSld>
  <p:clrMapOvr>
    <a:masterClrMapping/>
  </p:clrMapOvr>
  <p:transition>
    <p:fade/>
  </p:transition>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1752827588"/>
      </p:ext>
    </p:extLst>
  </p:cSld>
  <p:clrMapOvr>
    <a:masterClrMapping/>
  </p:clrMapOvr>
  <p:transition>
    <p:fade/>
  </p:transition>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560236211"/>
      </p:ext>
    </p:extLst>
  </p:cSld>
  <p:clrMapOvr>
    <a:masterClrMapping/>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657330002"/>
      </p:ext>
    </p:extLst>
  </p:cSld>
  <p:clrMapOvr>
    <a:masterClrMapping/>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468009806"/>
      </p:ext>
    </p:extLst>
  </p:cSld>
  <p:clrMapOvr>
    <a:masterClrMapping/>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83493276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3057123"/>
      </p:ext>
    </p:extLst>
  </p:cSld>
  <p:clrMapOvr>
    <a:masterClrMapping/>
  </p:clrMapOvr>
  <p:transition>
    <p:fade/>
  </p:transition>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31477898"/>
      </p:ext>
    </p:extLst>
  </p:cSld>
  <p:clrMapOvr>
    <a:masterClrMapping/>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516706" y="1690688"/>
            <a:ext cx="11158586" cy="1585049"/>
          </a:xfrm>
        </p:spPr>
        <p:txBody>
          <a:bodyPr/>
          <a:lstStyle>
            <a:lvl1pPr>
              <a:defRPr sz="2400"/>
            </a:lvl1pPr>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7373347"/>
      </p:ext>
    </p:extLst>
  </p:cSld>
  <p:clrMapOvr>
    <a:masterClrMapping/>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1"/>
            <a:ext cx="6273417" cy="1794661"/>
          </a:xfrm>
          <a:noFill/>
        </p:spPr>
        <p:txBody>
          <a:bodyPr lIns="146286" tIns="109714" rIns="146286" bIns="109714">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2"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7347" y="6196318"/>
            <a:ext cx="986066" cy="19126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148377462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3450" y="6164664"/>
            <a:ext cx="986066" cy="191269"/>
          </a:xfrm>
          <a:prstGeom prst="rect">
            <a:avLst/>
          </a:prstGeom>
        </p:spPr>
      </p:pic>
      <p:sp>
        <p:nvSpPr>
          <p:cNvPr id="4" name="Text Placeholder 4"/>
          <p:cNvSpPr>
            <a:spLocks noGrp="1"/>
          </p:cNvSpPr>
          <p:nvPr>
            <p:ph type="body" sz="quarter" idx="12" hasCustomPrompt="1"/>
          </p:nvPr>
        </p:nvSpPr>
        <p:spPr>
          <a:xfrm>
            <a:off x="271105" y="3877271"/>
            <a:ext cx="6273417" cy="1794661"/>
          </a:xfrm>
          <a:noFill/>
        </p:spPr>
        <p:txBody>
          <a:bodyPr lIns="146286" tIns="109714" rIns="146286" bIns="109714">
            <a:noAutofit/>
          </a:bodyPr>
          <a:lstStyle>
            <a:lvl1pPr marL="0" indent="0">
              <a:spcBef>
                <a:spcPts val="0"/>
              </a:spcBef>
              <a:buNone/>
              <a:defRPr sz="3431"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2"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5" y="560065"/>
            <a:ext cx="2599604" cy="383815"/>
          </a:xfrm>
          <a:prstGeom prst="rect">
            <a:avLst/>
          </a:prstGeom>
        </p:spPr>
      </p:pic>
    </p:spTree>
    <p:extLst>
      <p:ext uri="{BB962C8B-B14F-4D97-AF65-F5344CB8AC3E}">
        <p14:creationId xmlns:p14="http://schemas.microsoft.com/office/powerpoint/2010/main" val="2642138444"/>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286" tIns="91429" rIns="146286" bIns="91429" anchor="t" anchorCtr="0"/>
          <a:lstStyle>
            <a:lvl1pPr>
              <a:defRPr sz="5882"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3" y="3878576"/>
            <a:ext cx="8964186" cy="1792326"/>
          </a:xfrm>
          <a:noFill/>
        </p:spPr>
        <p:txBody>
          <a:bodyPr lIns="146286" tIns="109714" rIns="146286" bIns="109714">
            <a:noAutofit/>
          </a:bodyPr>
          <a:lstStyle>
            <a:lvl1pPr marL="0" indent="0">
              <a:spcBef>
                <a:spcPts val="0"/>
              </a:spcBef>
              <a:buNone/>
              <a:defRPr sz="3431"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7347" y="6196798"/>
            <a:ext cx="986066" cy="19031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265292976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1"/>
            <a:ext cx="6273417" cy="1794661"/>
          </a:xfrm>
          <a:noFill/>
        </p:spPr>
        <p:txBody>
          <a:bodyPr lIns="146286" tIns="109714" rIns="146286" bIns="109714">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2"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7347" y="6196318"/>
            <a:ext cx="986066" cy="191269"/>
          </a:xfrm>
          <a:prstGeom prst="rect">
            <a:avLst/>
          </a:prstGeom>
        </p:spPr>
      </p:pic>
      <p:pic>
        <p:nvPicPr>
          <p:cNvPr id="4" name="Picture 3" descr="Azure_logo_wht-03.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5" y="560065"/>
            <a:ext cx="2599604" cy="383815"/>
          </a:xfrm>
          <a:prstGeom prst="rect">
            <a:avLst/>
          </a:prstGeom>
        </p:spPr>
      </p:pic>
    </p:spTree>
    <p:extLst>
      <p:ext uri="{BB962C8B-B14F-4D97-AF65-F5344CB8AC3E}">
        <p14:creationId xmlns:p14="http://schemas.microsoft.com/office/powerpoint/2010/main" val="3447801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7"/>
            <a:ext cx="9859116" cy="2697988"/>
          </a:xfrm>
          <a:noFill/>
        </p:spPr>
        <p:txBody>
          <a:bodyPr tIns="91429" bIns="91429" anchor="t" anchorCtr="0"/>
          <a:lstStyle>
            <a:lvl1pPr>
              <a:defRPr sz="7058"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3" cy="1793881"/>
          </a:xfrm>
          <a:noFill/>
        </p:spPr>
        <p:txBody>
          <a:bodyPr lIns="182856" tIns="146286" rIns="182856" bIns="146286">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8707060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7"/>
            <a:ext cx="9859116" cy="2697988"/>
          </a:xfrm>
          <a:noFill/>
        </p:spPr>
        <p:txBody>
          <a:bodyPr tIns="91429" bIns="91429" anchor="t" anchorCtr="0"/>
          <a:lstStyle>
            <a:lvl1pPr>
              <a:defRPr sz="7058"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3" cy="1793881"/>
          </a:xfrm>
          <a:noFill/>
        </p:spPr>
        <p:txBody>
          <a:bodyPr lIns="182856" tIns="146286" rIns="182856" bIns="146286">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745569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7"/>
            <a:ext cx="9859116" cy="2697988"/>
          </a:xfrm>
          <a:noFill/>
        </p:spPr>
        <p:txBody>
          <a:bodyPr tIns="91429" bIns="91429" anchor="t" anchorCtr="0"/>
          <a:lstStyle>
            <a:lvl1pPr>
              <a:defRPr sz="7058"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51394212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7"/>
            <a:ext cx="9859116" cy="2697988"/>
          </a:xfrm>
          <a:noFill/>
        </p:spPr>
        <p:txBody>
          <a:bodyPr tIns="91429" bIns="91429" anchor="t" anchorCtr="0"/>
          <a:lstStyle>
            <a:lvl1pPr>
              <a:defRPr sz="7058"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31558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1187620"/>
            <a:ext cx="8067798" cy="5200312"/>
          </a:xfrm>
          <a:noFill/>
        </p:spPr>
        <p:txBody>
          <a:bodyPr tIns="91429" bIns="91429" anchor="t" anchorCtr="0"/>
          <a:lstStyle>
            <a:lvl1pPr marL="0" marR="0" indent="0" algn="l" defTabSz="914250" rtl="0" eaLnBrk="1" fontAlgn="auto" latinLnBrk="0" hangingPunct="1">
              <a:lnSpc>
                <a:spcPct val="90000"/>
              </a:lnSpc>
              <a:spcBef>
                <a:spcPct val="0"/>
              </a:spcBef>
              <a:spcAft>
                <a:spcPts val="0"/>
              </a:spcAft>
              <a:buClrTx/>
              <a:buSzTx/>
              <a:buFontTx/>
              <a:buNone/>
              <a:tabLst/>
              <a:defRPr lang="en-US" sz="5882"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3815935942"/>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1187620"/>
            <a:ext cx="8067798" cy="5200312"/>
          </a:xfrm>
          <a:noFill/>
        </p:spPr>
        <p:txBody>
          <a:bodyPr tIns="91429" bIns="91429" anchor="t" anchorCtr="0"/>
          <a:lstStyle>
            <a:lvl1pPr marL="0" marR="0" indent="0" algn="l" defTabSz="914250" rtl="0" eaLnBrk="1" fontAlgn="auto" latinLnBrk="0" hangingPunct="1">
              <a:lnSpc>
                <a:spcPct val="90000"/>
              </a:lnSpc>
              <a:spcBef>
                <a:spcPct val="0"/>
              </a:spcBef>
              <a:spcAft>
                <a:spcPts val="0"/>
              </a:spcAft>
              <a:buClrTx/>
              <a:buSzTx/>
              <a:buFontTx/>
              <a:buNone/>
              <a:tabLst/>
              <a:defRPr lang="en-US" sz="5882"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1028273754"/>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29" bIns="91429" anchor="t" anchorCtr="0"/>
          <a:lstStyle>
            <a:lvl1pPr>
              <a:defRPr sz="8627"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632059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29" bIns="91429" anchor="t" anchorCtr="0"/>
          <a:lstStyle>
            <a:lvl1pPr>
              <a:defRPr sz="8627"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6442649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29300" y="0"/>
            <a:ext cx="6662701" cy="6858001"/>
          </a:xfrm>
          <a:prstGeom prst="rect">
            <a:avLst/>
          </a:prstGeom>
        </p:spPr>
      </p:pic>
      <p:sp>
        <p:nvSpPr>
          <p:cNvPr id="3" name="Title 1"/>
          <p:cNvSpPr>
            <a:spLocks noGrp="1"/>
          </p:cNvSpPr>
          <p:nvPr>
            <p:ph type="title" hasCustomPrompt="1"/>
          </p:nvPr>
        </p:nvSpPr>
        <p:spPr>
          <a:xfrm>
            <a:off x="269239" y="2084173"/>
            <a:ext cx="11653523" cy="1796217"/>
          </a:xfrm>
          <a:noFill/>
        </p:spPr>
        <p:txBody>
          <a:bodyPr tIns="91429" bIns="91429" anchor="t" anchorCtr="0"/>
          <a:lstStyle>
            <a:lvl1pPr>
              <a:defRPr sz="8627"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624113214"/>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0" y="1456608"/>
            <a:ext cx="4486784"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5" tIns="143410" rIns="182865" bIns="143410" numCol="1" spcCol="0" rtlCol="0" fromWordArt="0" anchor="t" anchorCtr="0" forceAA="0" compatLnSpc="1">
            <a:prstTxWarp prst="textNoShape">
              <a:avLst/>
            </a:prstTxWarp>
            <a:noAutofit/>
          </a:bodyPr>
          <a:lstStyle/>
          <a:p>
            <a:pPr defTabSz="913985" fontAlgn="base">
              <a:lnSpc>
                <a:spcPct val="90000"/>
              </a:lnSpc>
              <a:spcBef>
                <a:spcPct val="0"/>
              </a:spcBef>
              <a:spcAft>
                <a:spcPct val="0"/>
              </a:spcAft>
            </a:pPr>
            <a:endParaRPr lang="en-US" sz="1961"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7" y="1456606"/>
            <a:ext cx="6723860" cy="1975390"/>
          </a:xfrm>
        </p:spPr>
        <p:txBody>
          <a:bodyPr/>
          <a:lstStyle>
            <a:lvl1pPr marL="0" indent="0">
              <a:buNone/>
              <a:defRPr>
                <a:solidFill>
                  <a:srgbClr val="FFFFFF"/>
                </a:solidFill>
              </a:defRPr>
            </a:lvl1pPr>
            <a:lvl2pPr marL="0" indent="0">
              <a:buFontTx/>
              <a:buNone/>
              <a:defRPr sz="1961">
                <a:solidFill>
                  <a:srgbClr val="FFFFFF"/>
                </a:solidFill>
              </a:defRPr>
            </a:lvl2pPr>
            <a:lvl3pPr marL="224068" indent="0">
              <a:buNone/>
              <a:defRPr>
                <a:solidFill>
                  <a:srgbClr val="FFFFFF"/>
                </a:solidFill>
              </a:defRPr>
            </a:lvl3pPr>
            <a:lvl4pPr marL="448135" indent="0">
              <a:buNone/>
              <a:defRPr>
                <a:solidFill>
                  <a:srgbClr val="FFFFFF"/>
                </a:solidFill>
              </a:defRPr>
            </a:lvl4pPr>
            <a:lvl5pPr marL="672203"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71728"/>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3">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8"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8"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8"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39" y="5132430"/>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68" indent="0">
              <a:buNone/>
              <a:defRPr/>
            </a:lvl3pPr>
            <a:lvl4pPr marL="448135" indent="0">
              <a:buNone/>
              <a:defRPr/>
            </a:lvl4pPr>
            <a:lvl5pPr marL="672203"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0"/>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68" indent="0">
              <a:buNone/>
              <a:defRPr/>
            </a:lvl3pPr>
            <a:lvl4pPr marL="448135" indent="0">
              <a:buNone/>
              <a:defRPr/>
            </a:lvl4pPr>
            <a:lvl5pPr marL="672203"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6" y="5132430"/>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68" indent="0">
              <a:buNone/>
              <a:defRPr/>
            </a:lvl3pPr>
            <a:lvl4pPr marL="448135" indent="0">
              <a:buNone/>
              <a:defRPr/>
            </a:lvl4pPr>
            <a:lvl5pPr marL="672203" indent="0">
              <a:buNone/>
              <a:defRPr/>
            </a:lvl5pPr>
          </a:lstStyle>
          <a:p>
            <a:pPr lvl="1"/>
            <a:r>
              <a:rPr lang="en-US" dirty="0" smtClean="0"/>
              <a:t>Second level</a:t>
            </a:r>
          </a:p>
        </p:txBody>
      </p:sp>
    </p:spTree>
    <p:extLst>
      <p:ext uri="{BB962C8B-B14F-4D97-AF65-F5344CB8AC3E}">
        <p14:creationId xmlns:p14="http://schemas.microsoft.com/office/powerpoint/2010/main" val="1369819987"/>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7008701"/>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518056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5552892"/>
      </p:ext>
    </p:extLst>
  </p:cSld>
  <p:clrMapOvr>
    <a:masterClrMapping/>
  </p:clrMapOvr>
  <p:transition>
    <p:fade/>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8500973"/>
      </p:ext>
    </p:extLst>
  </p:cSld>
  <p:clrMapOvr>
    <a:masterClrMapping/>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1">
                <a:solidFill>
                  <a:srgbClr val="00188F"/>
                </a:solidFill>
              </a:defRPr>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420188"/>
          </a:xfrm>
        </p:spPr>
        <p:txBody>
          <a:bodyPr wrap="square">
            <a:spAutoFit/>
          </a:bodyPr>
          <a:lstStyle>
            <a:lvl1pPr marL="0" indent="0">
              <a:spcBef>
                <a:spcPts val="1200"/>
              </a:spcBef>
              <a:buClr>
                <a:schemeClr val="tx1"/>
              </a:buClr>
              <a:buFont typeface="Wingdings" pitchFamily="2" charset="2"/>
              <a:buNone/>
              <a:defRPr sz="3431">
                <a:solidFill>
                  <a:srgbClr val="00188F"/>
                </a:solidFill>
              </a:defRPr>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9961463"/>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1"/>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420188"/>
          </a:xfrm>
        </p:spPr>
        <p:txBody>
          <a:bodyPr wrap="square">
            <a:spAutoFit/>
          </a:bodyPr>
          <a:lstStyle>
            <a:lvl1pPr marL="0" indent="0">
              <a:spcBef>
                <a:spcPts val="1200"/>
              </a:spcBef>
              <a:buClr>
                <a:schemeClr val="tx1"/>
              </a:buClr>
              <a:buFont typeface="Wingdings" pitchFamily="2" charset="2"/>
              <a:buNone/>
              <a:defRPr sz="3431"/>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0426221"/>
      </p:ext>
    </p:extLst>
  </p:cSld>
  <p:clrMapOvr>
    <a:masterClrMapping/>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641" indent="-281641">
              <a:spcBef>
                <a:spcPts val="1200"/>
              </a:spcBef>
              <a:buClr>
                <a:schemeClr val="tx1"/>
              </a:buClr>
              <a:buFont typeface="Arial" pitchFamily="34" charset="0"/>
              <a:buChar char="•"/>
              <a:defRPr sz="3431"/>
            </a:lvl1pPr>
            <a:lvl2pPr marL="520635" indent="-228572">
              <a:defRPr sz="2353"/>
            </a:lvl2pPr>
            <a:lvl3pPr marL="685716" indent="-165081">
              <a:tabLst/>
              <a:defRPr sz="1961"/>
            </a:lvl3pPr>
            <a:lvl4pPr marL="863492" indent="-177778">
              <a:defRPr/>
            </a:lvl4pPr>
            <a:lvl5pPr marL="1028573" indent="-1650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486578"/>
          </a:xfrm>
        </p:spPr>
        <p:txBody>
          <a:bodyPr wrap="square">
            <a:spAutoFit/>
          </a:bodyPr>
          <a:lstStyle>
            <a:lvl1pPr marL="281641" indent="-281641">
              <a:spcBef>
                <a:spcPts val="1200"/>
              </a:spcBef>
              <a:buClr>
                <a:schemeClr val="tx1"/>
              </a:buClr>
              <a:buFont typeface="Arial" pitchFamily="34" charset="0"/>
              <a:buChar char="•"/>
              <a:defRPr sz="3431"/>
            </a:lvl1pPr>
            <a:lvl2pPr marL="520635" indent="-228572">
              <a:defRPr sz="2353"/>
            </a:lvl2pPr>
            <a:lvl3pPr marL="685716" indent="-165081">
              <a:tabLst/>
              <a:defRPr sz="1961"/>
            </a:lvl3pPr>
            <a:lvl4pPr marL="863492" indent="-177778">
              <a:defRPr/>
            </a:lvl4pPr>
            <a:lvl5pPr marL="1028573" indent="-1650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7053998"/>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641" indent="-281641">
              <a:spcBef>
                <a:spcPts val="1200"/>
              </a:spcBef>
              <a:buClrTx/>
              <a:buFont typeface="Arial" pitchFamily="34" charset="0"/>
              <a:buChar char="•"/>
              <a:defRPr sz="3431">
                <a:solidFill>
                  <a:srgbClr val="00188F"/>
                </a:solidFill>
              </a:defRPr>
            </a:lvl1pPr>
            <a:lvl2pPr marL="520635" indent="-228572">
              <a:defRPr sz="2353"/>
            </a:lvl2pPr>
            <a:lvl3pPr marL="685716" indent="-165081">
              <a:tabLst/>
              <a:defRPr sz="1961"/>
            </a:lvl3pPr>
            <a:lvl4pPr marL="863492" indent="-177778">
              <a:defRPr/>
            </a:lvl4pPr>
            <a:lvl5pPr marL="1028573" indent="-1650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486578"/>
          </a:xfrm>
        </p:spPr>
        <p:txBody>
          <a:bodyPr wrap="square">
            <a:spAutoFit/>
          </a:bodyPr>
          <a:lstStyle>
            <a:lvl1pPr marL="281641" indent="-281641">
              <a:spcBef>
                <a:spcPts val="1200"/>
              </a:spcBef>
              <a:buClrTx/>
              <a:buFont typeface="Arial" pitchFamily="34" charset="0"/>
              <a:buChar char="•"/>
              <a:defRPr sz="3431">
                <a:solidFill>
                  <a:srgbClr val="00188F"/>
                </a:solidFill>
              </a:defRPr>
            </a:lvl1pPr>
            <a:lvl2pPr marL="520635" indent="-228572">
              <a:defRPr sz="2353"/>
            </a:lvl2pPr>
            <a:lvl3pPr marL="685716" indent="-165081">
              <a:tabLst/>
              <a:defRPr sz="1961"/>
            </a:lvl3pPr>
            <a:lvl4pPr marL="863492" indent="-177778">
              <a:defRPr/>
            </a:lvl4pPr>
            <a:lvl5pPr marL="1028573" indent="-1650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7140346"/>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79523474"/>
      </p:ext>
    </p:extLst>
  </p:cSld>
  <p:clrMapOvr>
    <a:masterClrMapping/>
  </p:clrMapOvr>
  <p:transition>
    <p:fade/>
  </p:transition>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589191"/>
      </p:ext>
    </p:extLst>
  </p:cSld>
  <p:clrMapOvr>
    <a:masterClrMapping/>
  </p:clrMapOvr>
  <p:transition>
    <p:fade/>
  </p:transition>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192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3547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4504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1"/>
            <a:ext cx="11653522" cy="1956974"/>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683"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1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414"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16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6636562"/>
      </p:ext>
    </p:extLst>
  </p:cSld>
  <p:clrMapOvr>
    <a:masterClrMapping/>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26765"/>
          </a:xfrm>
          <a:prstGeom prst="rect">
            <a:avLst/>
          </a:prstGeom>
        </p:spPr>
        <p:txBody>
          <a:bodyPr/>
          <a:lstStyle>
            <a:lvl1pPr marL="284754" indent="-284754">
              <a:buClr>
                <a:schemeClr val="tx1"/>
              </a:buClr>
              <a:buSzPct val="90000"/>
              <a:buFont typeface="Arial" pitchFamily="34" charset="0"/>
              <a:buChar char="•"/>
              <a:defRPr sz="343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0" indent="-275417">
              <a:buClr>
                <a:schemeClr val="tx1"/>
              </a:buClr>
              <a:buSzPct val="90000"/>
              <a:buFont typeface="Arial" pitchFamily="34" charset="0"/>
              <a:buChar char="•"/>
              <a:defRPr sz="32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24" indent="-284754">
              <a:buClr>
                <a:schemeClr val="tx1"/>
              </a:buClr>
              <a:buSzPct val="90000"/>
              <a:buFont typeface="Arial" pitchFamily="34" charset="0"/>
              <a:buChar char="•"/>
              <a:defRPr sz="28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92" indent="-22406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59" indent="-22406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287387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043563"/>
      </p:ext>
    </p:extLst>
  </p:cSld>
  <p:clrMapOvr>
    <a:masterClrMapping/>
  </p:clrMapOvr>
  <p:transition>
    <p:fade/>
  </p:transition>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5"/>
            <a:ext cx="11231366" cy="1094960"/>
          </a:xfrm>
        </p:spPr>
        <p:txBody>
          <a:bodyPr/>
          <a:lstStyle>
            <a:lvl1pPr marL="0" indent="0">
              <a:buNone/>
              <a:defRPr sz="6597"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4" name="Text Placeholder 8"/>
          <p:cNvSpPr>
            <a:spLocks noGrp="1"/>
          </p:cNvSpPr>
          <p:nvPr>
            <p:ph type="body" sz="quarter" idx="11" hasCustomPrompt="1"/>
          </p:nvPr>
        </p:nvSpPr>
        <p:spPr>
          <a:xfrm>
            <a:off x="512897" y="3219168"/>
            <a:ext cx="7515595" cy="523462"/>
          </a:xfrm>
        </p:spPr>
        <p:txBody>
          <a:bodyPr/>
          <a:lstStyle>
            <a:lvl1pPr marL="0" indent="0">
              <a:buNone/>
              <a:defRPr lang="en-US" sz="2399"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598"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1" y="5590849"/>
            <a:ext cx="1726957" cy="1142164"/>
          </a:xfrm>
          <a:prstGeom prst="rect">
            <a:avLst/>
          </a:prstGeom>
        </p:spPr>
      </p:pic>
    </p:spTree>
    <p:extLst>
      <p:ext uri="{BB962C8B-B14F-4D97-AF65-F5344CB8AC3E}">
        <p14:creationId xmlns:p14="http://schemas.microsoft.com/office/powerpoint/2010/main" val="1872297397"/>
      </p:ext>
    </p:extLst>
  </p:cSld>
  <p:clrMapOvr>
    <a:masterClrMapping/>
  </p:clrMapOvr>
  <p:transition>
    <p:fade/>
  </p:transition>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cSld name="2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5"/>
            <a:ext cx="11231366" cy="1116499"/>
          </a:xfrm>
        </p:spPr>
        <p:txBody>
          <a:bodyPr/>
          <a:lstStyle>
            <a:lvl1pPr marL="0" indent="0">
              <a:buNone/>
              <a:defRPr lang="en-US" sz="6597"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59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7" y="3219168"/>
            <a:ext cx="7515595" cy="523462"/>
          </a:xfrm>
        </p:spPr>
        <p:txBody>
          <a:bodyPr/>
          <a:lstStyle>
            <a:lvl1pPr marL="0" indent="0">
              <a:buNone/>
              <a:defRPr lang="en-US" sz="2399"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598"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1" y="5590849"/>
            <a:ext cx="1726957" cy="1142164"/>
          </a:xfrm>
          <a:prstGeom prst="rect">
            <a:avLst/>
          </a:prstGeom>
        </p:spPr>
      </p:pic>
    </p:spTree>
    <p:extLst>
      <p:ext uri="{BB962C8B-B14F-4D97-AF65-F5344CB8AC3E}">
        <p14:creationId xmlns:p14="http://schemas.microsoft.com/office/powerpoint/2010/main" val="2441206391"/>
      </p:ext>
    </p:extLst>
  </p:cSld>
  <p:clrMapOvr>
    <a:masterClrMapping/>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41309753"/>
      </p:ext>
    </p:extLst>
  </p:cSld>
  <p:clrMapOvr>
    <a:masterClrMapping/>
  </p:clrMapOvr>
  <p:transition>
    <p:fade/>
  </p:transition>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644583"/>
      </p:ext>
    </p:extLst>
  </p:cSld>
  <p:clrMapOvr>
    <a:masterClrMapping/>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798553"/>
      </p:ext>
    </p:extLst>
  </p:cSld>
  <p:clrMapOvr>
    <a:masterClrMapping/>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58858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5"/>
            <a:ext cx="11231366" cy="1116499"/>
          </a:xfrm>
        </p:spPr>
        <p:txBody>
          <a:bodyPr/>
          <a:lstStyle>
            <a:lvl1pPr marL="0" indent="0">
              <a:buNone/>
              <a:defRPr lang="en-US" sz="6597"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59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7" y="3219168"/>
            <a:ext cx="7515595" cy="523462"/>
          </a:xfrm>
        </p:spPr>
        <p:txBody>
          <a:bodyPr/>
          <a:lstStyle>
            <a:lvl1pPr marL="0" indent="0">
              <a:buNone/>
              <a:defRPr lang="en-US" sz="2399"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598"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1" y="5590849"/>
            <a:ext cx="1726957" cy="1142164"/>
          </a:xfrm>
          <a:prstGeom prst="rect">
            <a:avLst/>
          </a:prstGeom>
        </p:spPr>
      </p:pic>
    </p:spTree>
    <p:extLst>
      <p:ext uri="{BB962C8B-B14F-4D97-AF65-F5344CB8AC3E}">
        <p14:creationId xmlns:p14="http://schemas.microsoft.com/office/powerpoint/2010/main" val="2252301420"/>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Slide 1">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1" name="Picture 10" descr="WinAzure_rgb_Wht_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303" y="291069"/>
            <a:ext cx="2862678" cy="747151"/>
          </a:xfrm>
          <a:prstGeom prst="rect">
            <a:avLst/>
          </a:prstGeom>
        </p:spPr>
      </p:pic>
      <p:pic>
        <p:nvPicPr>
          <p:cNvPr id="2" name="Picture 1" descr="MSFT_logotyp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01827" y="6029989"/>
            <a:ext cx="1320935" cy="506082"/>
          </a:xfrm>
          <a:prstGeom prst="rect">
            <a:avLst/>
          </a:prstGeom>
        </p:spPr>
      </p:pic>
      <p:sp>
        <p:nvSpPr>
          <p:cNvPr id="5" name="Text Placeholder 4"/>
          <p:cNvSpPr>
            <a:spLocks noGrp="1"/>
          </p:cNvSpPr>
          <p:nvPr>
            <p:ph type="body" sz="quarter" idx="12" hasCustomPrompt="1"/>
          </p:nvPr>
        </p:nvSpPr>
        <p:spPr>
          <a:xfrm>
            <a:off x="269240" y="4593272"/>
            <a:ext cx="6273418" cy="1794661"/>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9" y="2881138"/>
            <a:ext cx="9860610" cy="1801436"/>
          </a:xfrm>
          <a:noFill/>
        </p:spPr>
        <p:txBody>
          <a:bodyPr lIns="146304" tIns="91440" rIns="146304" bIns="91440" anchor="t" anchorCtr="0"/>
          <a:lstStyle>
            <a:lvl1pPr>
              <a:defRPr sz="5294" spc="-98" baseline="0">
                <a:solidFill>
                  <a:srgbClr val="0054A6"/>
                </a:solidFill>
              </a:defRPr>
            </a:lvl1pPr>
          </a:lstStyle>
          <a:p>
            <a:r>
              <a:rPr lang="en-US" dirty="0" smtClean="0"/>
              <a:t>Presentation title</a:t>
            </a:r>
            <a:endParaRPr lang="en-US" dirty="0"/>
          </a:p>
        </p:txBody>
      </p:sp>
      <p:sp>
        <p:nvSpPr>
          <p:cNvPr id="10" name="Text Placeholder 4"/>
          <p:cNvSpPr>
            <a:spLocks noGrp="1"/>
          </p:cNvSpPr>
          <p:nvPr>
            <p:ph type="body" sz="quarter" idx="13" hasCustomPrompt="1"/>
          </p:nvPr>
        </p:nvSpPr>
        <p:spPr>
          <a:xfrm>
            <a:off x="269302" y="2532458"/>
            <a:ext cx="6273418" cy="627566"/>
          </a:xfrm>
          <a:noFill/>
        </p:spPr>
        <p:txBody>
          <a:bodyPr lIns="146304" tIns="109728" rIns="146304" bIns="109728">
            <a:noAutofit/>
          </a:bodyPr>
          <a:lstStyle>
            <a:lvl1pPr marL="0" indent="0">
              <a:spcBef>
                <a:spcPts val="0"/>
              </a:spcBef>
              <a:buNone/>
              <a:defRPr sz="2353" spc="0" baseline="0">
                <a:solidFill>
                  <a:srgbClr val="0054A6"/>
                </a:solidFill>
                <a:latin typeface="+mj-lt"/>
              </a:defRPr>
            </a:lvl1pPr>
          </a:lstStyle>
          <a:p>
            <a:pPr lvl="0"/>
            <a:r>
              <a:rPr lang="en-US" dirty="0" smtClean="0"/>
              <a:t>Category or Service title</a:t>
            </a:r>
          </a:p>
        </p:txBody>
      </p:sp>
    </p:spTree>
    <p:extLst>
      <p:ext uri="{BB962C8B-B14F-4D97-AF65-F5344CB8AC3E}">
        <p14:creationId xmlns:p14="http://schemas.microsoft.com/office/powerpoint/2010/main" val="177050521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303" y="291069"/>
            <a:ext cx="2862678" cy="747151"/>
          </a:xfrm>
          <a:prstGeom prst="rect">
            <a:avLst/>
          </a:prstGeom>
        </p:spPr>
      </p:pic>
      <p:pic>
        <p:nvPicPr>
          <p:cNvPr id="4" name="Picture 3" descr="MSFT_logotyp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01827" y="6029989"/>
            <a:ext cx="1320935" cy="506082"/>
          </a:xfrm>
          <a:prstGeom prst="rect">
            <a:avLst/>
          </a:prstGeom>
        </p:spPr>
      </p:pic>
      <p:sp>
        <p:nvSpPr>
          <p:cNvPr id="5" name="Text Placeholder 4"/>
          <p:cNvSpPr>
            <a:spLocks noGrp="1"/>
          </p:cNvSpPr>
          <p:nvPr>
            <p:ph type="body" sz="quarter" idx="12" hasCustomPrompt="1"/>
          </p:nvPr>
        </p:nvSpPr>
        <p:spPr>
          <a:xfrm>
            <a:off x="269240" y="4593272"/>
            <a:ext cx="6273418" cy="1794661"/>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69239" y="2881138"/>
            <a:ext cx="9860610" cy="1801436"/>
          </a:xfrm>
          <a:noFill/>
        </p:spPr>
        <p:txBody>
          <a:bodyPr lIns="146304" tIns="91440" rIns="146304" bIns="91440" anchor="t" anchorCtr="0"/>
          <a:lstStyle>
            <a:lvl1pPr>
              <a:defRPr sz="5294" spc="-98"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1647953837"/>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054A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6922" y="289511"/>
            <a:ext cx="11655840" cy="809388"/>
          </a:xfrm>
        </p:spPr>
        <p:txBody>
          <a:bodyPr/>
          <a:lstStyle>
            <a:lvl1pPr>
              <a:defRPr>
                <a:solidFill>
                  <a:schemeClr val="bg1"/>
                </a:solidFill>
              </a:defRPr>
            </a:lvl1pPr>
          </a:lstStyle>
          <a:p>
            <a:r>
              <a:rPr lang="en-US" dirty="0" smtClean="0"/>
              <a:t>Slide title</a:t>
            </a:r>
            <a:endParaRPr lang="en-US" dirty="0"/>
          </a:p>
        </p:txBody>
      </p:sp>
      <p:sp>
        <p:nvSpPr>
          <p:cNvPr id="6" name="Picture Placeholder 3"/>
          <p:cNvSpPr>
            <a:spLocks noGrp="1"/>
          </p:cNvSpPr>
          <p:nvPr>
            <p:ph type="pic" sz="quarter" idx="12" hasCustomPrompt="1"/>
          </p:nvPr>
        </p:nvSpPr>
        <p:spPr>
          <a:xfrm>
            <a:off x="266922" y="2084172"/>
            <a:ext cx="3638613" cy="1270732"/>
          </a:xfrm>
        </p:spPr>
        <p:txBody>
          <a:bodyPr/>
          <a:lstStyle>
            <a:lvl1pPr algn="ctr">
              <a:defRPr>
                <a:solidFill>
                  <a:srgbClr val="FFFFFF"/>
                </a:solidFill>
              </a:defRPr>
            </a:lvl1pPr>
          </a:lstStyle>
          <a:p>
            <a:r>
              <a:rPr lang="en-US" dirty="0" smtClean="0"/>
              <a:t>Click to insert picture</a:t>
            </a:r>
            <a:endParaRPr lang="en-US" dirty="0"/>
          </a:p>
        </p:txBody>
      </p:sp>
      <p:pic>
        <p:nvPicPr>
          <p:cNvPr id="12" name="Picture 11" descr="WinAzure_rgb_Wht_S.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8901" y="6297934"/>
            <a:ext cx="1703189" cy="408657"/>
          </a:xfrm>
          <a:prstGeom prst="rect">
            <a:avLst/>
          </a:prstGeom>
        </p:spPr>
      </p:pic>
      <p:sp>
        <p:nvSpPr>
          <p:cNvPr id="16" name="TextBox 15"/>
          <p:cNvSpPr txBox="1"/>
          <p:nvPr userDrawn="1"/>
        </p:nvSpPr>
        <p:spPr>
          <a:xfrm>
            <a:off x="8874887" y="6210238"/>
            <a:ext cx="2868529" cy="400347"/>
          </a:xfrm>
          <a:prstGeom prst="rect">
            <a:avLst/>
          </a:prstGeom>
          <a:noFill/>
        </p:spPr>
        <p:txBody>
          <a:bodyPr wrap="square" lIns="179285" tIns="143428" rIns="179285" bIns="143428" rtlCol="0">
            <a:spAutoFit/>
          </a:bodyPr>
          <a:lstStyle/>
          <a:p>
            <a:pPr defTabSz="914367">
              <a:lnSpc>
                <a:spcPct val="90000"/>
              </a:lnSpc>
            </a:pPr>
            <a:r>
              <a:rPr lang="en-US" sz="784" dirty="0" smtClean="0">
                <a:solidFill>
                  <a:srgbClr val="FFFFFF"/>
                </a:solidFill>
              </a:rPr>
              <a:t>Presentation title     ©Copyright 2012     09 / 14 /12</a:t>
            </a:r>
          </a:p>
        </p:txBody>
      </p:sp>
      <p:sp>
        <p:nvSpPr>
          <p:cNvPr id="15" name="Slide Number Placeholder 5"/>
          <p:cNvSpPr txBox="1">
            <a:spLocks/>
          </p:cNvSpPr>
          <p:nvPr userDrawn="1"/>
        </p:nvSpPr>
        <p:spPr>
          <a:xfrm>
            <a:off x="11492568" y="6297935"/>
            <a:ext cx="430130" cy="22816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2</a:t>
            </a:r>
            <a:endParaRPr lang="en-US" sz="784" dirty="0">
              <a:solidFill>
                <a:srgbClr val="FFFFFF"/>
              </a:solidFill>
            </a:endParaRPr>
          </a:p>
        </p:txBody>
      </p:sp>
      <p:sp>
        <p:nvSpPr>
          <p:cNvPr id="17" name="TextBox 16"/>
          <p:cNvSpPr txBox="1"/>
          <p:nvPr userDrawn="1"/>
        </p:nvSpPr>
        <p:spPr>
          <a:xfrm>
            <a:off x="3961566" y="2181036"/>
            <a:ext cx="7081680" cy="1599377"/>
          </a:xfrm>
          <a:prstGeom prst="rect">
            <a:avLst/>
          </a:prstGeom>
          <a:noFill/>
        </p:spPr>
        <p:txBody>
          <a:bodyPr wrap="square" lIns="179285" tIns="143428" rIns="179285" bIns="143428" rtlCol="0">
            <a:spAutoFit/>
          </a:bodyPr>
          <a:lstStyle/>
          <a:p>
            <a:pPr defTabSz="914367">
              <a:lnSpc>
                <a:spcPct val="90000"/>
              </a:lnSpc>
            </a:pPr>
            <a:r>
              <a:rPr lang="en-US" sz="2353" dirty="0">
                <a:solidFill>
                  <a:srgbClr val="FFFFFF"/>
                </a:solidFill>
                <a:latin typeface="Segoe UI Light"/>
              </a:rPr>
              <a:t>Body </a:t>
            </a:r>
            <a:r>
              <a:rPr lang="en-US" sz="2353" dirty="0" err="1">
                <a:solidFill>
                  <a:srgbClr val="FFFFFF"/>
                </a:solidFill>
                <a:latin typeface="Segoe UI Light"/>
              </a:rPr>
              <a:t>magnimu</a:t>
            </a:r>
            <a:r>
              <a:rPr lang="en-US" sz="2353" dirty="0">
                <a:solidFill>
                  <a:srgbClr val="FFFFFF"/>
                </a:solidFill>
                <a:latin typeface="Segoe UI Light"/>
              </a:rPr>
              <a:t> </a:t>
            </a:r>
            <a:r>
              <a:rPr lang="en-US" sz="2353" dirty="0" err="1">
                <a:solidFill>
                  <a:srgbClr val="FFFFFF"/>
                </a:solidFill>
                <a:latin typeface="Segoe UI Light"/>
              </a:rPr>
              <a:t>sanducil</a:t>
            </a:r>
            <a:r>
              <a:rPr lang="en-US" sz="2353" dirty="0">
                <a:solidFill>
                  <a:srgbClr val="FFFFFF"/>
                </a:solidFill>
                <a:latin typeface="Segoe UI Light"/>
              </a:rPr>
              <a:t> et et </a:t>
            </a:r>
            <a:r>
              <a:rPr lang="en-US" sz="2353" dirty="0" err="1">
                <a:solidFill>
                  <a:srgbClr val="FFFFFF"/>
                </a:solidFill>
                <a:latin typeface="Segoe UI Light"/>
              </a:rPr>
              <a:t>quia</a:t>
            </a:r>
            <a:r>
              <a:rPr lang="en-US" sz="2353" dirty="0">
                <a:solidFill>
                  <a:srgbClr val="FFFFFF"/>
                </a:solidFill>
                <a:latin typeface="Segoe UI Light"/>
              </a:rPr>
              <a:t> </a:t>
            </a:r>
            <a:r>
              <a:rPr lang="en-US" sz="2353" dirty="0" err="1">
                <a:solidFill>
                  <a:srgbClr val="FFFFFF"/>
                </a:solidFill>
                <a:latin typeface="Segoe UI Light"/>
              </a:rPr>
              <a:t>volo</a:t>
            </a:r>
            <a:r>
              <a:rPr lang="en-US" sz="2353" dirty="0">
                <a:solidFill>
                  <a:srgbClr val="FFFFFF"/>
                </a:solidFill>
                <a:latin typeface="Segoe UI Light"/>
              </a:rPr>
              <a:t> </a:t>
            </a:r>
            <a:r>
              <a:rPr lang="en-US" sz="2353" dirty="0" err="1">
                <a:solidFill>
                  <a:srgbClr val="FFFFFF"/>
                </a:solidFill>
                <a:latin typeface="Segoe UI Light"/>
              </a:rPr>
              <a:t>exera</a:t>
            </a:r>
            <a:r>
              <a:rPr lang="en-US" sz="2353" dirty="0">
                <a:solidFill>
                  <a:srgbClr val="FFFFFF"/>
                </a:solidFill>
                <a:latin typeface="Segoe UI Light"/>
              </a:rPr>
              <a:t> </a:t>
            </a:r>
            <a:r>
              <a:rPr lang="en-US" sz="2353" dirty="0" err="1">
                <a:solidFill>
                  <a:srgbClr val="FFFFFF"/>
                </a:solidFill>
                <a:latin typeface="Segoe UI Light"/>
              </a:rPr>
              <a:t>venim</a:t>
            </a:r>
            <a:r>
              <a:rPr lang="en-US" sz="2353" dirty="0">
                <a:solidFill>
                  <a:srgbClr val="FFFFFF"/>
                </a:solidFill>
                <a:latin typeface="Segoe UI Light"/>
              </a:rPr>
              <a:t> </a:t>
            </a:r>
            <a:r>
              <a:rPr lang="en-US" sz="2353" dirty="0" err="1">
                <a:solidFill>
                  <a:srgbClr val="FFFFFF"/>
                </a:solidFill>
                <a:latin typeface="Segoe UI Light"/>
              </a:rPr>
              <a:t>os</a:t>
            </a:r>
            <a:r>
              <a:rPr lang="en-US" sz="2353" dirty="0">
                <a:solidFill>
                  <a:srgbClr val="FFFFFF"/>
                </a:solidFill>
                <a:latin typeface="Segoe UI Light"/>
              </a:rPr>
              <a:t> am </a:t>
            </a:r>
            <a:r>
              <a:rPr lang="en-US" sz="2353" dirty="0" err="1">
                <a:solidFill>
                  <a:srgbClr val="FFFFFF"/>
                </a:solidFill>
                <a:latin typeface="Segoe UI Light"/>
              </a:rPr>
              <a:t>duciderit</a:t>
            </a:r>
            <a:r>
              <a:rPr lang="en-US" sz="2353" dirty="0">
                <a:solidFill>
                  <a:srgbClr val="FFFFFF"/>
                </a:solidFill>
                <a:latin typeface="Segoe UI Light"/>
              </a:rPr>
              <a:t> </a:t>
            </a:r>
            <a:r>
              <a:rPr lang="en-US" sz="2353" dirty="0" err="1">
                <a:solidFill>
                  <a:srgbClr val="FFFFFF"/>
                </a:solidFill>
                <a:latin typeface="Segoe UI Light"/>
              </a:rPr>
              <a:t>aut</a:t>
            </a:r>
            <a:r>
              <a:rPr lang="en-US" sz="2353" dirty="0">
                <a:solidFill>
                  <a:srgbClr val="FFFFFF"/>
                </a:solidFill>
                <a:latin typeface="Segoe UI Light"/>
              </a:rPr>
              <a:t> </a:t>
            </a:r>
            <a:r>
              <a:rPr lang="en-US" sz="2353" dirty="0" err="1">
                <a:solidFill>
                  <a:srgbClr val="FFFFFF"/>
                </a:solidFill>
                <a:latin typeface="Segoe UI Light"/>
              </a:rPr>
              <a:t>odior</a:t>
            </a:r>
            <a:r>
              <a:rPr lang="en-US" sz="2353" dirty="0">
                <a:solidFill>
                  <a:srgbClr val="FFFFFF"/>
                </a:solidFill>
                <a:latin typeface="Segoe UI Light"/>
              </a:rPr>
              <a:t> </a:t>
            </a:r>
            <a:r>
              <a:rPr lang="en-US" sz="2353" dirty="0" err="1">
                <a:solidFill>
                  <a:srgbClr val="FFFFFF"/>
                </a:solidFill>
                <a:latin typeface="Segoe UI Light"/>
              </a:rPr>
              <a:t>sitati</a:t>
            </a:r>
            <a:r>
              <a:rPr lang="en-US" sz="2353" dirty="0">
                <a:solidFill>
                  <a:srgbClr val="FFFFFF"/>
                </a:solidFill>
                <a:latin typeface="Segoe UI Light"/>
              </a:rPr>
              <a:t> </a:t>
            </a:r>
            <a:r>
              <a:rPr lang="en-US" sz="2353" dirty="0" err="1">
                <a:solidFill>
                  <a:srgbClr val="FFFFFF"/>
                </a:solidFill>
                <a:latin typeface="Segoe UI Light"/>
              </a:rPr>
              <a:t>nulpa</a:t>
            </a:r>
            <a:r>
              <a:rPr lang="en-US" sz="2353" dirty="0">
                <a:solidFill>
                  <a:srgbClr val="FFFFFF"/>
                </a:solidFill>
                <a:latin typeface="Segoe UI Light"/>
              </a:rPr>
              <a:t> </a:t>
            </a:r>
            <a:r>
              <a:rPr lang="en-US" sz="2353" dirty="0" err="1">
                <a:solidFill>
                  <a:srgbClr val="FFFFFF"/>
                </a:solidFill>
                <a:latin typeface="Segoe UI Light"/>
              </a:rPr>
              <a:t>vo</a:t>
            </a:r>
            <a:r>
              <a:rPr lang="en-US" sz="2353" dirty="0">
                <a:solidFill>
                  <a:srgbClr val="FFFFFF"/>
                </a:solidFill>
                <a:latin typeface="Segoe UI Light"/>
              </a:rPr>
              <a:t> </a:t>
            </a:r>
            <a:r>
              <a:rPr lang="en-US" sz="2353" dirty="0" err="1">
                <a:solidFill>
                  <a:srgbClr val="FFFFFF"/>
                </a:solidFill>
                <a:latin typeface="Segoe UI Light"/>
              </a:rPr>
              <a:t>luptatur</a:t>
            </a:r>
            <a:r>
              <a:rPr lang="en-US" sz="2353" dirty="0">
                <a:solidFill>
                  <a:srgbClr val="FFFFFF"/>
                </a:solidFill>
                <a:latin typeface="Segoe UI Light"/>
              </a:rPr>
              <a:t> </a:t>
            </a:r>
            <a:r>
              <a:rPr lang="en-US" sz="2353" dirty="0" err="1">
                <a:solidFill>
                  <a:srgbClr val="FFFFFF"/>
                </a:solidFill>
                <a:latin typeface="Segoe UI Light"/>
              </a:rPr>
              <a:t>sunti</a:t>
            </a:r>
            <a:r>
              <a:rPr lang="en-US" sz="2353" dirty="0">
                <a:solidFill>
                  <a:srgbClr val="FFFFFF"/>
                </a:solidFill>
                <a:latin typeface="Segoe UI Light"/>
              </a:rPr>
              <a:t> sit </a:t>
            </a:r>
            <a:r>
              <a:rPr lang="en-US" sz="2353" dirty="0" err="1">
                <a:solidFill>
                  <a:srgbClr val="FFFFFF"/>
                </a:solidFill>
                <a:latin typeface="Segoe UI Light"/>
              </a:rPr>
              <a:t>voluptae</a:t>
            </a:r>
            <a:r>
              <a:rPr lang="en-US" sz="2353" dirty="0">
                <a:solidFill>
                  <a:srgbClr val="FFFFFF"/>
                </a:solidFill>
                <a:latin typeface="Segoe UI Light"/>
              </a:rPr>
              <a:t> </a:t>
            </a:r>
            <a:r>
              <a:rPr lang="en-US" sz="2353" dirty="0" err="1">
                <a:solidFill>
                  <a:srgbClr val="FFFFFF"/>
                </a:solidFill>
                <a:latin typeface="Segoe UI Light"/>
              </a:rPr>
              <a:t>sunt</a:t>
            </a:r>
            <a:r>
              <a:rPr lang="en-US" sz="2353" dirty="0">
                <a:solidFill>
                  <a:srgbClr val="FFFFFF"/>
                </a:solidFill>
                <a:latin typeface="Segoe UI Light"/>
              </a:rPr>
              <a:t> </a:t>
            </a:r>
            <a:r>
              <a:rPr lang="en-US" sz="2353" dirty="0" err="1">
                <a:solidFill>
                  <a:srgbClr val="FFFFFF"/>
                </a:solidFill>
                <a:latin typeface="Segoe UI Light"/>
              </a:rPr>
              <a:t>fugiatiscid</a:t>
            </a:r>
            <a:r>
              <a:rPr lang="en-US" sz="2353" dirty="0">
                <a:solidFill>
                  <a:srgbClr val="FFFFFF"/>
                </a:solidFill>
                <a:latin typeface="Segoe UI Light"/>
              </a:rPr>
              <a:t> qui al </a:t>
            </a:r>
            <a:r>
              <a:rPr lang="en-US" sz="2353" dirty="0" err="1">
                <a:solidFill>
                  <a:srgbClr val="FFFFFF"/>
                </a:solidFill>
                <a:latin typeface="Segoe UI Light"/>
              </a:rPr>
              <a:t>iquam</a:t>
            </a:r>
            <a:r>
              <a:rPr lang="en-US" sz="2353" dirty="0">
                <a:solidFill>
                  <a:srgbClr val="FFFFFF"/>
                </a:solidFill>
                <a:latin typeface="Segoe UI Light"/>
              </a:rPr>
              <a:t> </a:t>
            </a:r>
            <a:r>
              <a:rPr lang="en-US" sz="2353" dirty="0" err="1">
                <a:solidFill>
                  <a:srgbClr val="FFFFFF"/>
                </a:solidFill>
                <a:latin typeface="Segoe UI Light"/>
              </a:rPr>
              <a:t>sundit</a:t>
            </a:r>
            <a:r>
              <a:rPr lang="en-US" sz="2353" dirty="0">
                <a:solidFill>
                  <a:srgbClr val="FFFFFF"/>
                </a:solidFill>
                <a:latin typeface="Segoe UI Light"/>
              </a:rPr>
              <a:t> fugit </a:t>
            </a:r>
            <a:r>
              <a:rPr lang="en-US" sz="2353" dirty="0" err="1">
                <a:solidFill>
                  <a:srgbClr val="FFFFFF"/>
                </a:solidFill>
                <a:latin typeface="Segoe UI Light"/>
              </a:rPr>
              <a:t>labore</a:t>
            </a:r>
            <a:r>
              <a:rPr lang="en-US" sz="2353" dirty="0">
                <a:solidFill>
                  <a:srgbClr val="FFFFFF"/>
                </a:solidFill>
                <a:latin typeface="Segoe UI Light"/>
              </a:rPr>
              <a:t> </a:t>
            </a:r>
            <a:r>
              <a:rPr lang="en-US" sz="2353" dirty="0" err="1">
                <a:solidFill>
                  <a:srgbClr val="FFFFFF"/>
                </a:solidFill>
                <a:latin typeface="Segoe UI Light"/>
              </a:rPr>
              <a:t>sunt</a:t>
            </a:r>
            <a:r>
              <a:rPr lang="en-US" sz="2353" dirty="0">
                <a:solidFill>
                  <a:srgbClr val="FFFFFF"/>
                </a:solidFill>
                <a:latin typeface="Segoe UI Light"/>
              </a:rPr>
              <a:t> </a:t>
            </a:r>
            <a:r>
              <a:rPr lang="en-US" sz="2353" dirty="0" err="1">
                <a:solidFill>
                  <a:srgbClr val="FFFFFF"/>
                </a:solidFill>
                <a:latin typeface="Segoe UI Light"/>
              </a:rPr>
              <a:t>ipsantiumet</a:t>
            </a:r>
            <a:r>
              <a:rPr lang="en-US" sz="2353" dirty="0">
                <a:solidFill>
                  <a:srgbClr val="FFFFFF"/>
                </a:solidFill>
                <a:latin typeface="Segoe UI Light"/>
              </a:rPr>
              <a:t> </a:t>
            </a:r>
            <a:r>
              <a:rPr lang="en-US" sz="2353" dirty="0" err="1">
                <a:solidFill>
                  <a:srgbClr val="FFFFFF"/>
                </a:solidFill>
                <a:latin typeface="Segoe UI Light"/>
              </a:rPr>
              <a:t>ve</a:t>
            </a:r>
            <a:r>
              <a:rPr lang="en-US" sz="2353" dirty="0">
                <a:solidFill>
                  <a:srgbClr val="FFFFFF"/>
                </a:solidFill>
                <a:latin typeface="Segoe UI Light"/>
              </a:rPr>
              <a:t> </a:t>
            </a:r>
            <a:r>
              <a:rPr lang="en-US" sz="2353" dirty="0" err="1">
                <a:solidFill>
                  <a:srgbClr val="FFFFFF"/>
                </a:solidFill>
                <a:latin typeface="Segoe UI Light"/>
              </a:rPr>
              <a:t>nda</a:t>
            </a:r>
            <a:r>
              <a:rPr lang="en-US" sz="2353" dirty="0">
                <a:solidFill>
                  <a:srgbClr val="FFFFFF"/>
                </a:solidFill>
                <a:latin typeface="Segoe UI Light"/>
              </a:rPr>
              <a:t> </a:t>
            </a:r>
            <a:r>
              <a:rPr lang="en-US" sz="2353" dirty="0" err="1">
                <a:solidFill>
                  <a:srgbClr val="FFFFFF"/>
                </a:solidFill>
                <a:latin typeface="Segoe UI Light"/>
              </a:rPr>
              <a:t>que</a:t>
            </a:r>
            <a:r>
              <a:rPr lang="en-US" sz="2353" dirty="0">
                <a:solidFill>
                  <a:srgbClr val="FFFFFF"/>
                </a:solidFill>
                <a:latin typeface="Segoe UI Light"/>
              </a:rPr>
              <a:t> pa </a:t>
            </a:r>
            <a:r>
              <a:rPr lang="en-US" sz="2353" dirty="0" err="1">
                <a:solidFill>
                  <a:srgbClr val="FFFFFF"/>
                </a:solidFill>
                <a:latin typeface="Segoe UI Light"/>
              </a:rPr>
              <a:t>ipis</a:t>
            </a:r>
            <a:r>
              <a:rPr lang="en-US" sz="2353" dirty="0">
                <a:solidFill>
                  <a:srgbClr val="FFFFFF"/>
                </a:solidFill>
                <a:latin typeface="Segoe UI Light"/>
              </a:rPr>
              <a:t>.</a:t>
            </a:r>
            <a:endParaRPr lang="en-US" sz="2353" dirty="0" smtClean="0">
              <a:solidFill>
                <a:srgbClr val="FFFFFF"/>
              </a:solidFill>
              <a:latin typeface="Segoe UI Light"/>
            </a:endParaRPr>
          </a:p>
        </p:txBody>
      </p:sp>
      <p:sp>
        <p:nvSpPr>
          <p:cNvPr id="20" name="Text Placeholder 4"/>
          <p:cNvSpPr>
            <a:spLocks noGrp="1"/>
          </p:cNvSpPr>
          <p:nvPr userDrawn="1">
            <p:ph type="body" sz="quarter" idx="13" hasCustomPrompt="1"/>
          </p:nvPr>
        </p:nvSpPr>
        <p:spPr>
          <a:xfrm>
            <a:off x="266922" y="1008622"/>
            <a:ext cx="6095685" cy="718466"/>
          </a:xfrm>
          <a:noFill/>
        </p:spPr>
        <p:txBody>
          <a:bodyPr lIns="146304" tIns="109728" rIns="146304" bIns="109728">
            <a:noAutofit/>
          </a:bodyPr>
          <a:lstStyle>
            <a:lvl1pPr marL="0" indent="0">
              <a:spcBef>
                <a:spcPts val="0"/>
              </a:spcBef>
              <a:buNone/>
              <a:defRPr sz="3529" spc="0" baseline="0">
                <a:solidFill>
                  <a:srgbClr val="FFFFFF"/>
                </a:solidFill>
                <a:latin typeface="+mj-lt"/>
              </a:defRPr>
            </a:lvl1pPr>
          </a:lstStyle>
          <a:p>
            <a:pPr lvl="0"/>
            <a:r>
              <a:rPr lang="en-US" dirty="0" smtClean="0"/>
              <a:t>Secondary title</a:t>
            </a:r>
          </a:p>
        </p:txBody>
      </p:sp>
    </p:spTree>
    <p:extLst>
      <p:ext uri="{BB962C8B-B14F-4D97-AF65-F5344CB8AC3E}">
        <p14:creationId xmlns:p14="http://schemas.microsoft.com/office/powerpoint/2010/main" val="4072647961"/>
      </p:ext>
    </p:extLst>
  </p:cSld>
  <p:clrMapOvr>
    <a:masterClrMapping/>
  </p:clrMapOvr>
  <p:transition>
    <p:fade/>
  </p:transition>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AEEF"/>
        </a:solidFill>
        <a:effectLst/>
      </p:bgPr>
    </p:bg>
    <p:spTree>
      <p:nvGrpSpPr>
        <p:cNvPr id="1" name=""/>
        <p:cNvGrpSpPr/>
        <p:nvPr/>
      </p:nvGrpSpPr>
      <p:grpSpPr>
        <a:xfrm>
          <a:off x="0" y="0"/>
          <a:ext cx="0" cy="0"/>
          <a:chOff x="0" y="0"/>
          <a:chExt cx="0" cy="0"/>
        </a:xfrm>
      </p:grpSpPr>
      <p:sp>
        <p:nvSpPr>
          <p:cNvPr id="14" name="Picture Placeholder 3"/>
          <p:cNvSpPr>
            <a:spLocks noGrp="1"/>
          </p:cNvSpPr>
          <p:nvPr>
            <p:ph type="pic" sz="quarter" idx="13" hasCustomPrompt="1"/>
          </p:nvPr>
        </p:nvSpPr>
        <p:spPr>
          <a:xfrm>
            <a:off x="3944604"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5" name="Picture Placeholder 3"/>
          <p:cNvSpPr>
            <a:spLocks noGrp="1"/>
          </p:cNvSpPr>
          <p:nvPr>
            <p:ph type="pic" sz="quarter" idx="12" hasCustomPrompt="1"/>
          </p:nvPr>
        </p:nvSpPr>
        <p:spPr>
          <a:xfrm>
            <a:off x="269240" y="2084172"/>
            <a:ext cx="3638613" cy="1270732"/>
          </a:xfrm>
        </p:spPr>
        <p:txBody>
          <a:bodyPr/>
          <a:lstStyle>
            <a:lvl1pPr algn="ctr">
              <a:defRPr>
                <a:solidFill>
                  <a:srgbClr val="FFFFFF"/>
                </a:solidFill>
              </a:defRPr>
            </a:lvl1pPr>
          </a:lstStyle>
          <a:p>
            <a:r>
              <a:rPr lang="en-US" dirty="0" smtClean="0"/>
              <a:t>Click to insert picture</a:t>
            </a:r>
            <a:endParaRPr lang="en-US" dirty="0"/>
          </a:p>
        </p:txBody>
      </p:sp>
      <p:pic>
        <p:nvPicPr>
          <p:cNvPr id="7" name="Picture 6" descr="WinAzure_rgb_Wht_S.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8901" y="6297934"/>
            <a:ext cx="1703189" cy="408657"/>
          </a:xfrm>
          <a:prstGeom prst="rect">
            <a:avLst/>
          </a:prstGeom>
        </p:spPr>
      </p:pic>
      <p:sp>
        <p:nvSpPr>
          <p:cNvPr id="11" name="Slide Number Placeholder 5"/>
          <p:cNvSpPr txBox="1">
            <a:spLocks/>
          </p:cNvSpPr>
          <p:nvPr userDrawn="1"/>
        </p:nvSpPr>
        <p:spPr>
          <a:xfrm>
            <a:off x="11531480" y="6297935"/>
            <a:ext cx="430130" cy="22816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5" name="Picture Placeholder 3"/>
          <p:cNvSpPr>
            <a:spLocks noGrp="1"/>
          </p:cNvSpPr>
          <p:nvPr userDrawn="1">
            <p:ph type="pic" sz="quarter" idx="14" hasCustomPrompt="1"/>
          </p:nvPr>
        </p:nvSpPr>
        <p:spPr>
          <a:xfrm>
            <a:off x="7619906"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6" name="Title 1"/>
          <p:cNvSpPr>
            <a:spLocks noGrp="1"/>
          </p:cNvSpPr>
          <p:nvPr userDrawn="1">
            <p:ph type="title" hasCustomPrompt="1"/>
          </p:nvPr>
        </p:nvSpPr>
        <p:spPr>
          <a:xfrm>
            <a:off x="266922" y="289511"/>
            <a:ext cx="11655840" cy="809388"/>
          </a:xfrm>
        </p:spPr>
        <p:txBody>
          <a:bodyPr/>
          <a:lstStyle>
            <a:lvl1pPr>
              <a:defRPr>
                <a:solidFill>
                  <a:srgbClr val="0054A6"/>
                </a:solidFill>
              </a:defRPr>
            </a:lvl1pPr>
          </a:lstStyle>
          <a:p>
            <a:r>
              <a:rPr lang="en-US" dirty="0" smtClean="0"/>
              <a:t>Slide title</a:t>
            </a:r>
            <a:endParaRPr lang="en-US" dirty="0"/>
          </a:p>
        </p:txBody>
      </p:sp>
      <p:sp>
        <p:nvSpPr>
          <p:cNvPr id="17" name="Text Placeholder 4"/>
          <p:cNvSpPr>
            <a:spLocks noGrp="1"/>
          </p:cNvSpPr>
          <p:nvPr userDrawn="1">
            <p:ph type="body" sz="quarter" idx="15" hasCustomPrompt="1"/>
          </p:nvPr>
        </p:nvSpPr>
        <p:spPr>
          <a:xfrm>
            <a:off x="266922" y="1008622"/>
            <a:ext cx="6095685" cy="718466"/>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Secondary title</a:t>
            </a:r>
          </a:p>
        </p:txBody>
      </p:sp>
      <p:sp>
        <p:nvSpPr>
          <p:cNvPr id="19" name="TextBox 18"/>
          <p:cNvSpPr txBox="1"/>
          <p:nvPr userDrawn="1"/>
        </p:nvSpPr>
        <p:spPr>
          <a:xfrm>
            <a:off x="8874887" y="6210238"/>
            <a:ext cx="2868529" cy="400347"/>
          </a:xfrm>
          <a:prstGeom prst="rect">
            <a:avLst/>
          </a:prstGeom>
          <a:noFill/>
        </p:spPr>
        <p:txBody>
          <a:bodyPr wrap="square" lIns="179285" tIns="143428" rIns="179285" bIns="143428" rtlCol="0">
            <a:spAutoFit/>
          </a:bodyPr>
          <a:lstStyle/>
          <a:p>
            <a:pPr defTabSz="914367">
              <a:lnSpc>
                <a:spcPct val="90000"/>
              </a:lnSpc>
            </a:pPr>
            <a:r>
              <a:rPr lang="en-US" sz="784" dirty="0" smtClean="0">
                <a:solidFill>
                  <a:srgbClr val="FFFFFF"/>
                </a:solidFill>
              </a:rPr>
              <a:t>Presentation title     ©Copyright 2012     09 / 14 /12</a:t>
            </a:r>
          </a:p>
        </p:txBody>
      </p:sp>
    </p:spTree>
    <p:extLst>
      <p:ext uri="{BB962C8B-B14F-4D97-AF65-F5344CB8AC3E}">
        <p14:creationId xmlns:p14="http://schemas.microsoft.com/office/powerpoint/2010/main" val="3881616540"/>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2_Custom Layout">
    <p:bg>
      <p:bgPr>
        <a:solidFill>
          <a:srgbClr val="0054A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989440"/>
            <a:ext cx="11655840" cy="2511909"/>
          </a:xfrm>
        </p:spPr>
        <p:txBody>
          <a:bodyPr/>
          <a:lstStyle>
            <a:lvl1pPr>
              <a:defRPr>
                <a:solidFill>
                  <a:schemeClr val="bg1"/>
                </a:solidFill>
              </a:defRPr>
            </a:lvl1pPr>
          </a:lstStyle>
          <a:p>
            <a:r>
              <a:rPr lang="en-US" dirty="0" smtClean="0"/>
              <a:t>Big statement </a:t>
            </a:r>
            <a:r>
              <a:rPr lang="en-US" dirty="0" err="1" smtClean="0"/>
              <a:t>magnimu</a:t>
            </a:r>
            <a:r>
              <a:rPr lang="en-US" dirty="0" smtClean="0"/>
              <a:t> san </a:t>
            </a:r>
            <a:r>
              <a:rPr lang="en-US" dirty="0" err="1" smtClean="0"/>
              <a:t>ducil</a:t>
            </a:r>
            <a:r>
              <a:rPr lang="en-US" dirty="0" smtClean="0"/>
              <a:t> et et </a:t>
            </a:r>
            <a:r>
              <a:rPr lang="en-US" dirty="0" err="1" smtClean="0"/>
              <a:t>quia</a:t>
            </a:r>
            <a:r>
              <a:rPr lang="en-US" dirty="0" smtClean="0"/>
              <a:t> </a:t>
            </a:r>
            <a:r>
              <a:rPr lang="en-US" dirty="0" err="1" smtClean="0"/>
              <a:t>volo</a:t>
            </a:r>
            <a:r>
              <a:rPr lang="en-US" dirty="0" smtClean="0"/>
              <a:t> </a:t>
            </a:r>
            <a:r>
              <a:rPr lang="en-US" dirty="0" err="1" smtClean="0"/>
              <a:t>exera</a:t>
            </a:r>
            <a:r>
              <a:rPr lang="en-US" dirty="0" smtClean="0"/>
              <a:t> </a:t>
            </a:r>
            <a:r>
              <a:rPr lang="en-US" dirty="0" err="1" smtClean="0"/>
              <a:t>venimos</a:t>
            </a:r>
            <a:r>
              <a:rPr lang="en-US" dirty="0" smtClean="0"/>
              <a:t> am </a:t>
            </a:r>
            <a:r>
              <a:rPr lang="en-US" dirty="0" err="1" smtClean="0"/>
              <a:t>duciderit</a:t>
            </a:r>
            <a:r>
              <a:rPr lang="en-US" dirty="0" smtClean="0"/>
              <a:t> </a:t>
            </a:r>
            <a:r>
              <a:rPr lang="en-US" dirty="0" err="1" smtClean="0"/>
              <a:t>aute</a:t>
            </a:r>
            <a:r>
              <a:rPr lang="en-US" dirty="0" smtClean="0"/>
              <a:t> </a:t>
            </a:r>
            <a:r>
              <a:rPr lang="en-US" dirty="0" err="1" smtClean="0"/>
              <a:t>odior</a:t>
            </a:r>
            <a:r>
              <a:rPr lang="en-US" dirty="0" smtClean="0"/>
              <a:t> </a:t>
            </a:r>
            <a:r>
              <a:rPr lang="en-US" dirty="0" err="1" smtClean="0"/>
              <a:t>sitati</a:t>
            </a:r>
            <a:r>
              <a:rPr lang="en-US" dirty="0" smtClean="0"/>
              <a:t> </a:t>
            </a:r>
            <a:r>
              <a:rPr lang="en-US" dirty="0" err="1" smtClean="0"/>
              <a:t>nulpa</a:t>
            </a:r>
            <a:r>
              <a:rPr lang="en-US" dirty="0" smtClean="0"/>
              <a:t>.</a:t>
            </a:r>
            <a:endParaRPr lang="en-US" dirty="0"/>
          </a:p>
        </p:txBody>
      </p:sp>
      <p:pic>
        <p:nvPicPr>
          <p:cNvPr id="4" name="Picture 3" descr="WinAzure_rgb_Wht_S.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8901" y="6297934"/>
            <a:ext cx="1703189" cy="408657"/>
          </a:xfrm>
          <a:prstGeom prst="rect">
            <a:avLst/>
          </a:prstGeom>
        </p:spPr>
      </p:pic>
      <p:sp>
        <p:nvSpPr>
          <p:cNvPr id="7" name="Slide Number Placeholder 5"/>
          <p:cNvSpPr txBox="1">
            <a:spLocks/>
          </p:cNvSpPr>
          <p:nvPr userDrawn="1"/>
        </p:nvSpPr>
        <p:spPr>
          <a:xfrm>
            <a:off x="11531480" y="6297935"/>
            <a:ext cx="430130" cy="22816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4</a:t>
            </a:r>
            <a:endParaRPr lang="en-US" sz="784" dirty="0">
              <a:solidFill>
                <a:srgbClr val="FFFFFF"/>
              </a:solidFill>
            </a:endParaRPr>
          </a:p>
        </p:txBody>
      </p:sp>
      <p:sp>
        <p:nvSpPr>
          <p:cNvPr id="9" name="TextBox 8"/>
          <p:cNvSpPr txBox="1"/>
          <p:nvPr userDrawn="1"/>
        </p:nvSpPr>
        <p:spPr>
          <a:xfrm>
            <a:off x="8874887" y="6210238"/>
            <a:ext cx="2868529" cy="400347"/>
          </a:xfrm>
          <a:prstGeom prst="rect">
            <a:avLst/>
          </a:prstGeom>
          <a:noFill/>
        </p:spPr>
        <p:txBody>
          <a:bodyPr wrap="square" lIns="179285" tIns="143428" rIns="179285" bIns="143428" rtlCol="0">
            <a:spAutoFit/>
          </a:bodyPr>
          <a:lstStyle/>
          <a:p>
            <a:pPr defTabSz="914367">
              <a:lnSpc>
                <a:spcPct val="90000"/>
              </a:lnSpc>
            </a:pPr>
            <a:r>
              <a:rPr lang="en-US" sz="784" dirty="0" smtClean="0">
                <a:solidFill>
                  <a:srgbClr val="FFFFFF"/>
                </a:solidFill>
              </a:rPr>
              <a:t>Presentation title     ©Copyright 2012     09 / 14 /12</a:t>
            </a:r>
          </a:p>
        </p:txBody>
      </p:sp>
    </p:spTree>
    <p:extLst>
      <p:ext uri="{BB962C8B-B14F-4D97-AF65-F5344CB8AC3E}">
        <p14:creationId xmlns:p14="http://schemas.microsoft.com/office/powerpoint/2010/main" val="633762300"/>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1"/>
            <a:ext cx="6273417" cy="1794661"/>
          </a:xfrm>
          <a:noFill/>
        </p:spPr>
        <p:txBody>
          <a:bodyPr lIns="146286" tIns="109714" rIns="146286" bIns="109714">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2"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7347" y="6196318"/>
            <a:ext cx="986066" cy="19126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06318665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3450" y="6164664"/>
            <a:ext cx="986066" cy="191269"/>
          </a:xfrm>
          <a:prstGeom prst="rect">
            <a:avLst/>
          </a:prstGeom>
        </p:spPr>
      </p:pic>
      <p:sp>
        <p:nvSpPr>
          <p:cNvPr id="4" name="Text Placeholder 4"/>
          <p:cNvSpPr>
            <a:spLocks noGrp="1"/>
          </p:cNvSpPr>
          <p:nvPr>
            <p:ph type="body" sz="quarter" idx="12" hasCustomPrompt="1"/>
          </p:nvPr>
        </p:nvSpPr>
        <p:spPr>
          <a:xfrm>
            <a:off x="271105" y="3877271"/>
            <a:ext cx="6273417" cy="1794661"/>
          </a:xfrm>
          <a:noFill/>
        </p:spPr>
        <p:txBody>
          <a:bodyPr lIns="146286" tIns="109714" rIns="146286" bIns="109714">
            <a:noAutofit/>
          </a:bodyPr>
          <a:lstStyle>
            <a:lvl1pPr marL="0" indent="0">
              <a:spcBef>
                <a:spcPts val="0"/>
              </a:spcBef>
              <a:buNone/>
              <a:defRPr sz="3431"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2"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5" y="560065"/>
            <a:ext cx="2599604" cy="383815"/>
          </a:xfrm>
          <a:prstGeom prst="rect">
            <a:avLst/>
          </a:prstGeom>
        </p:spPr>
      </p:pic>
    </p:spTree>
    <p:extLst>
      <p:ext uri="{BB962C8B-B14F-4D97-AF65-F5344CB8AC3E}">
        <p14:creationId xmlns:p14="http://schemas.microsoft.com/office/powerpoint/2010/main" val="1220158162"/>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286" tIns="91429" rIns="146286" bIns="91429" anchor="t" anchorCtr="0"/>
          <a:lstStyle>
            <a:lvl1pPr>
              <a:defRPr sz="5882"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3" y="3878576"/>
            <a:ext cx="8964186" cy="1792326"/>
          </a:xfrm>
          <a:noFill/>
        </p:spPr>
        <p:txBody>
          <a:bodyPr lIns="146286" tIns="109714" rIns="146286" bIns="109714">
            <a:noAutofit/>
          </a:bodyPr>
          <a:lstStyle>
            <a:lvl1pPr marL="0" indent="0">
              <a:spcBef>
                <a:spcPts val="0"/>
              </a:spcBef>
              <a:buNone/>
              <a:defRPr sz="3431"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7347" y="6196798"/>
            <a:ext cx="986066" cy="19031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356686881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1"/>
            <a:ext cx="6273417" cy="1794661"/>
          </a:xfrm>
          <a:noFill/>
        </p:spPr>
        <p:txBody>
          <a:bodyPr lIns="146286" tIns="109714" rIns="146286" bIns="109714">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2"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7347" y="6196318"/>
            <a:ext cx="986066" cy="191269"/>
          </a:xfrm>
          <a:prstGeom prst="rect">
            <a:avLst/>
          </a:prstGeom>
        </p:spPr>
      </p:pic>
      <p:pic>
        <p:nvPicPr>
          <p:cNvPr id="4" name="Picture 3" descr="Azure_logo_wht-03.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5" y="560065"/>
            <a:ext cx="2599604" cy="383815"/>
          </a:xfrm>
          <a:prstGeom prst="rect">
            <a:avLst/>
          </a:prstGeom>
        </p:spPr>
      </p:pic>
    </p:spTree>
    <p:extLst>
      <p:ext uri="{BB962C8B-B14F-4D97-AF65-F5344CB8AC3E}">
        <p14:creationId xmlns:p14="http://schemas.microsoft.com/office/powerpoint/2010/main" val="1061285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7"/>
            <a:ext cx="9859116" cy="2697988"/>
          </a:xfrm>
          <a:noFill/>
        </p:spPr>
        <p:txBody>
          <a:bodyPr tIns="91429" bIns="91429" anchor="t" anchorCtr="0"/>
          <a:lstStyle>
            <a:lvl1pPr>
              <a:defRPr sz="7058"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3" cy="1793881"/>
          </a:xfrm>
          <a:noFill/>
        </p:spPr>
        <p:txBody>
          <a:bodyPr lIns="182856" tIns="146286" rIns="182856" bIns="146286">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2398334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7"/>
            <a:ext cx="9859116" cy="2697988"/>
          </a:xfrm>
          <a:noFill/>
        </p:spPr>
        <p:txBody>
          <a:bodyPr tIns="91429" bIns="91429" anchor="t" anchorCtr="0"/>
          <a:lstStyle>
            <a:lvl1pPr>
              <a:defRPr sz="7058"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3" cy="1793881"/>
          </a:xfrm>
          <a:noFill/>
        </p:spPr>
        <p:txBody>
          <a:bodyPr lIns="182856" tIns="146286" rIns="182856" bIns="146286">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81689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7"/>
            <a:ext cx="9859116" cy="2697988"/>
          </a:xfrm>
          <a:noFill/>
        </p:spPr>
        <p:txBody>
          <a:bodyPr tIns="91429" bIns="91429" anchor="t" anchorCtr="0"/>
          <a:lstStyle>
            <a:lvl1pPr>
              <a:defRPr sz="7058"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219620857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7"/>
            <a:ext cx="9859116" cy="2697988"/>
          </a:xfrm>
          <a:noFill/>
        </p:spPr>
        <p:txBody>
          <a:bodyPr tIns="91429" bIns="91429" anchor="t" anchorCtr="0"/>
          <a:lstStyle>
            <a:lvl1pPr>
              <a:defRPr sz="7058"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39432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1187620"/>
            <a:ext cx="8067798" cy="5200312"/>
          </a:xfrm>
          <a:noFill/>
        </p:spPr>
        <p:txBody>
          <a:bodyPr tIns="91429" bIns="91429" anchor="t" anchorCtr="0"/>
          <a:lstStyle>
            <a:lvl1pPr marL="0" marR="0" indent="0" algn="l" defTabSz="914250" rtl="0" eaLnBrk="1" fontAlgn="auto" latinLnBrk="0" hangingPunct="1">
              <a:lnSpc>
                <a:spcPct val="90000"/>
              </a:lnSpc>
              <a:spcBef>
                <a:spcPct val="0"/>
              </a:spcBef>
              <a:spcAft>
                <a:spcPts val="0"/>
              </a:spcAft>
              <a:buClrTx/>
              <a:buSzTx/>
              <a:buFontTx/>
              <a:buNone/>
              <a:tabLst/>
              <a:defRPr lang="en-US" sz="5882"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3208236373"/>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1187620"/>
            <a:ext cx="8067798" cy="5200312"/>
          </a:xfrm>
          <a:noFill/>
        </p:spPr>
        <p:txBody>
          <a:bodyPr tIns="91429" bIns="91429" anchor="t" anchorCtr="0"/>
          <a:lstStyle>
            <a:lvl1pPr marL="0" marR="0" indent="0" algn="l" defTabSz="914250" rtl="0" eaLnBrk="1" fontAlgn="auto" latinLnBrk="0" hangingPunct="1">
              <a:lnSpc>
                <a:spcPct val="90000"/>
              </a:lnSpc>
              <a:spcBef>
                <a:spcPct val="0"/>
              </a:spcBef>
              <a:spcAft>
                <a:spcPts val="0"/>
              </a:spcAft>
              <a:buClrTx/>
              <a:buSzTx/>
              <a:buFontTx/>
              <a:buNone/>
              <a:tabLst/>
              <a:defRPr lang="en-US" sz="5882"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3323411313"/>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29" bIns="91429" anchor="t" anchorCtr="0"/>
          <a:lstStyle>
            <a:lvl1pPr>
              <a:defRPr sz="8627"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601950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29" bIns="91429" anchor="t" anchorCtr="0"/>
          <a:lstStyle>
            <a:lvl1pPr>
              <a:defRPr sz="8627"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4339425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29300" y="0"/>
            <a:ext cx="6662701" cy="6858001"/>
          </a:xfrm>
          <a:prstGeom prst="rect">
            <a:avLst/>
          </a:prstGeom>
        </p:spPr>
      </p:pic>
      <p:sp>
        <p:nvSpPr>
          <p:cNvPr id="3" name="Title 1"/>
          <p:cNvSpPr>
            <a:spLocks noGrp="1"/>
          </p:cNvSpPr>
          <p:nvPr>
            <p:ph type="title" hasCustomPrompt="1"/>
          </p:nvPr>
        </p:nvSpPr>
        <p:spPr>
          <a:xfrm>
            <a:off x="269239" y="2084173"/>
            <a:ext cx="11653523" cy="1796217"/>
          </a:xfrm>
          <a:noFill/>
        </p:spPr>
        <p:txBody>
          <a:bodyPr tIns="91429" bIns="91429" anchor="t" anchorCtr="0"/>
          <a:lstStyle>
            <a:lvl1pPr>
              <a:defRPr sz="8627"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3863775870"/>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0" y="1456608"/>
            <a:ext cx="4486784"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5" tIns="143410" rIns="182865" bIns="143410" numCol="1" spcCol="0" rtlCol="0" fromWordArt="0" anchor="t" anchorCtr="0" forceAA="0" compatLnSpc="1">
            <a:prstTxWarp prst="textNoShape">
              <a:avLst/>
            </a:prstTxWarp>
            <a:noAutofit/>
          </a:bodyPr>
          <a:lstStyle/>
          <a:p>
            <a:pPr defTabSz="913985" fontAlgn="base">
              <a:lnSpc>
                <a:spcPct val="90000"/>
              </a:lnSpc>
              <a:spcBef>
                <a:spcPct val="0"/>
              </a:spcBef>
              <a:spcAft>
                <a:spcPct val="0"/>
              </a:spcAft>
            </a:pPr>
            <a:endParaRPr lang="en-US" sz="1961"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7" y="1456606"/>
            <a:ext cx="6723860" cy="1975390"/>
          </a:xfrm>
        </p:spPr>
        <p:txBody>
          <a:bodyPr/>
          <a:lstStyle>
            <a:lvl1pPr marL="0" indent="0">
              <a:buNone/>
              <a:defRPr>
                <a:solidFill>
                  <a:srgbClr val="FFFFFF"/>
                </a:solidFill>
              </a:defRPr>
            </a:lvl1pPr>
            <a:lvl2pPr marL="0" indent="0">
              <a:buFontTx/>
              <a:buNone/>
              <a:defRPr sz="1961">
                <a:solidFill>
                  <a:srgbClr val="FFFFFF"/>
                </a:solidFill>
              </a:defRPr>
            </a:lvl2pPr>
            <a:lvl3pPr marL="224068" indent="0">
              <a:buNone/>
              <a:defRPr>
                <a:solidFill>
                  <a:srgbClr val="FFFFFF"/>
                </a:solidFill>
              </a:defRPr>
            </a:lvl3pPr>
            <a:lvl4pPr marL="448135" indent="0">
              <a:buNone/>
              <a:defRPr>
                <a:solidFill>
                  <a:srgbClr val="FFFFFF"/>
                </a:solidFill>
              </a:defRPr>
            </a:lvl4pPr>
            <a:lvl5pPr marL="672203"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7423683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3">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8"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8"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8"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39" y="5132430"/>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68" indent="0">
              <a:buNone/>
              <a:defRPr/>
            </a:lvl3pPr>
            <a:lvl4pPr marL="448135" indent="0">
              <a:buNone/>
              <a:defRPr/>
            </a:lvl4pPr>
            <a:lvl5pPr marL="672203"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0"/>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68" indent="0">
              <a:buNone/>
              <a:defRPr/>
            </a:lvl3pPr>
            <a:lvl4pPr marL="448135" indent="0">
              <a:buNone/>
              <a:defRPr/>
            </a:lvl4pPr>
            <a:lvl5pPr marL="672203"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6" y="5132430"/>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68" indent="0">
              <a:buNone/>
              <a:defRPr/>
            </a:lvl3pPr>
            <a:lvl4pPr marL="448135" indent="0">
              <a:buNone/>
              <a:defRPr/>
            </a:lvl4pPr>
            <a:lvl5pPr marL="672203" indent="0">
              <a:buNone/>
              <a:defRPr/>
            </a:lvl5pPr>
          </a:lstStyle>
          <a:p>
            <a:pPr lvl="1"/>
            <a:r>
              <a:rPr lang="en-US" dirty="0" smtClean="0"/>
              <a:t>Second level</a:t>
            </a:r>
          </a:p>
        </p:txBody>
      </p:sp>
    </p:spTree>
    <p:extLst>
      <p:ext uri="{BB962C8B-B14F-4D97-AF65-F5344CB8AC3E}">
        <p14:creationId xmlns:p14="http://schemas.microsoft.com/office/powerpoint/2010/main" val="2569283375"/>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4379144"/>
      </p:ext>
    </p:extLst>
  </p:cSld>
  <p:clrMapOvr>
    <a:masterClrMapping/>
  </p:clrMapOvr>
  <p:transition>
    <p:fade/>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7293432"/>
      </p:ext>
    </p:extLst>
  </p:cSld>
  <p:clrMapOvr>
    <a:masterClrMapping/>
  </p:clrMapOvr>
  <p:transition>
    <p:fade/>
  </p:transition>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9975759"/>
      </p:ext>
    </p:extLst>
  </p:cSld>
  <p:clrMapOvr>
    <a:masterClrMapping/>
  </p:clrMapOvr>
  <p:transition>
    <p:fade/>
  </p:transition>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40478169"/>
      </p:ext>
    </p:extLst>
  </p:cSld>
  <p:clrMapOvr>
    <a:masterClrMapping/>
  </p:clrMapOvr>
  <p:transition>
    <p:fade/>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1">
                <a:solidFill>
                  <a:srgbClr val="00188F"/>
                </a:solidFill>
              </a:defRPr>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420188"/>
          </a:xfrm>
        </p:spPr>
        <p:txBody>
          <a:bodyPr wrap="square">
            <a:spAutoFit/>
          </a:bodyPr>
          <a:lstStyle>
            <a:lvl1pPr marL="0" indent="0">
              <a:spcBef>
                <a:spcPts val="1200"/>
              </a:spcBef>
              <a:buClr>
                <a:schemeClr val="tx1"/>
              </a:buClr>
              <a:buFont typeface="Wingdings" pitchFamily="2" charset="2"/>
              <a:buNone/>
              <a:defRPr sz="3431">
                <a:solidFill>
                  <a:srgbClr val="00188F"/>
                </a:solidFill>
              </a:defRPr>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8092941"/>
      </p:ext>
    </p:extLst>
  </p:cSld>
  <p:clrMapOvr>
    <a:masterClrMapping/>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1"/>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420188"/>
          </a:xfrm>
        </p:spPr>
        <p:txBody>
          <a:bodyPr wrap="square">
            <a:spAutoFit/>
          </a:bodyPr>
          <a:lstStyle>
            <a:lvl1pPr marL="0" indent="0">
              <a:spcBef>
                <a:spcPts val="1200"/>
              </a:spcBef>
              <a:buClr>
                <a:schemeClr val="tx1"/>
              </a:buClr>
              <a:buFont typeface="Wingdings" pitchFamily="2" charset="2"/>
              <a:buNone/>
              <a:defRPr sz="3431"/>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8324561"/>
      </p:ext>
    </p:extLst>
  </p:cSld>
  <p:clrMapOvr>
    <a:masterClrMapping/>
  </p:clrMapOvr>
  <p:transition>
    <p:fade/>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641" indent="-281641">
              <a:spcBef>
                <a:spcPts val="1200"/>
              </a:spcBef>
              <a:buClr>
                <a:schemeClr val="tx1"/>
              </a:buClr>
              <a:buFont typeface="Arial" pitchFamily="34" charset="0"/>
              <a:buChar char="•"/>
              <a:defRPr sz="3431"/>
            </a:lvl1pPr>
            <a:lvl2pPr marL="520635" indent="-228572">
              <a:defRPr sz="2353"/>
            </a:lvl2pPr>
            <a:lvl3pPr marL="685716" indent="-165081">
              <a:tabLst/>
              <a:defRPr sz="1961"/>
            </a:lvl3pPr>
            <a:lvl4pPr marL="863492" indent="-177778">
              <a:defRPr/>
            </a:lvl4pPr>
            <a:lvl5pPr marL="1028573" indent="-1650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486578"/>
          </a:xfrm>
        </p:spPr>
        <p:txBody>
          <a:bodyPr wrap="square">
            <a:spAutoFit/>
          </a:bodyPr>
          <a:lstStyle>
            <a:lvl1pPr marL="281641" indent="-281641">
              <a:spcBef>
                <a:spcPts val="1200"/>
              </a:spcBef>
              <a:buClr>
                <a:schemeClr val="tx1"/>
              </a:buClr>
              <a:buFont typeface="Arial" pitchFamily="34" charset="0"/>
              <a:buChar char="•"/>
              <a:defRPr sz="3431"/>
            </a:lvl1pPr>
            <a:lvl2pPr marL="520635" indent="-228572">
              <a:defRPr sz="2353"/>
            </a:lvl2pPr>
            <a:lvl3pPr marL="685716" indent="-165081">
              <a:tabLst/>
              <a:defRPr sz="1961"/>
            </a:lvl3pPr>
            <a:lvl4pPr marL="863492" indent="-177778">
              <a:defRPr/>
            </a:lvl4pPr>
            <a:lvl5pPr marL="1028573" indent="-1650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6053843"/>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641" indent="-281641">
              <a:spcBef>
                <a:spcPts val="1200"/>
              </a:spcBef>
              <a:buClrTx/>
              <a:buFont typeface="Arial" pitchFamily="34" charset="0"/>
              <a:buChar char="•"/>
              <a:defRPr sz="3431">
                <a:solidFill>
                  <a:srgbClr val="00188F"/>
                </a:solidFill>
              </a:defRPr>
            </a:lvl1pPr>
            <a:lvl2pPr marL="520635" indent="-228572">
              <a:defRPr sz="2353"/>
            </a:lvl2pPr>
            <a:lvl3pPr marL="685716" indent="-165081">
              <a:tabLst/>
              <a:defRPr sz="1961"/>
            </a:lvl3pPr>
            <a:lvl4pPr marL="863492" indent="-177778">
              <a:defRPr/>
            </a:lvl4pPr>
            <a:lvl5pPr marL="1028573" indent="-1650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486578"/>
          </a:xfrm>
        </p:spPr>
        <p:txBody>
          <a:bodyPr wrap="square">
            <a:spAutoFit/>
          </a:bodyPr>
          <a:lstStyle>
            <a:lvl1pPr marL="281641" indent="-281641">
              <a:spcBef>
                <a:spcPts val="1200"/>
              </a:spcBef>
              <a:buClrTx/>
              <a:buFont typeface="Arial" pitchFamily="34" charset="0"/>
              <a:buChar char="•"/>
              <a:defRPr sz="3431">
                <a:solidFill>
                  <a:srgbClr val="00188F"/>
                </a:solidFill>
              </a:defRPr>
            </a:lvl1pPr>
            <a:lvl2pPr marL="520635" indent="-228572">
              <a:defRPr sz="2353"/>
            </a:lvl2pPr>
            <a:lvl3pPr marL="685716" indent="-165081">
              <a:tabLst/>
              <a:defRPr sz="1961"/>
            </a:lvl3pPr>
            <a:lvl4pPr marL="863492" indent="-177778">
              <a:defRPr/>
            </a:lvl4pPr>
            <a:lvl5pPr marL="1028573" indent="-1650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1509223"/>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9638622"/>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606212"/>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1292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33788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7031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1"/>
            <a:ext cx="11653522" cy="1956974"/>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683"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1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414"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16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3774526"/>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26765"/>
          </a:xfrm>
          <a:prstGeom prst="rect">
            <a:avLst/>
          </a:prstGeom>
        </p:spPr>
        <p:txBody>
          <a:bodyPr/>
          <a:lstStyle>
            <a:lvl1pPr marL="284754" indent="-284754">
              <a:buClr>
                <a:schemeClr val="tx1"/>
              </a:buClr>
              <a:buSzPct val="90000"/>
              <a:buFont typeface="Arial" pitchFamily="34" charset="0"/>
              <a:buChar char="•"/>
              <a:defRPr sz="343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0" indent="-275417">
              <a:buClr>
                <a:schemeClr val="tx1"/>
              </a:buClr>
              <a:buSzPct val="90000"/>
              <a:buFont typeface="Arial" pitchFamily="34" charset="0"/>
              <a:buChar char="•"/>
              <a:defRPr sz="32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24" indent="-284754">
              <a:buClr>
                <a:schemeClr val="tx1"/>
              </a:buClr>
              <a:buSzPct val="90000"/>
              <a:buFont typeface="Arial" pitchFamily="34" charset="0"/>
              <a:buChar char="•"/>
              <a:defRPr sz="28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92" indent="-22406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59" indent="-22406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304744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263194"/>
      </p:ext>
    </p:extLst>
  </p:cSld>
  <p:clrMapOvr>
    <a:masterClrMapping/>
  </p:clrMapOvr>
  <p:transition>
    <p:fade/>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5"/>
            <a:ext cx="11231366" cy="1094960"/>
          </a:xfrm>
        </p:spPr>
        <p:txBody>
          <a:bodyPr/>
          <a:lstStyle>
            <a:lvl1pPr marL="0" indent="0">
              <a:buNone/>
              <a:defRPr sz="6597"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4" name="Text Placeholder 8"/>
          <p:cNvSpPr>
            <a:spLocks noGrp="1"/>
          </p:cNvSpPr>
          <p:nvPr>
            <p:ph type="body" sz="quarter" idx="11" hasCustomPrompt="1"/>
          </p:nvPr>
        </p:nvSpPr>
        <p:spPr>
          <a:xfrm>
            <a:off x="512897" y="3219168"/>
            <a:ext cx="7515595" cy="523462"/>
          </a:xfrm>
        </p:spPr>
        <p:txBody>
          <a:bodyPr/>
          <a:lstStyle>
            <a:lvl1pPr marL="0" indent="0">
              <a:buNone/>
              <a:defRPr lang="en-US" sz="2399"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598"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1" y="5590849"/>
            <a:ext cx="1726957" cy="1142164"/>
          </a:xfrm>
          <a:prstGeom prst="rect">
            <a:avLst/>
          </a:prstGeom>
        </p:spPr>
      </p:pic>
    </p:spTree>
    <p:extLst>
      <p:ext uri="{BB962C8B-B14F-4D97-AF65-F5344CB8AC3E}">
        <p14:creationId xmlns:p14="http://schemas.microsoft.com/office/powerpoint/2010/main" val="893375454"/>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cSld name="2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5"/>
            <a:ext cx="11231366" cy="1116499"/>
          </a:xfrm>
        </p:spPr>
        <p:txBody>
          <a:bodyPr/>
          <a:lstStyle>
            <a:lvl1pPr marL="0" indent="0">
              <a:buNone/>
              <a:defRPr lang="en-US" sz="6597"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59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7" y="3219168"/>
            <a:ext cx="7515595" cy="523462"/>
          </a:xfrm>
        </p:spPr>
        <p:txBody>
          <a:bodyPr/>
          <a:lstStyle>
            <a:lvl1pPr marL="0" indent="0">
              <a:buNone/>
              <a:defRPr lang="en-US" sz="2399"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598"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1" y="5590849"/>
            <a:ext cx="1726957" cy="1142164"/>
          </a:xfrm>
          <a:prstGeom prst="rect">
            <a:avLst/>
          </a:prstGeom>
        </p:spPr>
      </p:pic>
    </p:spTree>
    <p:extLst>
      <p:ext uri="{BB962C8B-B14F-4D97-AF65-F5344CB8AC3E}">
        <p14:creationId xmlns:p14="http://schemas.microsoft.com/office/powerpoint/2010/main" val="1254282922"/>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86167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9694694"/>
      </p:ext>
    </p:extLst>
  </p:cSld>
  <p:clrMapOvr>
    <a:masterClrMapping/>
  </p:clrMapOvr>
  <p:transition>
    <p:fade/>
  </p:transition>
  <p:timing>
    <p:tnLst>
      <p:par>
        <p:cTn id="1" dur="indefinite" restart="never" nodeType="tmRoot"/>
      </p:par>
    </p:tnLst>
  </p:timing>
</p:sldLayout>
</file>

<file path=ppt/slideLayouts/slideLayout501.xml><?xml version="1.0" encoding="utf-8"?>
<p:sldLayout xmlns:a="http://schemas.openxmlformats.org/drawingml/2006/main" xmlns:r="http://schemas.openxmlformats.org/officeDocument/2006/relationships" xmlns:p="http://schemas.openxmlformats.org/presentationml/2006/main">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0737537"/>
      </p:ext>
    </p:extLst>
  </p:cSld>
  <p:clrMapOvr>
    <a:masterClrMapping/>
  </p:clrMapOvr>
  <p:transition>
    <p:fade/>
  </p:transition>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704472"/>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5"/>
            <a:ext cx="11231366" cy="1116499"/>
          </a:xfrm>
        </p:spPr>
        <p:txBody>
          <a:bodyPr/>
          <a:lstStyle>
            <a:lvl1pPr marL="0" indent="0">
              <a:buNone/>
              <a:defRPr lang="en-US" sz="6597"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59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7" y="3219168"/>
            <a:ext cx="7515595" cy="523462"/>
          </a:xfrm>
        </p:spPr>
        <p:txBody>
          <a:bodyPr/>
          <a:lstStyle>
            <a:lvl1pPr marL="0" indent="0">
              <a:buNone/>
              <a:defRPr lang="en-US" sz="2399"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598"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1" y="5590849"/>
            <a:ext cx="1726957" cy="1142164"/>
          </a:xfrm>
          <a:prstGeom prst="rect">
            <a:avLst/>
          </a:prstGeom>
        </p:spPr>
      </p:pic>
    </p:spTree>
    <p:extLst>
      <p:ext uri="{BB962C8B-B14F-4D97-AF65-F5344CB8AC3E}">
        <p14:creationId xmlns:p14="http://schemas.microsoft.com/office/powerpoint/2010/main" val="2019129235"/>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1"/>
            <a:ext cx="6273417" cy="1794661"/>
          </a:xfrm>
          <a:noFill/>
        </p:spPr>
        <p:txBody>
          <a:bodyPr lIns="146286" tIns="109714" rIns="146286" bIns="109714">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2"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7347" y="6196318"/>
            <a:ext cx="986066" cy="19126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417559710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3450" y="6164664"/>
            <a:ext cx="986066" cy="191269"/>
          </a:xfrm>
          <a:prstGeom prst="rect">
            <a:avLst/>
          </a:prstGeom>
        </p:spPr>
      </p:pic>
      <p:sp>
        <p:nvSpPr>
          <p:cNvPr id="4" name="Text Placeholder 4"/>
          <p:cNvSpPr>
            <a:spLocks noGrp="1"/>
          </p:cNvSpPr>
          <p:nvPr>
            <p:ph type="body" sz="quarter" idx="12" hasCustomPrompt="1"/>
          </p:nvPr>
        </p:nvSpPr>
        <p:spPr>
          <a:xfrm>
            <a:off x="271105" y="3877271"/>
            <a:ext cx="6273417" cy="1794661"/>
          </a:xfrm>
          <a:noFill/>
        </p:spPr>
        <p:txBody>
          <a:bodyPr lIns="146286" tIns="109714" rIns="146286" bIns="109714">
            <a:noAutofit/>
          </a:bodyPr>
          <a:lstStyle>
            <a:lvl1pPr marL="0" indent="0">
              <a:spcBef>
                <a:spcPts val="0"/>
              </a:spcBef>
              <a:buNone/>
              <a:defRPr sz="3431"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2"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5" y="560065"/>
            <a:ext cx="2599604" cy="383815"/>
          </a:xfrm>
          <a:prstGeom prst="rect">
            <a:avLst/>
          </a:prstGeom>
        </p:spPr>
      </p:pic>
    </p:spTree>
    <p:extLst>
      <p:ext uri="{BB962C8B-B14F-4D97-AF65-F5344CB8AC3E}">
        <p14:creationId xmlns:p14="http://schemas.microsoft.com/office/powerpoint/2010/main" val="2829339205"/>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286" tIns="91429" rIns="146286" bIns="91429" anchor="t" anchorCtr="0"/>
          <a:lstStyle>
            <a:lvl1pPr>
              <a:defRPr sz="5882"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3" y="3878576"/>
            <a:ext cx="8964186" cy="1792326"/>
          </a:xfrm>
          <a:noFill/>
        </p:spPr>
        <p:txBody>
          <a:bodyPr lIns="146286" tIns="109714" rIns="146286" bIns="109714">
            <a:noAutofit/>
          </a:bodyPr>
          <a:lstStyle>
            <a:lvl1pPr marL="0" indent="0">
              <a:spcBef>
                <a:spcPts val="0"/>
              </a:spcBef>
              <a:buNone/>
              <a:defRPr sz="3431"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7347" y="6196798"/>
            <a:ext cx="986066" cy="19031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75735305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1"/>
            <a:ext cx="6273417" cy="1794661"/>
          </a:xfrm>
          <a:noFill/>
        </p:spPr>
        <p:txBody>
          <a:bodyPr lIns="146286" tIns="109714" rIns="146286" bIns="109714">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2"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7347" y="6196318"/>
            <a:ext cx="986066" cy="191269"/>
          </a:xfrm>
          <a:prstGeom prst="rect">
            <a:avLst/>
          </a:prstGeom>
        </p:spPr>
      </p:pic>
      <p:pic>
        <p:nvPicPr>
          <p:cNvPr id="4" name="Picture 3" descr="Azure_logo_wht-03.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5" y="560065"/>
            <a:ext cx="2599604" cy="383815"/>
          </a:xfrm>
          <a:prstGeom prst="rect">
            <a:avLst/>
          </a:prstGeom>
        </p:spPr>
      </p:pic>
    </p:spTree>
    <p:extLst>
      <p:ext uri="{BB962C8B-B14F-4D97-AF65-F5344CB8AC3E}">
        <p14:creationId xmlns:p14="http://schemas.microsoft.com/office/powerpoint/2010/main" val="3426759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7"/>
            <a:ext cx="9859116" cy="2697988"/>
          </a:xfrm>
          <a:noFill/>
        </p:spPr>
        <p:txBody>
          <a:bodyPr tIns="91429" bIns="91429" anchor="t" anchorCtr="0"/>
          <a:lstStyle>
            <a:lvl1pPr>
              <a:defRPr sz="7058"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3" cy="1793881"/>
          </a:xfrm>
          <a:noFill/>
        </p:spPr>
        <p:txBody>
          <a:bodyPr lIns="182856" tIns="146286" rIns="182856" bIns="146286">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5185396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7"/>
            <a:ext cx="9859116" cy="2697988"/>
          </a:xfrm>
          <a:noFill/>
        </p:spPr>
        <p:txBody>
          <a:bodyPr tIns="91429" bIns="91429" anchor="t" anchorCtr="0"/>
          <a:lstStyle>
            <a:lvl1pPr>
              <a:defRPr sz="7058"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3" cy="1793881"/>
          </a:xfrm>
          <a:noFill/>
        </p:spPr>
        <p:txBody>
          <a:bodyPr lIns="182856" tIns="146286" rIns="182856" bIns="146286">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23053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7"/>
            <a:ext cx="9859116" cy="2697988"/>
          </a:xfrm>
          <a:noFill/>
        </p:spPr>
        <p:txBody>
          <a:bodyPr tIns="91429" bIns="91429" anchor="t" anchorCtr="0"/>
          <a:lstStyle>
            <a:lvl1pPr>
              <a:defRPr sz="7058"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350367506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7"/>
            <a:ext cx="9859116" cy="2697988"/>
          </a:xfrm>
          <a:noFill/>
        </p:spPr>
        <p:txBody>
          <a:bodyPr tIns="91429" bIns="91429" anchor="t" anchorCtr="0"/>
          <a:lstStyle>
            <a:lvl1pPr>
              <a:defRPr sz="7058"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813165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1187620"/>
            <a:ext cx="8067798" cy="5200312"/>
          </a:xfrm>
          <a:noFill/>
        </p:spPr>
        <p:txBody>
          <a:bodyPr tIns="91429" bIns="91429" anchor="t" anchorCtr="0"/>
          <a:lstStyle>
            <a:lvl1pPr marL="0" marR="0" indent="0" algn="l" defTabSz="914250" rtl="0" eaLnBrk="1" fontAlgn="auto" latinLnBrk="0" hangingPunct="1">
              <a:lnSpc>
                <a:spcPct val="90000"/>
              </a:lnSpc>
              <a:spcBef>
                <a:spcPct val="0"/>
              </a:spcBef>
              <a:spcAft>
                <a:spcPts val="0"/>
              </a:spcAft>
              <a:buClrTx/>
              <a:buSzTx/>
              <a:buFontTx/>
              <a:buNone/>
              <a:tabLst/>
              <a:defRPr lang="en-US" sz="5882"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672682689"/>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1187620"/>
            <a:ext cx="8067798" cy="5200312"/>
          </a:xfrm>
          <a:noFill/>
        </p:spPr>
        <p:txBody>
          <a:bodyPr tIns="91429" bIns="91429" anchor="t" anchorCtr="0"/>
          <a:lstStyle>
            <a:lvl1pPr marL="0" marR="0" indent="0" algn="l" defTabSz="914250" rtl="0" eaLnBrk="1" fontAlgn="auto" latinLnBrk="0" hangingPunct="1">
              <a:lnSpc>
                <a:spcPct val="90000"/>
              </a:lnSpc>
              <a:spcBef>
                <a:spcPct val="0"/>
              </a:spcBef>
              <a:spcAft>
                <a:spcPts val="0"/>
              </a:spcAft>
              <a:buClrTx/>
              <a:buSzTx/>
              <a:buFontTx/>
              <a:buNone/>
              <a:tabLst/>
              <a:defRPr lang="en-US" sz="5882"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1448315052"/>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29" bIns="91429" anchor="t" anchorCtr="0"/>
          <a:lstStyle>
            <a:lvl1pPr>
              <a:defRPr sz="8627"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41704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29" bIns="91429" anchor="t" anchorCtr="0"/>
          <a:lstStyle>
            <a:lvl1pPr>
              <a:defRPr sz="8627"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35998838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29300" y="0"/>
            <a:ext cx="6662701" cy="6858001"/>
          </a:xfrm>
          <a:prstGeom prst="rect">
            <a:avLst/>
          </a:prstGeom>
        </p:spPr>
      </p:pic>
      <p:sp>
        <p:nvSpPr>
          <p:cNvPr id="3" name="Title 1"/>
          <p:cNvSpPr>
            <a:spLocks noGrp="1"/>
          </p:cNvSpPr>
          <p:nvPr>
            <p:ph type="title" hasCustomPrompt="1"/>
          </p:nvPr>
        </p:nvSpPr>
        <p:spPr>
          <a:xfrm>
            <a:off x="269239" y="2084173"/>
            <a:ext cx="11653523" cy="1796217"/>
          </a:xfrm>
          <a:noFill/>
        </p:spPr>
        <p:txBody>
          <a:bodyPr tIns="91429" bIns="91429" anchor="t" anchorCtr="0"/>
          <a:lstStyle>
            <a:lvl1pPr>
              <a:defRPr sz="8627"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1562266911"/>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0" y="1456608"/>
            <a:ext cx="4486784"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5" tIns="143410" rIns="182865" bIns="143410" numCol="1" spcCol="0" rtlCol="0" fromWordArt="0" anchor="t" anchorCtr="0" forceAA="0" compatLnSpc="1">
            <a:prstTxWarp prst="textNoShape">
              <a:avLst/>
            </a:prstTxWarp>
            <a:noAutofit/>
          </a:bodyPr>
          <a:lstStyle/>
          <a:p>
            <a:pPr defTabSz="913985" fontAlgn="base">
              <a:lnSpc>
                <a:spcPct val="90000"/>
              </a:lnSpc>
              <a:spcBef>
                <a:spcPct val="0"/>
              </a:spcBef>
              <a:spcAft>
                <a:spcPct val="0"/>
              </a:spcAft>
            </a:pPr>
            <a:endParaRPr lang="en-US" sz="1961"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7" y="1456606"/>
            <a:ext cx="6723860" cy="1975390"/>
          </a:xfrm>
        </p:spPr>
        <p:txBody>
          <a:bodyPr/>
          <a:lstStyle>
            <a:lvl1pPr marL="0" indent="0">
              <a:buNone/>
              <a:defRPr>
                <a:solidFill>
                  <a:srgbClr val="FFFFFF"/>
                </a:solidFill>
              </a:defRPr>
            </a:lvl1pPr>
            <a:lvl2pPr marL="0" indent="0">
              <a:buFontTx/>
              <a:buNone/>
              <a:defRPr sz="1961">
                <a:solidFill>
                  <a:srgbClr val="FFFFFF"/>
                </a:solidFill>
              </a:defRPr>
            </a:lvl2pPr>
            <a:lvl3pPr marL="224068" indent="0">
              <a:buNone/>
              <a:defRPr>
                <a:solidFill>
                  <a:srgbClr val="FFFFFF"/>
                </a:solidFill>
              </a:defRPr>
            </a:lvl3pPr>
            <a:lvl4pPr marL="448135" indent="0">
              <a:buNone/>
              <a:defRPr>
                <a:solidFill>
                  <a:srgbClr val="FFFFFF"/>
                </a:solidFill>
              </a:defRPr>
            </a:lvl4pPr>
            <a:lvl5pPr marL="672203"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2097890"/>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3">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8"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8"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8"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39" y="5132430"/>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68" indent="0">
              <a:buNone/>
              <a:defRPr/>
            </a:lvl3pPr>
            <a:lvl4pPr marL="448135" indent="0">
              <a:buNone/>
              <a:defRPr/>
            </a:lvl4pPr>
            <a:lvl5pPr marL="672203"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0"/>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68" indent="0">
              <a:buNone/>
              <a:defRPr/>
            </a:lvl3pPr>
            <a:lvl4pPr marL="448135" indent="0">
              <a:buNone/>
              <a:defRPr/>
            </a:lvl4pPr>
            <a:lvl5pPr marL="672203"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6" y="5132430"/>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68" indent="0">
              <a:buNone/>
              <a:defRPr/>
            </a:lvl3pPr>
            <a:lvl4pPr marL="448135" indent="0">
              <a:buNone/>
              <a:defRPr/>
            </a:lvl4pPr>
            <a:lvl5pPr marL="672203" indent="0">
              <a:buNone/>
              <a:defRPr/>
            </a:lvl5pPr>
          </a:lstStyle>
          <a:p>
            <a:pPr lvl="1"/>
            <a:r>
              <a:rPr lang="en-US" dirty="0" smtClean="0"/>
              <a:t>Second level</a:t>
            </a:r>
          </a:p>
        </p:txBody>
      </p:sp>
    </p:spTree>
    <p:extLst>
      <p:ext uri="{BB962C8B-B14F-4D97-AF65-F5344CB8AC3E}">
        <p14:creationId xmlns:p14="http://schemas.microsoft.com/office/powerpoint/2010/main" val="2602043327"/>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75751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1416983"/>
      </p:ext>
    </p:extLst>
  </p:cSld>
  <p:clrMapOvr>
    <a:masterClrMapping/>
  </p:clrMapOvr>
  <p:transition>
    <p:fade/>
  </p:transition>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593019"/>
      </p:ext>
    </p:extLst>
  </p:cSld>
  <p:clrMapOvr>
    <a:masterClrMapping/>
  </p:clrMapOvr>
  <p:transition>
    <p:fade/>
  </p:transition>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2530646"/>
      </p:ext>
    </p:extLst>
  </p:cSld>
  <p:clrMapOvr>
    <a:masterClrMapping/>
  </p:clrMapOvr>
  <p:transition>
    <p:fade/>
  </p:transition>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1">
                <a:solidFill>
                  <a:srgbClr val="00188F"/>
                </a:solidFill>
              </a:defRPr>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420188"/>
          </a:xfrm>
        </p:spPr>
        <p:txBody>
          <a:bodyPr wrap="square">
            <a:spAutoFit/>
          </a:bodyPr>
          <a:lstStyle>
            <a:lvl1pPr marL="0" indent="0">
              <a:spcBef>
                <a:spcPts val="1200"/>
              </a:spcBef>
              <a:buClr>
                <a:schemeClr val="tx1"/>
              </a:buClr>
              <a:buFont typeface="Wingdings" pitchFamily="2" charset="2"/>
              <a:buNone/>
              <a:defRPr sz="3431">
                <a:solidFill>
                  <a:srgbClr val="00188F"/>
                </a:solidFill>
              </a:defRPr>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7536075"/>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1"/>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420188"/>
          </a:xfrm>
        </p:spPr>
        <p:txBody>
          <a:bodyPr wrap="square">
            <a:spAutoFit/>
          </a:bodyPr>
          <a:lstStyle>
            <a:lvl1pPr marL="0" indent="0">
              <a:spcBef>
                <a:spcPts val="1200"/>
              </a:spcBef>
              <a:buClr>
                <a:schemeClr val="tx1"/>
              </a:buClr>
              <a:buFont typeface="Wingdings" pitchFamily="2" charset="2"/>
              <a:buNone/>
              <a:defRPr sz="3431"/>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7929393"/>
      </p:ext>
    </p:extLst>
  </p:cSld>
  <p:clrMapOvr>
    <a:masterClrMapping/>
  </p:clrMapOvr>
  <p:transition>
    <p:fade/>
  </p:transition>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641" indent="-281641">
              <a:spcBef>
                <a:spcPts val="1200"/>
              </a:spcBef>
              <a:buClr>
                <a:schemeClr val="tx1"/>
              </a:buClr>
              <a:buFont typeface="Arial" pitchFamily="34" charset="0"/>
              <a:buChar char="•"/>
              <a:defRPr sz="3431"/>
            </a:lvl1pPr>
            <a:lvl2pPr marL="520635" indent="-228572">
              <a:defRPr sz="2353"/>
            </a:lvl2pPr>
            <a:lvl3pPr marL="685716" indent="-165081">
              <a:tabLst/>
              <a:defRPr sz="1961"/>
            </a:lvl3pPr>
            <a:lvl4pPr marL="863492" indent="-177778">
              <a:defRPr/>
            </a:lvl4pPr>
            <a:lvl5pPr marL="1028573" indent="-1650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486578"/>
          </a:xfrm>
        </p:spPr>
        <p:txBody>
          <a:bodyPr wrap="square">
            <a:spAutoFit/>
          </a:bodyPr>
          <a:lstStyle>
            <a:lvl1pPr marL="281641" indent="-281641">
              <a:spcBef>
                <a:spcPts val="1200"/>
              </a:spcBef>
              <a:buClr>
                <a:schemeClr val="tx1"/>
              </a:buClr>
              <a:buFont typeface="Arial" pitchFamily="34" charset="0"/>
              <a:buChar char="•"/>
              <a:defRPr sz="3431"/>
            </a:lvl1pPr>
            <a:lvl2pPr marL="520635" indent="-228572">
              <a:defRPr sz="2353"/>
            </a:lvl2pPr>
            <a:lvl3pPr marL="685716" indent="-165081">
              <a:tabLst/>
              <a:defRPr sz="1961"/>
            </a:lvl3pPr>
            <a:lvl4pPr marL="863492" indent="-177778">
              <a:defRPr/>
            </a:lvl4pPr>
            <a:lvl5pPr marL="1028573" indent="-1650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3354642"/>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641" indent="-281641">
              <a:spcBef>
                <a:spcPts val="1200"/>
              </a:spcBef>
              <a:buClrTx/>
              <a:buFont typeface="Arial" pitchFamily="34" charset="0"/>
              <a:buChar char="•"/>
              <a:defRPr sz="3431">
                <a:solidFill>
                  <a:srgbClr val="00188F"/>
                </a:solidFill>
              </a:defRPr>
            </a:lvl1pPr>
            <a:lvl2pPr marL="520635" indent="-228572">
              <a:defRPr sz="2353"/>
            </a:lvl2pPr>
            <a:lvl3pPr marL="685716" indent="-165081">
              <a:tabLst/>
              <a:defRPr sz="1961"/>
            </a:lvl3pPr>
            <a:lvl4pPr marL="863492" indent="-177778">
              <a:defRPr/>
            </a:lvl4pPr>
            <a:lvl5pPr marL="1028573" indent="-1650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486578"/>
          </a:xfrm>
        </p:spPr>
        <p:txBody>
          <a:bodyPr wrap="square">
            <a:spAutoFit/>
          </a:bodyPr>
          <a:lstStyle>
            <a:lvl1pPr marL="281641" indent="-281641">
              <a:spcBef>
                <a:spcPts val="1200"/>
              </a:spcBef>
              <a:buClrTx/>
              <a:buFont typeface="Arial" pitchFamily="34" charset="0"/>
              <a:buChar char="•"/>
              <a:defRPr sz="3431">
                <a:solidFill>
                  <a:srgbClr val="00188F"/>
                </a:solidFill>
              </a:defRPr>
            </a:lvl1pPr>
            <a:lvl2pPr marL="520635" indent="-228572">
              <a:defRPr sz="2353"/>
            </a:lvl2pPr>
            <a:lvl3pPr marL="685716" indent="-165081">
              <a:tabLst/>
              <a:defRPr sz="1961"/>
            </a:lvl3pPr>
            <a:lvl4pPr marL="863492" indent="-177778">
              <a:defRPr/>
            </a:lvl4pPr>
            <a:lvl5pPr marL="1028573" indent="-1650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17573788"/>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4054013"/>
      </p:ext>
    </p:extLst>
  </p:cSld>
  <p:clrMapOvr>
    <a:masterClrMapping/>
  </p:clrMapOvr>
  <p:transition>
    <p:fade/>
  </p:transition>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1533053"/>
      </p:ext>
    </p:extLst>
  </p:cSld>
  <p:clrMapOvr>
    <a:masterClrMapping/>
  </p:clrMapOvr>
  <p:transition>
    <p:fade/>
  </p:transition>
  <p:timing>
    <p:tnLst>
      <p:par>
        <p:cTn id="1" dur="indefinite" restart="never" nodeType="tmRoot"/>
      </p:par>
    </p:tnLst>
  </p:timing>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8312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6223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2874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1"/>
            <a:ext cx="11653522" cy="1956974"/>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683"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1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414"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16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1699386"/>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26765"/>
          </a:xfrm>
          <a:prstGeom prst="rect">
            <a:avLst/>
          </a:prstGeom>
        </p:spPr>
        <p:txBody>
          <a:bodyPr/>
          <a:lstStyle>
            <a:lvl1pPr marL="284754" indent="-284754">
              <a:buClr>
                <a:schemeClr val="tx1"/>
              </a:buClr>
              <a:buSzPct val="90000"/>
              <a:buFont typeface="Arial" pitchFamily="34" charset="0"/>
              <a:buChar char="•"/>
              <a:defRPr sz="343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0" indent="-275417">
              <a:buClr>
                <a:schemeClr val="tx1"/>
              </a:buClr>
              <a:buSzPct val="90000"/>
              <a:buFont typeface="Arial" pitchFamily="34" charset="0"/>
              <a:buChar char="•"/>
              <a:defRPr sz="32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24" indent="-284754">
              <a:buClr>
                <a:schemeClr val="tx1"/>
              </a:buClr>
              <a:buSzPct val="90000"/>
              <a:buFont typeface="Arial" pitchFamily="34" charset="0"/>
              <a:buChar char="•"/>
              <a:defRPr sz="28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92" indent="-22406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59" indent="-22406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954680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006113"/>
      </p:ext>
    </p:extLst>
  </p:cSld>
  <p:clrMapOvr>
    <a:masterClrMapping/>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5"/>
            <a:ext cx="11231366" cy="1094960"/>
          </a:xfrm>
        </p:spPr>
        <p:txBody>
          <a:bodyPr/>
          <a:lstStyle>
            <a:lvl1pPr marL="0" indent="0">
              <a:buNone/>
              <a:defRPr sz="6597"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4" name="Text Placeholder 8"/>
          <p:cNvSpPr>
            <a:spLocks noGrp="1"/>
          </p:cNvSpPr>
          <p:nvPr>
            <p:ph type="body" sz="quarter" idx="11" hasCustomPrompt="1"/>
          </p:nvPr>
        </p:nvSpPr>
        <p:spPr>
          <a:xfrm>
            <a:off x="512897" y="3219168"/>
            <a:ext cx="7515595" cy="523462"/>
          </a:xfrm>
        </p:spPr>
        <p:txBody>
          <a:bodyPr/>
          <a:lstStyle>
            <a:lvl1pPr marL="0" indent="0">
              <a:buNone/>
              <a:defRPr lang="en-US" sz="2399"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598"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1" y="5590849"/>
            <a:ext cx="1726957" cy="1142164"/>
          </a:xfrm>
          <a:prstGeom prst="rect">
            <a:avLst/>
          </a:prstGeom>
        </p:spPr>
      </p:pic>
    </p:spTree>
    <p:extLst>
      <p:ext uri="{BB962C8B-B14F-4D97-AF65-F5344CB8AC3E}">
        <p14:creationId xmlns:p14="http://schemas.microsoft.com/office/powerpoint/2010/main" val="3289447113"/>
      </p:ext>
    </p:extLst>
  </p:cSld>
  <p:clrMapOvr>
    <a:masterClrMapping/>
  </p:clrMapOvr>
  <p:transition>
    <p:fade/>
  </p:transition>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p:cSld name="2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5"/>
            <a:ext cx="11231366" cy="1116499"/>
          </a:xfrm>
        </p:spPr>
        <p:txBody>
          <a:bodyPr/>
          <a:lstStyle>
            <a:lvl1pPr marL="0" indent="0">
              <a:buNone/>
              <a:defRPr lang="en-US" sz="6597"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59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7" y="3219168"/>
            <a:ext cx="7515595" cy="523462"/>
          </a:xfrm>
        </p:spPr>
        <p:txBody>
          <a:bodyPr/>
          <a:lstStyle>
            <a:lvl1pPr marL="0" indent="0">
              <a:buNone/>
              <a:defRPr lang="en-US" sz="2399"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598"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1" y="5590849"/>
            <a:ext cx="1726957" cy="1142164"/>
          </a:xfrm>
          <a:prstGeom prst="rect">
            <a:avLst/>
          </a:prstGeom>
        </p:spPr>
      </p:pic>
    </p:spTree>
    <p:extLst>
      <p:ext uri="{BB962C8B-B14F-4D97-AF65-F5344CB8AC3E}">
        <p14:creationId xmlns:p14="http://schemas.microsoft.com/office/powerpoint/2010/main" val="2787835152"/>
      </p:ext>
    </p:extLst>
  </p:cSld>
  <p:clrMapOvr>
    <a:masterClrMapping/>
  </p:clrMapOvr>
  <p:transition>
    <p:fade/>
  </p:transition>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7788497"/>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640768"/>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75666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177193"/>
      </p:ext>
    </p:extLst>
  </p:cSld>
  <p:clrMapOvr>
    <a:masterClrMapping/>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5"/>
            <a:ext cx="11231366" cy="1116499"/>
          </a:xfrm>
        </p:spPr>
        <p:txBody>
          <a:bodyPr/>
          <a:lstStyle>
            <a:lvl1pPr marL="0" indent="0">
              <a:buNone/>
              <a:defRPr lang="en-US" sz="6597"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59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7" y="3219168"/>
            <a:ext cx="7515595" cy="523462"/>
          </a:xfrm>
        </p:spPr>
        <p:txBody>
          <a:bodyPr/>
          <a:lstStyle>
            <a:lvl1pPr marL="0" indent="0">
              <a:buNone/>
              <a:defRPr lang="en-US" sz="2399"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598"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1" y="5590849"/>
            <a:ext cx="1726957" cy="1142164"/>
          </a:xfrm>
          <a:prstGeom prst="rect">
            <a:avLst/>
          </a:prstGeom>
        </p:spPr>
      </p:pic>
    </p:spTree>
    <p:extLst>
      <p:ext uri="{BB962C8B-B14F-4D97-AF65-F5344CB8AC3E}">
        <p14:creationId xmlns:p14="http://schemas.microsoft.com/office/powerpoint/2010/main" val="3746317632"/>
      </p:ext>
    </p:extLst>
  </p:cSld>
  <p:clrMapOvr>
    <a:masterClrMapping/>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1"/>
            <a:ext cx="6273417" cy="1794661"/>
          </a:xfrm>
          <a:noFill/>
        </p:spPr>
        <p:txBody>
          <a:bodyPr lIns="146286" tIns="109714" rIns="146286" bIns="109714">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2"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7347" y="6196318"/>
            <a:ext cx="986066" cy="19126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196662596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3450" y="6164664"/>
            <a:ext cx="986066" cy="191269"/>
          </a:xfrm>
          <a:prstGeom prst="rect">
            <a:avLst/>
          </a:prstGeom>
        </p:spPr>
      </p:pic>
      <p:sp>
        <p:nvSpPr>
          <p:cNvPr id="4" name="Text Placeholder 4"/>
          <p:cNvSpPr>
            <a:spLocks noGrp="1"/>
          </p:cNvSpPr>
          <p:nvPr>
            <p:ph type="body" sz="quarter" idx="12" hasCustomPrompt="1"/>
          </p:nvPr>
        </p:nvSpPr>
        <p:spPr>
          <a:xfrm>
            <a:off x="271105" y="3877271"/>
            <a:ext cx="6273417" cy="1794661"/>
          </a:xfrm>
          <a:noFill/>
        </p:spPr>
        <p:txBody>
          <a:bodyPr lIns="146286" tIns="109714" rIns="146286" bIns="109714">
            <a:noAutofit/>
          </a:bodyPr>
          <a:lstStyle>
            <a:lvl1pPr marL="0" indent="0">
              <a:spcBef>
                <a:spcPts val="0"/>
              </a:spcBef>
              <a:buNone/>
              <a:defRPr sz="3431"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2"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5" y="560065"/>
            <a:ext cx="2599604" cy="383815"/>
          </a:xfrm>
          <a:prstGeom prst="rect">
            <a:avLst/>
          </a:prstGeom>
        </p:spPr>
      </p:pic>
    </p:spTree>
    <p:extLst>
      <p:ext uri="{BB962C8B-B14F-4D97-AF65-F5344CB8AC3E}">
        <p14:creationId xmlns:p14="http://schemas.microsoft.com/office/powerpoint/2010/main" val="4241468542"/>
      </p:ext>
    </p:extLst>
  </p:cSld>
  <p:clrMapOvr>
    <a:masterClrMapping/>
  </p:clrMapOvr>
  <p:transition>
    <p:fade/>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286" tIns="91429" rIns="146286" bIns="91429" anchor="t" anchorCtr="0"/>
          <a:lstStyle>
            <a:lvl1pPr>
              <a:defRPr sz="5882"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3" y="3878576"/>
            <a:ext cx="8964186" cy="1792326"/>
          </a:xfrm>
          <a:noFill/>
        </p:spPr>
        <p:txBody>
          <a:bodyPr lIns="146286" tIns="109714" rIns="146286" bIns="109714">
            <a:noAutofit/>
          </a:bodyPr>
          <a:lstStyle>
            <a:lvl1pPr marL="0" indent="0">
              <a:spcBef>
                <a:spcPts val="0"/>
              </a:spcBef>
              <a:buNone/>
              <a:defRPr sz="3431"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7347" y="6196798"/>
            <a:ext cx="986066" cy="19031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62026152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1"/>
            <a:ext cx="6273417" cy="1794661"/>
          </a:xfrm>
          <a:noFill/>
        </p:spPr>
        <p:txBody>
          <a:bodyPr lIns="146286" tIns="109714" rIns="146286" bIns="109714">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2"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7347" y="6196318"/>
            <a:ext cx="986066" cy="191269"/>
          </a:xfrm>
          <a:prstGeom prst="rect">
            <a:avLst/>
          </a:prstGeom>
        </p:spPr>
      </p:pic>
      <p:pic>
        <p:nvPicPr>
          <p:cNvPr id="4" name="Picture 3" descr="Azure_logo_wht-03.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5" y="560065"/>
            <a:ext cx="2599604" cy="383815"/>
          </a:xfrm>
          <a:prstGeom prst="rect">
            <a:avLst/>
          </a:prstGeom>
        </p:spPr>
      </p:pic>
    </p:spTree>
    <p:extLst>
      <p:ext uri="{BB962C8B-B14F-4D97-AF65-F5344CB8AC3E}">
        <p14:creationId xmlns:p14="http://schemas.microsoft.com/office/powerpoint/2010/main" val="1082794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7"/>
            <a:ext cx="9859116" cy="2697988"/>
          </a:xfrm>
          <a:noFill/>
        </p:spPr>
        <p:txBody>
          <a:bodyPr tIns="91429" bIns="91429" anchor="t" anchorCtr="0"/>
          <a:lstStyle>
            <a:lvl1pPr>
              <a:defRPr sz="7058"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3" cy="1793881"/>
          </a:xfrm>
          <a:noFill/>
        </p:spPr>
        <p:txBody>
          <a:bodyPr lIns="182856" tIns="146286" rIns="182856" bIns="146286">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0092555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7"/>
            <a:ext cx="9859116" cy="2697988"/>
          </a:xfrm>
          <a:noFill/>
        </p:spPr>
        <p:txBody>
          <a:bodyPr tIns="91429" bIns="91429" anchor="t" anchorCtr="0"/>
          <a:lstStyle>
            <a:lvl1pPr>
              <a:defRPr sz="7058"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3" cy="1793881"/>
          </a:xfrm>
          <a:noFill/>
        </p:spPr>
        <p:txBody>
          <a:bodyPr lIns="182856" tIns="146286" rIns="182856" bIns="146286">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974120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7"/>
            <a:ext cx="9859116" cy="2697988"/>
          </a:xfrm>
          <a:noFill/>
        </p:spPr>
        <p:txBody>
          <a:bodyPr tIns="91429" bIns="91429" anchor="t" anchorCtr="0"/>
          <a:lstStyle>
            <a:lvl1pPr>
              <a:defRPr sz="7058"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360632300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7"/>
            <a:ext cx="9859116" cy="2697988"/>
          </a:xfrm>
          <a:noFill/>
        </p:spPr>
        <p:txBody>
          <a:bodyPr tIns="91429" bIns="91429" anchor="t" anchorCtr="0"/>
          <a:lstStyle>
            <a:lvl1pPr>
              <a:defRPr sz="7058"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00458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1187620"/>
            <a:ext cx="8067798" cy="5200312"/>
          </a:xfrm>
          <a:noFill/>
        </p:spPr>
        <p:txBody>
          <a:bodyPr tIns="91429" bIns="91429" anchor="t" anchorCtr="0"/>
          <a:lstStyle>
            <a:lvl1pPr marL="0" marR="0" indent="0" algn="l" defTabSz="914250" rtl="0" eaLnBrk="1" fontAlgn="auto" latinLnBrk="0" hangingPunct="1">
              <a:lnSpc>
                <a:spcPct val="90000"/>
              </a:lnSpc>
              <a:spcBef>
                <a:spcPct val="0"/>
              </a:spcBef>
              <a:spcAft>
                <a:spcPts val="0"/>
              </a:spcAft>
              <a:buClrTx/>
              <a:buSzTx/>
              <a:buFontTx/>
              <a:buNone/>
              <a:tabLst/>
              <a:defRPr lang="en-US" sz="5882"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528770198"/>
      </p:ext>
    </p:extLst>
  </p:cSld>
  <p:clrMapOvr>
    <a:masterClrMapping/>
  </p:clrMapOvr>
  <p:transition>
    <p:fade/>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1187620"/>
            <a:ext cx="8067798" cy="5200312"/>
          </a:xfrm>
          <a:noFill/>
        </p:spPr>
        <p:txBody>
          <a:bodyPr tIns="91429" bIns="91429" anchor="t" anchorCtr="0"/>
          <a:lstStyle>
            <a:lvl1pPr marL="0" marR="0" indent="0" algn="l" defTabSz="914250" rtl="0" eaLnBrk="1" fontAlgn="auto" latinLnBrk="0" hangingPunct="1">
              <a:lnSpc>
                <a:spcPct val="90000"/>
              </a:lnSpc>
              <a:spcBef>
                <a:spcPct val="0"/>
              </a:spcBef>
              <a:spcAft>
                <a:spcPts val="0"/>
              </a:spcAft>
              <a:buClrTx/>
              <a:buSzTx/>
              <a:buFontTx/>
              <a:buNone/>
              <a:tabLst/>
              <a:defRPr lang="en-US" sz="5882"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936752414"/>
      </p:ext>
    </p:extLst>
  </p:cSld>
  <p:clrMapOvr>
    <a:masterClrMapping/>
  </p:clrMapOvr>
  <p:transition>
    <p:fade/>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29" bIns="91429" anchor="t" anchorCtr="0"/>
          <a:lstStyle>
            <a:lvl1pPr>
              <a:defRPr sz="8627"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808412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29" bIns="91429" anchor="t" anchorCtr="0"/>
          <a:lstStyle>
            <a:lvl1pPr>
              <a:defRPr sz="8627"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18235160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29300" y="0"/>
            <a:ext cx="6662701" cy="6858001"/>
          </a:xfrm>
          <a:prstGeom prst="rect">
            <a:avLst/>
          </a:prstGeom>
        </p:spPr>
      </p:pic>
      <p:sp>
        <p:nvSpPr>
          <p:cNvPr id="3" name="Title 1"/>
          <p:cNvSpPr>
            <a:spLocks noGrp="1"/>
          </p:cNvSpPr>
          <p:nvPr>
            <p:ph type="title" hasCustomPrompt="1"/>
          </p:nvPr>
        </p:nvSpPr>
        <p:spPr>
          <a:xfrm>
            <a:off x="269239" y="2084173"/>
            <a:ext cx="11653523" cy="1796217"/>
          </a:xfrm>
          <a:noFill/>
        </p:spPr>
        <p:txBody>
          <a:bodyPr tIns="91429" bIns="91429" anchor="t" anchorCtr="0"/>
          <a:lstStyle>
            <a:lvl1pPr>
              <a:defRPr sz="8627"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1679311417"/>
      </p:ext>
    </p:extLst>
  </p:cSld>
  <p:clrMapOvr>
    <a:masterClrMapping/>
  </p:clrMapOvr>
  <p:transition>
    <p:fade/>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0" y="1456608"/>
            <a:ext cx="4486784"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5" tIns="143410" rIns="182865" bIns="143410" numCol="1" spcCol="0" rtlCol="0" fromWordArt="0" anchor="t" anchorCtr="0" forceAA="0" compatLnSpc="1">
            <a:prstTxWarp prst="textNoShape">
              <a:avLst/>
            </a:prstTxWarp>
            <a:noAutofit/>
          </a:bodyPr>
          <a:lstStyle/>
          <a:p>
            <a:pPr defTabSz="913985" fontAlgn="base">
              <a:lnSpc>
                <a:spcPct val="90000"/>
              </a:lnSpc>
              <a:spcBef>
                <a:spcPct val="0"/>
              </a:spcBef>
              <a:spcAft>
                <a:spcPct val="0"/>
              </a:spcAft>
            </a:pPr>
            <a:endParaRPr lang="en-US" sz="1961"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7" y="1456606"/>
            <a:ext cx="6723860" cy="1975390"/>
          </a:xfrm>
        </p:spPr>
        <p:txBody>
          <a:bodyPr/>
          <a:lstStyle>
            <a:lvl1pPr marL="0" indent="0">
              <a:buNone/>
              <a:defRPr>
                <a:solidFill>
                  <a:srgbClr val="FFFFFF"/>
                </a:solidFill>
              </a:defRPr>
            </a:lvl1pPr>
            <a:lvl2pPr marL="0" indent="0">
              <a:buFontTx/>
              <a:buNone/>
              <a:defRPr sz="1961">
                <a:solidFill>
                  <a:srgbClr val="FFFFFF"/>
                </a:solidFill>
              </a:defRPr>
            </a:lvl2pPr>
            <a:lvl3pPr marL="224068" indent="0">
              <a:buNone/>
              <a:defRPr>
                <a:solidFill>
                  <a:srgbClr val="FFFFFF"/>
                </a:solidFill>
              </a:defRPr>
            </a:lvl3pPr>
            <a:lvl4pPr marL="448135" indent="0">
              <a:buNone/>
              <a:defRPr>
                <a:solidFill>
                  <a:srgbClr val="FFFFFF"/>
                </a:solidFill>
              </a:defRPr>
            </a:lvl4pPr>
            <a:lvl5pPr marL="672203"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3219231"/>
      </p:ext>
    </p:extLst>
  </p:cSld>
  <p:clrMapOvr>
    <a:masterClrMapping/>
  </p:clrMapOvr>
  <p:transition>
    <p:fade/>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3">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8"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8"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8"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39" y="5132430"/>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68" indent="0">
              <a:buNone/>
              <a:defRPr/>
            </a:lvl3pPr>
            <a:lvl4pPr marL="448135" indent="0">
              <a:buNone/>
              <a:defRPr/>
            </a:lvl4pPr>
            <a:lvl5pPr marL="672203"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0"/>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68" indent="0">
              <a:buNone/>
              <a:defRPr/>
            </a:lvl3pPr>
            <a:lvl4pPr marL="448135" indent="0">
              <a:buNone/>
              <a:defRPr/>
            </a:lvl4pPr>
            <a:lvl5pPr marL="672203"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6" y="5132430"/>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68" indent="0">
              <a:buNone/>
              <a:defRPr/>
            </a:lvl3pPr>
            <a:lvl4pPr marL="448135" indent="0">
              <a:buNone/>
              <a:defRPr/>
            </a:lvl4pPr>
            <a:lvl5pPr marL="672203" indent="0">
              <a:buNone/>
              <a:defRPr/>
            </a:lvl5pPr>
          </a:lstStyle>
          <a:p>
            <a:pPr lvl="1"/>
            <a:r>
              <a:rPr lang="en-US" dirty="0" smtClean="0"/>
              <a:t>Second level</a:t>
            </a:r>
          </a:p>
        </p:txBody>
      </p:sp>
    </p:spTree>
    <p:extLst>
      <p:ext uri="{BB962C8B-B14F-4D97-AF65-F5344CB8AC3E}">
        <p14:creationId xmlns:p14="http://schemas.microsoft.com/office/powerpoint/2010/main" val="136229401"/>
      </p:ext>
    </p:extLst>
  </p:cSld>
  <p:clrMapOvr>
    <a:masterClrMapping/>
  </p:clrMapOvr>
  <p:transition>
    <p:fade/>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2664474"/>
      </p:ext>
    </p:extLst>
  </p:cSld>
  <p:clrMapOvr>
    <a:masterClrMapping/>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0745301"/>
      </p:ext>
    </p:extLst>
  </p:cSld>
  <p:clrMapOvr>
    <a:masterClrMapping/>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404702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5067658"/>
      </p:ext>
    </p:extLst>
  </p:cSld>
  <p:clrMapOvr>
    <a:masterClrMapping/>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1">
                <a:solidFill>
                  <a:srgbClr val="00188F"/>
                </a:solidFill>
              </a:defRPr>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420188"/>
          </a:xfrm>
        </p:spPr>
        <p:txBody>
          <a:bodyPr wrap="square">
            <a:spAutoFit/>
          </a:bodyPr>
          <a:lstStyle>
            <a:lvl1pPr marL="0" indent="0">
              <a:spcBef>
                <a:spcPts val="1200"/>
              </a:spcBef>
              <a:buClr>
                <a:schemeClr val="tx1"/>
              </a:buClr>
              <a:buFont typeface="Wingdings" pitchFamily="2" charset="2"/>
              <a:buNone/>
              <a:defRPr sz="3431">
                <a:solidFill>
                  <a:srgbClr val="00188F"/>
                </a:solidFill>
              </a:defRPr>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9482102"/>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1"/>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420188"/>
          </a:xfrm>
        </p:spPr>
        <p:txBody>
          <a:bodyPr wrap="square">
            <a:spAutoFit/>
          </a:bodyPr>
          <a:lstStyle>
            <a:lvl1pPr marL="0" indent="0">
              <a:spcBef>
                <a:spcPts val="1200"/>
              </a:spcBef>
              <a:buClr>
                <a:schemeClr val="tx1"/>
              </a:buClr>
              <a:buFont typeface="Wingdings" pitchFamily="2" charset="2"/>
              <a:buNone/>
              <a:defRPr sz="3431"/>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6181394"/>
      </p:ext>
    </p:extLst>
  </p:cSld>
  <p:clrMapOvr>
    <a:masterClrMapping/>
  </p:clrMapOvr>
  <p:transition>
    <p:fade/>
  </p:transition>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641" indent="-281641">
              <a:spcBef>
                <a:spcPts val="1200"/>
              </a:spcBef>
              <a:buClr>
                <a:schemeClr val="tx1"/>
              </a:buClr>
              <a:buFont typeface="Arial" pitchFamily="34" charset="0"/>
              <a:buChar char="•"/>
              <a:defRPr sz="3431"/>
            </a:lvl1pPr>
            <a:lvl2pPr marL="520635" indent="-228572">
              <a:defRPr sz="2353"/>
            </a:lvl2pPr>
            <a:lvl3pPr marL="685716" indent="-165081">
              <a:tabLst/>
              <a:defRPr sz="1961"/>
            </a:lvl3pPr>
            <a:lvl4pPr marL="863492" indent="-177778">
              <a:defRPr/>
            </a:lvl4pPr>
            <a:lvl5pPr marL="1028573" indent="-1650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486578"/>
          </a:xfrm>
        </p:spPr>
        <p:txBody>
          <a:bodyPr wrap="square">
            <a:spAutoFit/>
          </a:bodyPr>
          <a:lstStyle>
            <a:lvl1pPr marL="281641" indent="-281641">
              <a:spcBef>
                <a:spcPts val="1200"/>
              </a:spcBef>
              <a:buClr>
                <a:schemeClr val="tx1"/>
              </a:buClr>
              <a:buFont typeface="Arial" pitchFamily="34" charset="0"/>
              <a:buChar char="•"/>
              <a:defRPr sz="3431"/>
            </a:lvl1pPr>
            <a:lvl2pPr marL="520635" indent="-228572">
              <a:defRPr sz="2353"/>
            </a:lvl2pPr>
            <a:lvl3pPr marL="685716" indent="-165081">
              <a:tabLst/>
              <a:defRPr sz="1961"/>
            </a:lvl3pPr>
            <a:lvl4pPr marL="863492" indent="-177778">
              <a:defRPr/>
            </a:lvl4pPr>
            <a:lvl5pPr marL="1028573" indent="-1650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0914569"/>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641" indent="-281641">
              <a:spcBef>
                <a:spcPts val="1200"/>
              </a:spcBef>
              <a:buClrTx/>
              <a:buFont typeface="Arial" pitchFamily="34" charset="0"/>
              <a:buChar char="•"/>
              <a:defRPr sz="3431">
                <a:solidFill>
                  <a:srgbClr val="00188F"/>
                </a:solidFill>
              </a:defRPr>
            </a:lvl1pPr>
            <a:lvl2pPr marL="520635" indent="-228572">
              <a:defRPr sz="2353"/>
            </a:lvl2pPr>
            <a:lvl3pPr marL="685716" indent="-165081">
              <a:tabLst/>
              <a:defRPr sz="1961"/>
            </a:lvl3pPr>
            <a:lvl4pPr marL="863492" indent="-177778">
              <a:defRPr/>
            </a:lvl4pPr>
            <a:lvl5pPr marL="1028573" indent="-1650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486578"/>
          </a:xfrm>
        </p:spPr>
        <p:txBody>
          <a:bodyPr wrap="square">
            <a:spAutoFit/>
          </a:bodyPr>
          <a:lstStyle>
            <a:lvl1pPr marL="281641" indent="-281641">
              <a:spcBef>
                <a:spcPts val="1200"/>
              </a:spcBef>
              <a:buClrTx/>
              <a:buFont typeface="Arial" pitchFamily="34" charset="0"/>
              <a:buChar char="•"/>
              <a:defRPr sz="3431">
                <a:solidFill>
                  <a:srgbClr val="00188F"/>
                </a:solidFill>
              </a:defRPr>
            </a:lvl1pPr>
            <a:lvl2pPr marL="520635" indent="-228572">
              <a:defRPr sz="2353"/>
            </a:lvl2pPr>
            <a:lvl3pPr marL="685716" indent="-165081">
              <a:tabLst/>
              <a:defRPr sz="1961"/>
            </a:lvl3pPr>
            <a:lvl4pPr marL="863492" indent="-177778">
              <a:defRPr/>
            </a:lvl4pPr>
            <a:lvl5pPr marL="1028573" indent="-1650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61358447"/>
      </p:ext>
    </p:extLst>
  </p:cSld>
  <p:clrMapOvr>
    <a:masterClrMapping/>
  </p:clrMapOvr>
  <p:transition>
    <p:fade/>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64785527"/>
      </p:ext>
    </p:extLst>
  </p:cSld>
  <p:clrMapOvr>
    <a:masterClrMapping/>
  </p:clrMapOvr>
  <p:transition>
    <p:fade/>
  </p:transition>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802188"/>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8353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3066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0316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1"/>
            <a:ext cx="11653522" cy="1956974"/>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683"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1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414"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16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6532322"/>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26765"/>
          </a:xfrm>
          <a:prstGeom prst="rect">
            <a:avLst/>
          </a:prstGeom>
        </p:spPr>
        <p:txBody>
          <a:bodyPr/>
          <a:lstStyle>
            <a:lvl1pPr marL="284754" indent="-284754">
              <a:buClr>
                <a:schemeClr val="tx1"/>
              </a:buClr>
              <a:buSzPct val="90000"/>
              <a:buFont typeface="Arial" pitchFamily="34" charset="0"/>
              <a:buChar char="•"/>
              <a:defRPr sz="343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0" indent="-275417">
              <a:buClr>
                <a:schemeClr val="tx1"/>
              </a:buClr>
              <a:buSzPct val="90000"/>
              <a:buFont typeface="Arial" pitchFamily="34" charset="0"/>
              <a:buChar char="•"/>
              <a:defRPr sz="32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24" indent="-284754">
              <a:buClr>
                <a:schemeClr val="tx1"/>
              </a:buClr>
              <a:buSzPct val="90000"/>
              <a:buFont typeface="Arial" pitchFamily="34" charset="0"/>
              <a:buChar char="•"/>
              <a:defRPr sz="28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92" indent="-22406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59" indent="-22406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458093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1258828"/>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5"/>
            <a:ext cx="11231366" cy="1094960"/>
          </a:xfrm>
        </p:spPr>
        <p:txBody>
          <a:bodyPr/>
          <a:lstStyle>
            <a:lvl1pPr marL="0" indent="0">
              <a:buNone/>
              <a:defRPr sz="6597"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4" name="Text Placeholder 8"/>
          <p:cNvSpPr>
            <a:spLocks noGrp="1"/>
          </p:cNvSpPr>
          <p:nvPr>
            <p:ph type="body" sz="quarter" idx="11" hasCustomPrompt="1"/>
          </p:nvPr>
        </p:nvSpPr>
        <p:spPr>
          <a:xfrm>
            <a:off x="512897" y="3219168"/>
            <a:ext cx="7515595" cy="523462"/>
          </a:xfrm>
        </p:spPr>
        <p:txBody>
          <a:bodyPr/>
          <a:lstStyle>
            <a:lvl1pPr marL="0" indent="0">
              <a:buNone/>
              <a:defRPr lang="en-US" sz="2399"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598"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1" y="5590849"/>
            <a:ext cx="1726957" cy="1142164"/>
          </a:xfrm>
          <a:prstGeom prst="rect">
            <a:avLst/>
          </a:prstGeom>
        </p:spPr>
      </p:pic>
    </p:spTree>
    <p:extLst>
      <p:ext uri="{BB962C8B-B14F-4D97-AF65-F5344CB8AC3E}">
        <p14:creationId xmlns:p14="http://schemas.microsoft.com/office/powerpoint/2010/main" val="1683306401"/>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p:cSld name="2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5"/>
            <a:ext cx="11231366" cy="1116499"/>
          </a:xfrm>
        </p:spPr>
        <p:txBody>
          <a:bodyPr/>
          <a:lstStyle>
            <a:lvl1pPr marL="0" indent="0">
              <a:buNone/>
              <a:defRPr lang="en-US" sz="6597"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59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7" y="3219168"/>
            <a:ext cx="7515595" cy="523462"/>
          </a:xfrm>
        </p:spPr>
        <p:txBody>
          <a:bodyPr/>
          <a:lstStyle>
            <a:lvl1pPr marL="0" indent="0">
              <a:buNone/>
              <a:defRPr lang="en-US" sz="2399"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598"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1" y="5590849"/>
            <a:ext cx="1726957" cy="1142164"/>
          </a:xfrm>
          <a:prstGeom prst="rect">
            <a:avLst/>
          </a:prstGeom>
        </p:spPr>
      </p:pic>
    </p:spTree>
    <p:extLst>
      <p:ext uri="{BB962C8B-B14F-4D97-AF65-F5344CB8AC3E}">
        <p14:creationId xmlns:p14="http://schemas.microsoft.com/office/powerpoint/2010/main" val="3123359124"/>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9929447"/>
      </p:ext>
    </p:extLst>
  </p:cSld>
  <p:clrMapOvr>
    <a:masterClrMapping/>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446388"/>
      </p:ext>
    </p:extLst>
  </p:cSld>
  <p:clrMapOvr>
    <a:masterClrMapping/>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7767430"/>
      </p:ext>
    </p:extLst>
  </p:cSld>
  <p:clrMapOvr>
    <a:masterClrMapping/>
  </p:clrMapOvr>
  <p:transition>
    <p:fade/>
  </p:transition>
  <p:timing>
    <p:tnLst>
      <p:par>
        <p:cTn id="1" dur="indefinite" restart="never" nodeType="tmRoot"/>
      </p:par>
    </p:tnLst>
  </p:timing>
</p:sldLayout>
</file>

<file path=ppt/slideLayouts/slideLayout578.xml><?xml version="1.0" encoding="utf-8"?>
<p:sldLayout xmlns:a="http://schemas.openxmlformats.org/drawingml/2006/main" xmlns:r="http://schemas.openxmlformats.org/officeDocument/2006/relationships" xmlns:p="http://schemas.openxmlformats.org/presentationml/2006/main">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813293"/>
      </p:ext>
    </p:extLst>
  </p:cSld>
  <p:clrMapOvr>
    <a:masterClrMapping/>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5"/>
            <a:ext cx="11231366" cy="1116499"/>
          </a:xfrm>
        </p:spPr>
        <p:txBody>
          <a:bodyPr/>
          <a:lstStyle>
            <a:lvl1pPr marL="0" indent="0">
              <a:buNone/>
              <a:defRPr lang="en-US" sz="6597"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59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7" y="3219168"/>
            <a:ext cx="7515595" cy="523462"/>
          </a:xfrm>
        </p:spPr>
        <p:txBody>
          <a:bodyPr/>
          <a:lstStyle>
            <a:lvl1pPr marL="0" indent="0">
              <a:buNone/>
              <a:defRPr lang="en-US" sz="2399"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598"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1" y="5590849"/>
            <a:ext cx="1726957" cy="1142164"/>
          </a:xfrm>
          <a:prstGeom prst="rect">
            <a:avLst/>
          </a:prstGeom>
        </p:spPr>
      </p:pic>
    </p:spTree>
    <p:extLst>
      <p:ext uri="{BB962C8B-B14F-4D97-AF65-F5344CB8AC3E}">
        <p14:creationId xmlns:p14="http://schemas.microsoft.com/office/powerpoint/2010/main" val="213726649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1.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theme" Target="../theme/theme12.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9.xml"/><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3" Type="http://schemas.openxmlformats.org/officeDocument/2006/relationships/slideLayout" Target="../slideLayouts/slideLayout254.xml"/><Relationship Id="rId7" Type="http://schemas.openxmlformats.org/officeDocument/2006/relationships/slideLayout" Target="../slideLayouts/slideLayout258.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0" Type="http://schemas.openxmlformats.org/officeDocument/2006/relationships/theme" Target="../theme/theme13.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11" Type="http://schemas.openxmlformats.org/officeDocument/2006/relationships/slideLayout" Target="../slideLayouts/slideLayout262.xml"/><Relationship Id="rId5" Type="http://schemas.openxmlformats.org/officeDocument/2006/relationships/slideLayout" Target="../slideLayouts/slideLayout256.xml"/><Relationship Id="rId15" Type="http://schemas.openxmlformats.org/officeDocument/2006/relationships/slideLayout" Target="../slideLayouts/slideLayout266.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slideLayout" Target="../slideLayouts/slideLayout283.xml"/><Relationship Id="rId18" Type="http://schemas.openxmlformats.org/officeDocument/2006/relationships/slideLayout" Target="../slideLayouts/slideLayout288.xml"/><Relationship Id="rId3" Type="http://schemas.openxmlformats.org/officeDocument/2006/relationships/slideLayout" Target="../slideLayouts/slideLayout273.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17" Type="http://schemas.openxmlformats.org/officeDocument/2006/relationships/slideLayout" Target="../slideLayouts/slideLayout287.xml"/><Relationship Id="rId2" Type="http://schemas.openxmlformats.org/officeDocument/2006/relationships/slideLayout" Target="../slideLayouts/slideLayout272.xml"/><Relationship Id="rId16" Type="http://schemas.openxmlformats.org/officeDocument/2006/relationships/slideLayout" Target="../slideLayouts/slideLayout286.xml"/><Relationship Id="rId20" Type="http://schemas.openxmlformats.org/officeDocument/2006/relationships/theme" Target="../theme/theme14.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5" Type="http://schemas.openxmlformats.org/officeDocument/2006/relationships/slideLayout" Target="../slideLayouts/slideLayout275.xml"/><Relationship Id="rId15" Type="http://schemas.openxmlformats.org/officeDocument/2006/relationships/slideLayout" Target="../slideLayouts/slideLayout285.xml"/><Relationship Id="rId10" Type="http://schemas.openxmlformats.org/officeDocument/2006/relationships/slideLayout" Target="../slideLayouts/slideLayout280.xml"/><Relationship Id="rId19" Type="http://schemas.openxmlformats.org/officeDocument/2006/relationships/slideLayout" Target="../slideLayouts/slideLayout289.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slideLayout" Target="../slideLayouts/slideLayout28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3" Type="http://schemas.openxmlformats.org/officeDocument/2006/relationships/slideLayout" Target="../slideLayouts/slideLayout292.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theme" Target="../theme/theme15.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5" Type="http://schemas.openxmlformats.org/officeDocument/2006/relationships/slideLayout" Target="../slideLayouts/slideLayout294.xml"/><Relationship Id="rId15" Type="http://schemas.openxmlformats.org/officeDocument/2006/relationships/slideLayout" Target="../slideLayouts/slideLayout304.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slideLayout" Target="../slideLayouts/slideLayout321.xml"/><Relationship Id="rId18" Type="http://schemas.openxmlformats.org/officeDocument/2006/relationships/slideLayout" Target="../slideLayouts/slideLayout326.xml"/><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slideLayout" Target="../slideLayouts/slideLayout325.xml"/><Relationship Id="rId2" Type="http://schemas.openxmlformats.org/officeDocument/2006/relationships/slideLayout" Target="../slideLayouts/slideLayout310.xml"/><Relationship Id="rId16" Type="http://schemas.openxmlformats.org/officeDocument/2006/relationships/slideLayout" Target="../slideLayouts/slideLayout324.xml"/><Relationship Id="rId20" Type="http://schemas.openxmlformats.org/officeDocument/2006/relationships/theme" Target="../theme/theme16.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5" Type="http://schemas.openxmlformats.org/officeDocument/2006/relationships/slideLayout" Target="../slideLayouts/slideLayout313.xml"/><Relationship Id="rId15" Type="http://schemas.openxmlformats.org/officeDocument/2006/relationships/slideLayout" Target="../slideLayouts/slideLayout323.xml"/><Relationship Id="rId10" Type="http://schemas.openxmlformats.org/officeDocument/2006/relationships/slideLayout" Target="../slideLayouts/slideLayout318.xml"/><Relationship Id="rId19" Type="http://schemas.openxmlformats.org/officeDocument/2006/relationships/slideLayout" Target="../slideLayouts/slideLayout327.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slideLayout" Target="../slideLayouts/slideLayout32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35.xml"/><Relationship Id="rId13" Type="http://schemas.openxmlformats.org/officeDocument/2006/relationships/slideLayout" Target="../slideLayouts/slideLayout340.xml"/><Relationship Id="rId18" Type="http://schemas.openxmlformats.org/officeDocument/2006/relationships/slideLayout" Target="../slideLayouts/slideLayout345.xml"/><Relationship Id="rId3" Type="http://schemas.openxmlformats.org/officeDocument/2006/relationships/slideLayout" Target="../slideLayouts/slideLayout330.xml"/><Relationship Id="rId7" Type="http://schemas.openxmlformats.org/officeDocument/2006/relationships/slideLayout" Target="../slideLayouts/slideLayout334.xml"/><Relationship Id="rId12" Type="http://schemas.openxmlformats.org/officeDocument/2006/relationships/slideLayout" Target="../slideLayouts/slideLayout339.xml"/><Relationship Id="rId17" Type="http://schemas.openxmlformats.org/officeDocument/2006/relationships/slideLayout" Target="../slideLayouts/slideLayout344.xml"/><Relationship Id="rId2" Type="http://schemas.openxmlformats.org/officeDocument/2006/relationships/slideLayout" Target="../slideLayouts/slideLayout329.xml"/><Relationship Id="rId16" Type="http://schemas.openxmlformats.org/officeDocument/2006/relationships/slideLayout" Target="../slideLayouts/slideLayout343.xml"/><Relationship Id="rId20" Type="http://schemas.openxmlformats.org/officeDocument/2006/relationships/theme" Target="../theme/theme17.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5" Type="http://schemas.openxmlformats.org/officeDocument/2006/relationships/slideLayout" Target="../slideLayouts/slideLayout332.xml"/><Relationship Id="rId15" Type="http://schemas.openxmlformats.org/officeDocument/2006/relationships/slideLayout" Target="../slideLayouts/slideLayout342.xml"/><Relationship Id="rId10" Type="http://schemas.openxmlformats.org/officeDocument/2006/relationships/slideLayout" Target="../slideLayouts/slideLayout337.xml"/><Relationship Id="rId19" Type="http://schemas.openxmlformats.org/officeDocument/2006/relationships/slideLayout" Target="../slideLayouts/slideLayout346.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slideLayout" Target="../slideLayouts/slideLayout341.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54.xml"/><Relationship Id="rId13" Type="http://schemas.openxmlformats.org/officeDocument/2006/relationships/slideLayout" Target="../slideLayouts/slideLayout359.xml"/><Relationship Id="rId18" Type="http://schemas.openxmlformats.org/officeDocument/2006/relationships/slideLayout" Target="../slideLayouts/slideLayout364.xml"/><Relationship Id="rId3" Type="http://schemas.openxmlformats.org/officeDocument/2006/relationships/slideLayout" Target="../slideLayouts/slideLayout349.xml"/><Relationship Id="rId7" Type="http://schemas.openxmlformats.org/officeDocument/2006/relationships/slideLayout" Target="../slideLayouts/slideLayout353.xml"/><Relationship Id="rId12" Type="http://schemas.openxmlformats.org/officeDocument/2006/relationships/slideLayout" Target="../slideLayouts/slideLayout358.xml"/><Relationship Id="rId17" Type="http://schemas.openxmlformats.org/officeDocument/2006/relationships/slideLayout" Target="../slideLayouts/slideLayout363.xml"/><Relationship Id="rId2" Type="http://schemas.openxmlformats.org/officeDocument/2006/relationships/slideLayout" Target="../slideLayouts/slideLayout348.xml"/><Relationship Id="rId16" Type="http://schemas.openxmlformats.org/officeDocument/2006/relationships/slideLayout" Target="../slideLayouts/slideLayout362.xml"/><Relationship Id="rId20" Type="http://schemas.openxmlformats.org/officeDocument/2006/relationships/theme" Target="../theme/theme18.xml"/><Relationship Id="rId1" Type="http://schemas.openxmlformats.org/officeDocument/2006/relationships/slideLayout" Target="../slideLayouts/slideLayout347.xml"/><Relationship Id="rId6" Type="http://schemas.openxmlformats.org/officeDocument/2006/relationships/slideLayout" Target="../slideLayouts/slideLayout352.xml"/><Relationship Id="rId11" Type="http://schemas.openxmlformats.org/officeDocument/2006/relationships/slideLayout" Target="../slideLayouts/slideLayout357.xml"/><Relationship Id="rId5" Type="http://schemas.openxmlformats.org/officeDocument/2006/relationships/slideLayout" Target="../slideLayouts/slideLayout351.xml"/><Relationship Id="rId15" Type="http://schemas.openxmlformats.org/officeDocument/2006/relationships/slideLayout" Target="../slideLayouts/slideLayout361.xml"/><Relationship Id="rId10" Type="http://schemas.openxmlformats.org/officeDocument/2006/relationships/slideLayout" Target="../slideLayouts/slideLayout356.xml"/><Relationship Id="rId19" Type="http://schemas.openxmlformats.org/officeDocument/2006/relationships/slideLayout" Target="../slideLayouts/slideLayout365.xml"/><Relationship Id="rId4" Type="http://schemas.openxmlformats.org/officeDocument/2006/relationships/slideLayout" Target="../slideLayouts/slideLayout350.xml"/><Relationship Id="rId9" Type="http://schemas.openxmlformats.org/officeDocument/2006/relationships/slideLayout" Target="../slideLayouts/slideLayout355.xml"/><Relationship Id="rId14" Type="http://schemas.openxmlformats.org/officeDocument/2006/relationships/slideLayout" Target="../slideLayouts/slideLayout360.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73.xml"/><Relationship Id="rId13" Type="http://schemas.openxmlformats.org/officeDocument/2006/relationships/slideLayout" Target="../slideLayouts/slideLayout378.xml"/><Relationship Id="rId18" Type="http://schemas.openxmlformats.org/officeDocument/2006/relationships/slideLayout" Target="../slideLayouts/slideLayout383.xml"/><Relationship Id="rId3" Type="http://schemas.openxmlformats.org/officeDocument/2006/relationships/slideLayout" Target="../slideLayouts/slideLayout368.xml"/><Relationship Id="rId7" Type="http://schemas.openxmlformats.org/officeDocument/2006/relationships/slideLayout" Target="../slideLayouts/slideLayout372.xml"/><Relationship Id="rId12" Type="http://schemas.openxmlformats.org/officeDocument/2006/relationships/slideLayout" Target="../slideLayouts/slideLayout377.xml"/><Relationship Id="rId17" Type="http://schemas.openxmlformats.org/officeDocument/2006/relationships/slideLayout" Target="../slideLayouts/slideLayout382.xml"/><Relationship Id="rId2" Type="http://schemas.openxmlformats.org/officeDocument/2006/relationships/slideLayout" Target="../slideLayouts/slideLayout367.xml"/><Relationship Id="rId16" Type="http://schemas.openxmlformats.org/officeDocument/2006/relationships/slideLayout" Target="../slideLayouts/slideLayout381.xml"/><Relationship Id="rId20" Type="http://schemas.openxmlformats.org/officeDocument/2006/relationships/theme" Target="../theme/theme19.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slideLayout" Target="../slideLayouts/slideLayout376.xml"/><Relationship Id="rId5" Type="http://schemas.openxmlformats.org/officeDocument/2006/relationships/slideLayout" Target="../slideLayouts/slideLayout370.xml"/><Relationship Id="rId15" Type="http://schemas.openxmlformats.org/officeDocument/2006/relationships/slideLayout" Target="../slideLayouts/slideLayout380.xml"/><Relationship Id="rId10" Type="http://schemas.openxmlformats.org/officeDocument/2006/relationships/slideLayout" Target="../slideLayouts/slideLayout375.xml"/><Relationship Id="rId19" Type="http://schemas.openxmlformats.org/officeDocument/2006/relationships/slideLayout" Target="../slideLayouts/slideLayout384.xml"/><Relationship Id="rId4" Type="http://schemas.openxmlformats.org/officeDocument/2006/relationships/slideLayout" Target="../slideLayouts/slideLayout369.xml"/><Relationship Id="rId9" Type="http://schemas.openxmlformats.org/officeDocument/2006/relationships/slideLayout" Target="../slideLayouts/slideLayout374.xml"/><Relationship Id="rId14" Type="http://schemas.openxmlformats.org/officeDocument/2006/relationships/slideLayout" Target="../slideLayouts/slideLayout37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92.xml"/><Relationship Id="rId13" Type="http://schemas.openxmlformats.org/officeDocument/2006/relationships/slideLayout" Target="../slideLayouts/slideLayout397.xml"/><Relationship Id="rId18" Type="http://schemas.openxmlformats.org/officeDocument/2006/relationships/slideLayout" Target="../slideLayouts/slideLayout402.xml"/><Relationship Id="rId3" Type="http://schemas.openxmlformats.org/officeDocument/2006/relationships/slideLayout" Target="../slideLayouts/slideLayout387.xml"/><Relationship Id="rId7" Type="http://schemas.openxmlformats.org/officeDocument/2006/relationships/slideLayout" Target="../slideLayouts/slideLayout391.xml"/><Relationship Id="rId12" Type="http://schemas.openxmlformats.org/officeDocument/2006/relationships/slideLayout" Target="../slideLayouts/slideLayout396.xml"/><Relationship Id="rId17" Type="http://schemas.openxmlformats.org/officeDocument/2006/relationships/slideLayout" Target="../slideLayouts/slideLayout401.xml"/><Relationship Id="rId2" Type="http://schemas.openxmlformats.org/officeDocument/2006/relationships/slideLayout" Target="../slideLayouts/slideLayout386.xml"/><Relationship Id="rId16" Type="http://schemas.openxmlformats.org/officeDocument/2006/relationships/slideLayout" Target="../slideLayouts/slideLayout400.xml"/><Relationship Id="rId20" Type="http://schemas.openxmlformats.org/officeDocument/2006/relationships/theme" Target="../theme/theme20.xml"/><Relationship Id="rId1" Type="http://schemas.openxmlformats.org/officeDocument/2006/relationships/slideLayout" Target="../slideLayouts/slideLayout385.xml"/><Relationship Id="rId6" Type="http://schemas.openxmlformats.org/officeDocument/2006/relationships/slideLayout" Target="../slideLayouts/slideLayout390.xml"/><Relationship Id="rId11" Type="http://schemas.openxmlformats.org/officeDocument/2006/relationships/slideLayout" Target="../slideLayouts/slideLayout395.xml"/><Relationship Id="rId5" Type="http://schemas.openxmlformats.org/officeDocument/2006/relationships/slideLayout" Target="../slideLayouts/slideLayout389.xml"/><Relationship Id="rId15" Type="http://schemas.openxmlformats.org/officeDocument/2006/relationships/slideLayout" Target="../slideLayouts/slideLayout399.xml"/><Relationship Id="rId10" Type="http://schemas.openxmlformats.org/officeDocument/2006/relationships/slideLayout" Target="../slideLayouts/slideLayout394.xml"/><Relationship Id="rId19" Type="http://schemas.openxmlformats.org/officeDocument/2006/relationships/slideLayout" Target="../slideLayouts/slideLayout403.xml"/><Relationship Id="rId4" Type="http://schemas.openxmlformats.org/officeDocument/2006/relationships/slideLayout" Target="../slideLayouts/slideLayout388.xml"/><Relationship Id="rId9" Type="http://schemas.openxmlformats.org/officeDocument/2006/relationships/slideLayout" Target="../slideLayouts/slideLayout393.xml"/><Relationship Id="rId14" Type="http://schemas.openxmlformats.org/officeDocument/2006/relationships/slideLayout" Target="../slideLayouts/slideLayout398.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11.xml"/><Relationship Id="rId13" Type="http://schemas.openxmlformats.org/officeDocument/2006/relationships/slideLayout" Target="../slideLayouts/slideLayout416.xml"/><Relationship Id="rId18" Type="http://schemas.openxmlformats.org/officeDocument/2006/relationships/slideLayout" Target="../slideLayouts/slideLayout421.xml"/><Relationship Id="rId3" Type="http://schemas.openxmlformats.org/officeDocument/2006/relationships/slideLayout" Target="../slideLayouts/slideLayout406.xml"/><Relationship Id="rId7" Type="http://schemas.openxmlformats.org/officeDocument/2006/relationships/slideLayout" Target="../slideLayouts/slideLayout410.xml"/><Relationship Id="rId12" Type="http://schemas.openxmlformats.org/officeDocument/2006/relationships/slideLayout" Target="../slideLayouts/slideLayout415.xml"/><Relationship Id="rId17" Type="http://schemas.openxmlformats.org/officeDocument/2006/relationships/slideLayout" Target="../slideLayouts/slideLayout420.xml"/><Relationship Id="rId2" Type="http://schemas.openxmlformats.org/officeDocument/2006/relationships/slideLayout" Target="../slideLayouts/slideLayout405.xml"/><Relationship Id="rId16" Type="http://schemas.openxmlformats.org/officeDocument/2006/relationships/slideLayout" Target="../slideLayouts/slideLayout419.xml"/><Relationship Id="rId20" Type="http://schemas.openxmlformats.org/officeDocument/2006/relationships/theme" Target="../theme/theme21.xml"/><Relationship Id="rId1" Type="http://schemas.openxmlformats.org/officeDocument/2006/relationships/slideLayout" Target="../slideLayouts/slideLayout404.xml"/><Relationship Id="rId6" Type="http://schemas.openxmlformats.org/officeDocument/2006/relationships/slideLayout" Target="../slideLayouts/slideLayout409.xml"/><Relationship Id="rId11" Type="http://schemas.openxmlformats.org/officeDocument/2006/relationships/slideLayout" Target="../slideLayouts/slideLayout414.xml"/><Relationship Id="rId5" Type="http://schemas.openxmlformats.org/officeDocument/2006/relationships/slideLayout" Target="../slideLayouts/slideLayout408.xml"/><Relationship Id="rId15" Type="http://schemas.openxmlformats.org/officeDocument/2006/relationships/slideLayout" Target="../slideLayouts/slideLayout418.xml"/><Relationship Id="rId10" Type="http://schemas.openxmlformats.org/officeDocument/2006/relationships/slideLayout" Target="../slideLayouts/slideLayout413.xml"/><Relationship Id="rId19" Type="http://schemas.openxmlformats.org/officeDocument/2006/relationships/slideLayout" Target="../slideLayouts/slideLayout422.xml"/><Relationship Id="rId4" Type="http://schemas.openxmlformats.org/officeDocument/2006/relationships/slideLayout" Target="../slideLayouts/slideLayout407.xml"/><Relationship Id="rId9" Type="http://schemas.openxmlformats.org/officeDocument/2006/relationships/slideLayout" Target="../slideLayouts/slideLayout412.xml"/><Relationship Id="rId14" Type="http://schemas.openxmlformats.org/officeDocument/2006/relationships/slideLayout" Target="../slideLayouts/slideLayout417.xml"/></Relationships>
</file>

<file path=ppt/slideMasters/_rels/slideMaster22.xml.rels><?xml version="1.0" encoding="UTF-8" standalone="yes"?>
<Relationships xmlns="http://schemas.openxmlformats.org/package/2006/relationships"><Relationship Id="rId13" Type="http://schemas.openxmlformats.org/officeDocument/2006/relationships/slideLayout" Target="../slideLayouts/slideLayout435.xml"/><Relationship Id="rId18" Type="http://schemas.openxmlformats.org/officeDocument/2006/relationships/slideLayout" Target="../slideLayouts/slideLayout440.xml"/><Relationship Id="rId26" Type="http://schemas.openxmlformats.org/officeDocument/2006/relationships/slideLayout" Target="../slideLayouts/slideLayout448.xml"/><Relationship Id="rId39" Type="http://schemas.openxmlformats.org/officeDocument/2006/relationships/theme" Target="../theme/theme22.xml"/><Relationship Id="rId21" Type="http://schemas.openxmlformats.org/officeDocument/2006/relationships/slideLayout" Target="../slideLayouts/slideLayout443.xml"/><Relationship Id="rId34" Type="http://schemas.openxmlformats.org/officeDocument/2006/relationships/slideLayout" Target="../slideLayouts/slideLayout456.xml"/><Relationship Id="rId7" Type="http://schemas.openxmlformats.org/officeDocument/2006/relationships/slideLayout" Target="../slideLayouts/slideLayout429.xml"/><Relationship Id="rId12" Type="http://schemas.openxmlformats.org/officeDocument/2006/relationships/slideLayout" Target="../slideLayouts/slideLayout434.xml"/><Relationship Id="rId17" Type="http://schemas.openxmlformats.org/officeDocument/2006/relationships/slideLayout" Target="../slideLayouts/slideLayout439.xml"/><Relationship Id="rId25" Type="http://schemas.openxmlformats.org/officeDocument/2006/relationships/slideLayout" Target="../slideLayouts/slideLayout447.xml"/><Relationship Id="rId33" Type="http://schemas.openxmlformats.org/officeDocument/2006/relationships/slideLayout" Target="../slideLayouts/slideLayout455.xml"/><Relationship Id="rId38" Type="http://schemas.openxmlformats.org/officeDocument/2006/relationships/slideLayout" Target="../slideLayouts/slideLayout460.xml"/><Relationship Id="rId2" Type="http://schemas.openxmlformats.org/officeDocument/2006/relationships/slideLayout" Target="../slideLayouts/slideLayout424.xml"/><Relationship Id="rId16" Type="http://schemas.openxmlformats.org/officeDocument/2006/relationships/slideLayout" Target="../slideLayouts/slideLayout438.xml"/><Relationship Id="rId20" Type="http://schemas.openxmlformats.org/officeDocument/2006/relationships/slideLayout" Target="../slideLayouts/slideLayout442.xml"/><Relationship Id="rId29" Type="http://schemas.openxmlformats.org/officeDocument/2006/relationships/slideLayout" Target="../slideLayouts/slideLayout451.xml"/><Relationship Id="rId1" Type="http://schemas.openxmlformats.org/officeDocument/2006/relationships/slideLayout" Target="../slideLayouts/slideLayout423.xml"/><Relationship Id="rId6" Type="http://schemas.openxmlformats.org/officeDocument/2006/relationships/slideLayout" Target="../slideLayouts/slideLayout428.xml"/><Relationship Id="rId11" Type="http://schemas.openxmlformats.org/officeDocument/2006/relationships/slideLayout" Target="../slideLayouts/slideLayout433.xml"/><Relationship Id="rId24" Type="http://schemas.openxmlformats.org/officeDocument/2006/relationships/slideLayout" Target="../slideLayouts/slideLayout446.xml"/><Relationship Id="rId32" Type="http://schemas.openxmlformats.org/officeDocument/2006/relationships/slideLayout" Target="../slideLayouts/slideLayout454.xml"/><Relationship Id="rId37" Type="http://schemas.openxmlformats.org/officeDocument/2006/relationships/slideLayout" Target="../slideLayouts/slideLayout459.xml"/><Relationship Id="rId5" Type="http://schemas.openxmlformats.org/officeDocument/2006/relationships/slideLayout" Target="../slideLayouts/slideLayout427.xml"/><Relationship Id="rId15" Type="http://schemas.openxmlformats.org/officeDocument/2006/relationships/slideLayout" Target="../slideLayouts/slideLayout437.xml"/><Relationship Id="rId23" Type="http://schemas.openxmlformats.org/officeDocument/2006/relationships/slideLayout" Target="../slideLayouts/slideLayout445.xml"/><Relationship Id="rId28" Type="http://schemas.openxmlformats.org/officeDocument/2006/relationships/slideLayout" Target="../slideLayouts/slideLayout450.xml"/><Relationship Id="rId36" Type="http://schemas.openxmlformats.org/officeDocument/2006/relationships/slideLayout" Target="../slideLayouts/slideLayout458.xml"/><Relationship Id="rId10" Type="http://schemas.openxmlformats.org/officeDocument/2006/relationships/slideLayout" Target="../slideLayouts/slideLayout432.xml"/><Relationship Id="rId19" Type="http://schemas.openxmlformats.org/officeDocument/2006/relationships/slideLayout" Target="../slideLayouts/slideLayout441.xml"/><Relationship Id="rId31" Type="http://schemas.openxmlformats.org/officeDocument/2006/relationships/slideLayout" Target="../slideLayouts/slideLayout453.xml"/><Relationship Id="rId4" Type="http://schemas.openxmlformats.org/officeDocument/2006/relationships/slideLayout" Target="../slideLayouts/slideLayout426.xml"/><Relationship Id="rId9" Type="http://schemas.openxmlformats.org/officeDocument/2006/relationships/slideLayout" Target="../slideLayouts/slideLayout431.xml"/><Relationship Id="rId14" Type="http://schemas.openxmlformats.org/officeDocument/2006/relationships/slideLayout" Target="../slideLayouts/slideLayout436.xml"/><Relationship Id="rId22" Type="http://schemas.openxmlformats.org/officeDocument/2006/relationships/slideLayout" Target="../slideLayouts/slideLayout444.xml"/><Relationship Id="rId27" Type="http://schemas.openxmlformats.org/officeDocument/2006/relationships/slideLayout" Target="../slideLayouts/slideLayout449.xml"/><Relationship Id="rId30" Type="http://schemas.openxmlformats.org/officeDocument/2006/relationships/slideLayout" Target="../slideLayouts/slideLayout452.xml"/><Relationship Id="rId35" Type="http://schemas.openxmlformats.org/officeDocument/2006/relationships/slideLayout" Target="../slideLayouts/slideLayout457.xml"/><Relationship Id="rId8" Type="http://schemas.openxmlformats.org/officeDocument/2006/relationships/slideLayout" Target="../slideLayouts/slideLayout430.xml"/><Relationship Id="rId3" Type="http://schemas.openxmlformats.org/officeDocument/2006/relationships/slideLayout" Target="../slideLayouts/slideLayout425.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463.xml"/><Relationship Id="rId2" Type="http://schemas.openxmlformats.org/officeDocument/2006/relationships/slideLayout" Target="../slideLayouts/slideLayout462.xml"/><Relationship Id="rId1" Type="http://schemas.openxmlformats.org/officeDocument/2006/relationships/slideLayout" Target="../slideLayouts/slideLayout461.xml"/><Relationship Id="rId6" Type="http://schemas.openxmlformats.org/officeDocument/2006/relationships/theme" Target="../theme/theme23.xml"/><Relationship Id="rId5" Type="http://schemas.openxmlformats.org/officeDocument/2006/relationships/slideLayout" Target="../slideLayouts/slideLayout465.xml"/><Relationship Id="rId4" Type="http://schemas.openxmlformats.org/officeDocument/2006/relationships/slideLayout" Target="../slideLayouts/slideLayout464.xml"/></Relationships>
</file>

<file path=ppt/slideMasters/_rels/slideMaster24.xml.rels><?xml version="1.0" encoding="UTF-8" standalone="yes"?>
<Relationships xmlns="http://schemas.openxmlformats.org/package/2006/relationships"><Relationship Id="rId13" Type="http://schemas.openxmlformats.org/officeDocument/2006/relationships/slideLayout" Target="../slideLayouts/slideLayout478.xml"/><Relationship Id="rId18" Type="http://schemas.openxmlformats.org/officeDocument/2006/relationships/slideLayout" Target="../slideLayouts/slideLayout483.xml"/><Relationship Id="rId26" Type="http://schemas.openxmlformats.org/officeDocument/2006/relationships/slideLayout" Target="../slideLayouts/slideLayout491.xml"/><Relationship Id="rId39" Type="http://schemas.openxmlformats.org/officeDocument/2006/relationships/theme" Target="../theme/theme24.xml"/><Relationship Id="rId21" Type="http://schemas.openxmlformats.org/officeDocument/2006/relationships/slideLayout" Target="../slideLayouts/slideLayout486.xml"/><Relationship Id="rId34" Type="http://schemas.openxmlformats.org/officeDocument/2006/relationships/slideLayout" Target="../slideLayouts/slideLayout499.xml"/><Relationship Id="rId7" Type="http://schemas.openxmlformats.org/officeDocument/2006/relationships/slideLayout" Target="../slideLayouts/slideLayout472.xml"/><Relationship Id="rId12" Type="http://schemas.openxmlformats.org/officeDocument/2006/relationships/slideLayout" Target="../slideLayouts/slideLayout477.xml"/><Relationship Id="rId17" Type="http://schemas.openxmlformats.org/officeDocument/2006/relationships/slideLayout" Target="../slideLayouts/slideLayout482.xml"/><Relationship Id="rId25" Type="http://schemas.openxmlformats.org/officeDocument/2006/relationships/slideLayout" Target="../slideLayouts/slideLayout490.xml"/><Relationship Id="rId33" Type="http://schemas.openxmlformats.org/officeDocument/2006/relationships/slideLayout" Target="../slideLayouts/slideLayout498.xml"/><Relationship Id="rId38" Type="http://schemas.openxmlformats.org/officeDocument/2006/relationships/slideLayout" Target="../slideLayouts/slideLayout503.xml"/><Relationship Id="rId2" Type="http://schemas.openxmlformats.org/officeDocument/2006/relationships/slideLayout" Target="../slideLayouts/slideLayout467.xml"/><Relationship Id="rId16" Type="http://schemas.openxmlformats.org/officeDocument/2006/relationships/slideLayout" Target="../slideLayouts/slideLayout481.xml"/><Relationship Id="rId20" Type="http://schemas.openxmlformats.org/officeDocument/2006/relationships/slideLayout" Target="../slideLayouts/slideLayout485.xml"/><Relationship Id="rId29" Type="http://schemas.openxmlformats.org/officeDocument/2006/relationships/slideLayout" Target="../slideLayouts/slideLayout494.xml"/><Relationship Id="rId1" Type="http://schemas.openxmlformats.org/officeDocument/2006/relationships/slideLayout" Target="../slideLayouts/slideLayout466.xml"/><Relationship Id="rId6" Type="http://schemas.openxmlformats.org/officeDocument/2006/relationships/slideLayout" Target="../slideLayouts/slideLayout471.xml"/><Relationship Id="rId11" Type="http://schemas.openxmlformats.org/officeDocument/2006/relationships/slideLayout" Target="../slideLayouts/slideLayout476.xml"/><Relationship Id="rId24" Type="http://schemas.openxmlformats.org/officeDocument/2006/relationships/slideLayout" Target="../slideLayouts/slideLayout489.xml"/><Relationship Id="rId32" Type="http://schemas.openxmlformats.org/officeDocument/2006/relationships/slideLayout" Target="../slideLayouts/slideLayout497.xml"/><Relationship Id="rId37" Type="http://schemas.openxmlformats.org/officeDocument/2006/relationships/slideLayout" Target="../slideLayouts/slideLayout502.xml"/><Relationship Id="rId5" Type="http://schemas.openxmlformats.org/officeDocument/2006/relationships/slideLayout" Target="../slideLayouts/slideLayout470.xml"/><Relationship Id="rId15" Type="http://schemas.openxmlformats.org/officeDocument/2006/relationships/slideLayout" Target="../slideLayouts/slideLayout480.xml"/><Relationship Id="rId23" Type="http://schemas.openxmlformats.org/officeDocument/2006/relationships/slideLayout" Target="../slideLayouts/slideLayout488.xml"/><Relationship Id="rId28" Type="http://schemas.openxmlformats.org/officeDocument/2006/relationships/slideLayout" Target="../slideLayouts/slideLayout493.xml"/><Relationship Id="rId36" Type="http://schemas.openxmlformats.org/officeDocument/2006/relationships/slideLayout" Target="../slideLayouts/slideLayout501.xml"/><Relationship Id="rId10" Type="http://schemas.openxmlformats.org/officeDocument/2006/relationships/slideLayout" Target="../slideLayouts/slideLayout475.xml"/><Relationship Id="rId19" Type="http://schemas.openxmlformats.org/officeDocument/2006/relationships/slideLayout" Target="../slideLayouts/slideLayout484.xml"/><Relationship Id="rId31" Type="http://schemas.openxmlformats.org/officeDocument/2006/relationships/slideLayout" Target="../slideLayouts/slideLayout496.xml"/><Relationship Id="rId4" Type="http://schemas.openxmlformats.org/officeDocument/2006/relationships/slideLayout" Target="../slideLayouts/slideLayout469.xml"/><Relationship Id="rId9" Type="http://schemas.openxmlformats.org/officeDocument/2006/relationships/slideLayout" Target="../slideLayouts/slideLayout474.xml"/><Relationship Id="rId14" Type="http://schemas.openxmlformats.org/officeDocument/2006/relationships/slideLayout" Target="../slideLayouts/slideLayout479.xml"/><Relationship Id="rId22" Type="http://schemas.openxmlformats.org/officeDocument/2006/relationships/slideLayout" Target="../slideLayouts/slideLayout487.xml"/><Relationship Id="rId27" Type="http://schemas.openxmlformats.org/officeDocument/2006/relationships/slideLayout" Target="../slideLayouts/slideLayout492.xml"/><Relationship Id="rId30" Type="http://schemas.openxmlformats.org/officeDocument/2006/relationships/slideLayout" Target="../slideLayouts/slideLayout495.xml"/><Relationship Id="rId35" Type="http://schemas.openxmlformats.org/officeDocument/2006/relationships/slideLayout" Target="../slideLayouts/slideLayout500.xml"/><Relationship Id="rId8" Type="http://schemas.openxmlformats.org/officeDocument/2006/relationships/slideLayout" Target="../slideLayouts/slideLayout473.xml"/><Relationship Id="rId3" Type="http://schemas.openxmlformats.org/officeDocument/2006/relationships/slideLayout" Target="../slideLayouts/slideLayout468.xml"/></Relationships>
</file>

<file path=ppt/slideMasters/_rels/slideMaster25.xml.rels><?xml version="1.0" encoding="UTF-8" standalone="yes"?>
<Relationships xmlns="http://schemas.openxmlformats.org/package/2006/relationships"><Relationship Id="rId13" Type="http://schemas.openxmlformats.org/officeDocument/2006/relationships/slideLayout" Target="../slideLayouts/slideLayout516.xml"/><Relationship Id="rId18" Type="http://schemas.openxmlformats.org/officeDocument/2006/relationships/slideLayout" Target="../slideLayouts/slideLayout521.xml"/><Relationship Id="rId26" Type="http://schemas.openxmlformats.org/officeDocument/2006/relationships/slideLayout" Target="../slideLayouts/slideLayout529.xml"/><Relationship Id="rId39" Type="http://schemas.openxmlformats.org/officeDocument/2006/relationships/theme" Target="../theme/theme25.xml"/><Relationship Id="rId21" Type="http://schemas.openxmlformats.org/officeDocument/2006/relationships/slideLayout" Target="../slideLayouts/slideLayout524.xml"/><Relationship Id="rId34" Type="http://schemas.openxmlformats.org/officeDocument/2006/relationships/slideLayout" Target="../slideLayouts/slideLayout537.xml"/><Relationship Id="rId7" Type="http://schemas.openxmlformats.org/officeDocument/2006/relationships/slideLayout" Target="../slideLayouts/slideLayout510.xml"/><Relationship Id="rId12" Type="http://schemas.openxmlformats.org/officeDocument/2006/relationships/slideLayout" Target="../slideLayouts/slideLayout515.xml"/><Relationship Id="rId17" Type="http://schemas.openxmlformats.org/officeDocument/2006/relationships/slideLayout" Target="../slideLayouts/slideLayout520.xml"/><Relationship Id="rId25" Type="http://schemas.openxmlformats.org/officeDocument/2006/relationships/slideLayout" Target="../slideLayouts/slideLayout528.xml"/><Relationship Id="rId33" Type="http://schemas.openxmlformats.org/officeDocument/2006/relationships/slideLayout" Target="../slideLayouts/slideLayout536.xml"/><Relationship Id="rId38" Type="http://schemas.openxmlformats.org/officeDocument/2006/relationships/slideLayout" Target="../slideLayouts/slideLayout541.xml"/><Relationship Id="rId2" Type="http://schemas.openxmlformats.org/officeDocument/2006/relationships/slideLayout" Target="../slideLayouts/slideLayout505.xml"/><Relationship Id="rId16" Type="http://schemas.openxmlformats.org/officeDocument/2006/relationships/slideLayout" Target="../slideLayouts/slideLayout519.xml"/><Relationship Id="rId20" Type="http://schemas.openxmlformats.org/officeDocument/2006/relationships/slideLayout" Target="../slideLayouts/slideLayout523.xml"/><Relationship Id="rId29" Type="http://schemas.openxmlformats.org/officeDocument/2006/relationships/slideLayout" Target="../slideLayouts/slideLayout532.xml"/><Relationship Id="rId1" Type="http://schemas.openxmlformats.org/officeDocument/2006/relationships/slideLayout" Target="../slideLayouts/slideLayout504.xml"/><Relationship Id="rId6" Type="http://schemas.openxmlformats.org/officeDocument/2006/relationships/slideLayout" Target="../slideLayouts/slideLayout509.xml"/><Relationship Id="rId11" Type="http://schemas.openxmlformats.org/officeDocument/2006/relationships/slideLayout" Target="../slideLayouts/slideLayout514.xml"/><Relationship Id="rId24" Type="http://schemas.openxmlformats.org/officeDocument/2006/relationships/slideLayout" Target="../slideLayouts/slideLayout527.xml"/><Relationship Id="rId32" Type="http://schemas.openxmlformats.org/officeDocument/2006/relationships/slideLayout" Target="../slideLayouts/slideLayout535.xml"/><Relationship Id="rId37" Type="http://schemas.openxmlformats.org/officeDocument/2006/relationships/slideLayout" Target="../slideLayouts/slideLayout540.xml"/><Relationship Id="rId5" Type="http://schemas.openxmlformats.org/officeDocument/2006/relationships/slideLayout" Target="../slideLayouts/slideLayout508.xml"/><Relationship Id="rId15" Type="http://schemas.openxmlformats.org/officeDocument/2006/relationships/slideLayout" Target="../slideLayouts/slideLayout518.xml"/><Relationship Id="rId23" Type="http://schemas.openxmlformats.org/officeDocument/2006/relationships/slideLayout" Target="../slideLayouts/slideLayout526.xml"/><Relationship Id="rId28" Type="http://schemas.openxmlformats.org/officeDocument/2006/relationships/slideLayout" Target="../slideLayouts/slideLayout531.xml"/><Relationship Id="rId36" Type="http://schemas.openxmlformats.org/officeDocument/2006/relationships/slideLayout" Target="../slideLayouts/slideLayout539.xml"/><Relationship Id="rId10" Type="http://schemas.openxmlformats.org/officeDocument/2006/relationships/slideLayout" Target="../slideLayouts/slideLayout513.xml"/><Relationship Id="rId19" Type="http://schemas.openxmlformats.org/officeDocument/2006/relationships/slideLayout" Target="../slideLayouts/slideLayout522.xml"/><Relationship Id="rId31" Type="http://schemas.openxmlformats.org/officeDocument/2006/relationships/slideLayout" Target="../slideLayouts/slideLayout534.xml"/><Relationship Id="rId4" Type="http://schemas.openxmlformats.org/officeDocument/2006/relationships/slideLayout" Target="../slideLayouts/slideLayout507.xml"/><Relationship Id="rId9" Type="http://schemas.openxmlformats.org/officeDocument/2006/relationships/slideLayout" Target="../slideLayouts/slideLayout512.xml"/><Relationship Id="rId14" Type="http://schemas.openxmlformats.org/officeDocument/2006/relationships/slideLayout" Target="../slideLayouts/slideLayout517.xml"/><Relationship Id="rId22" Type="http://schemas.openxmlformats.org/officeDocument/2006/relationships/slideLayout" Target="../slideLayouts/slideLayout525.xml"/><Relationship Id="rId27" Type="http://schemas.openxmlformats.org/officeDocument/2006/relationships/slideLayout" Target="../slideLayouts/slideLayout530.xml"/><Relationship Id="rId30" Type="http://schemas.openxmlformats.org/officeDocument/2006/relationships/slideLayout" Target="../slideLayouts/slideLayout533.xml"/><Relationship Id="rId35" Type="http://schemas.openxmlformats.org/officeDocument/2006/relationships/slideLayout" Target="../slideLayouts/slideLayout538.xml"/><Relationship Id="rId8" Type="http://schemas.openxmlformats.org/officeDocument/2006/relationships/slideLayout" Target="../slideLayouts/slideLayout511.xml"/><Relationship Id="rId3" Type="http://schemas.openxmlformats.org/officeDocument/2006/relationships/slideLayout" Target="../slideLayouts/slideLayout506.xml"/></Relationships>
</file>

<file path=ppt/slideMasters/_rels/slideMaster26.xml.rels><?xml version="1.0" encoding="UTF-8" standalone="yes"?>
<Relationships xmlns="http://schemas.openxmlformats.org/package/2006/relationships"><Relationship Id="rId13" Type="http://schemas.openxmlformats.org/officeDocument/2006/relationships/slideLayout" Target="../slideLayouts/slideLayout554.xml"/><Relationship Id="rId18" Type="http://schemas.openxmlformats.org/officeDocument/2006/relationships/slideLayout" Target="../slideLayouts/slideLayout559.xml"/><Relationship Id="rId26" Type="http://schemas.openxmlformats.org/officeDocument/2006/relationships/slideLayout" Target="../slideLayouts/slideLayout567.xml"/><Relationship Id="rId39" Type="http://schemas.openxmlformats.org/officeDocument/2006/relationships/theme" Target="../theme/theme26.xml"/><Relationship Id="rId21" Type="http://schemas.openxmlformats.org/officeDocument/2006/relationships/slideLayout" Target="../slideLayouts/slideLayout562.xml"/><Relationship Id="rId34" Type="http://schemas.openxmlformats.org/officeDocument/2006/relationships/slideLayout" Target="../slideLayouts/slideLayout575.xml"/><Relationship Id="rId7" Type="http://schemas.openxmlformats.org/officeDocument/2006/relationships/slideLayout" Target="../slideLayouts/slideLayout548.xml"/><Relationship Id="rId12" Type="http://schemas.openxmlformats.org/officeDocument/2006/relationships/slideLayout" Target="../slideLayouts/slideLayout553.xml"/><Relationship Id="rId17" Type="http://schemas.openxmlformats.org/officeDocument/2006/relationships/slideLayout" Target="../slideLayouts/slideLayout558.xml"/><Relationship Id="rId25" Type="http://schemas.openxmlformats.org/officeDocument/2006/relationships/slideLayout" Target="../slideLayouts/slideLayout566.xml"/><Relationship Id="rId33" Type="http://schemas.openxmlformats.org/officeDocument/2006/relationships/slideLayout" Target="../slideLayouts/slideLayout574.xml"/><Relationship Id="rId38" Type="http://schemas.openxmlformats.org/officeDocument/2006/relationships/slideLayout" Target="../slideLayouts/slideLayout579.xml"/><Relationship Id="rId2" Type="http://schemas.openxmlformats.org/officeDocument/2006/relationships/slideLayout" Target="../slideLayouts/slideLayout543.xml"/><Relationship Id="rId16" Type="http://schemas.openxmlformats.org/officeDocument/2006/relationships/slideLayout" Target="../slideLayouts/slideLayout557.xml"/><Relationship Id="rId20" Type="http://schemas.openxmlformats.org/officeDocument/2006/relationships/slideLayout" Target="../slideLayouts/slideLayout561.xml"/><Relationship Id="rId29" Type="http://schemas.openxmlformats.org/officeDocument/2006/relationships/slideLayout" Target="../slideLayouts/slideLayout570.xml"/><Relationship Id="rId1" Type="http://schemas.openxmlformats.org/officeDocument/2006/relationships/slideLayout" Target="../slideLayouts/slideLayout542.xml"/><Relationship Id="rId6" Type="http://schemas.openxmlformats.org/officeDocument/2006/relationships/slideLayout" Target="../slideLayouts/slideLayout547.xml"/><Relationship Id="rId11" Type="http://schemas.openxmlformats.org/officeDocument/2006/relationships/slideLayout" Target="../slideLayouts/slideLayout552.xml"/><Relationship Id="rId24" Type="http://schemas.openxmlformats.org/officeDocument/2006/relationships/slideLayout" Target="../slideLayouts/slideLayout565.xml"/><Relationship Id="rId32" Type="http://schemas.openxmlformats.org/officeDocument/2006/relationships/slideLayout" Target="../slideLayouts/slideLayout573.xml"/><Relationship Id="rId37" Type="http://schemas.openxmlformats.org/officeDocument/2006/relationships/slideLayout" Target="../slideLayouts/slideLayout578.xml"/><Relationship Id="rId5" Type="http://schemas.openxmlformats.org/officeDocument/2006/relationships/slideLayout" Target="../slideLayouts/slideLayout546.xml"/><Relationship Id="rId15" Type="http://schemas.openxmlformats.org/officeDocument/2006/relationships/slideLayout" Target="../slideLayouts/slideLayout556.xml"/><Relationship Id="rId23" Type="http://schemas.openxmlformats.org/officeDocument/2006/relationships/slideLayout" Target="../slideLayouts/slideLayout564.xml"/><Relationship Id="rId28" Type="http://schemas.openxmlformats.org/officeDocument/2006/relationships/slideLayout" Target="../slideLayouts/slideLayout569.xml"/><Relationship Id="rId36" Type="http://schemas.openxmlformats.org/officeDocument/2006/relationships/slideLayout" Target="../slideLayouts/slideLayout577.xml"/><Relationship Id="rId10" Type="http://schemas.openxmlformats.org/officeDocument/2006/relationships/slideLayout" Target="../slideLayouts/slideLayout551.xml"/><Relationship Id="rId19" Type="http://schemas.openxmlformats.org/officeDocument/2006/relationships/slideLayout" Target="../slideLayouts/slideLayout560.xml"/><Relationship Id="rId31" Type="http://schemas.openxmlformats.org/officeDocument/2006/relationships/slideLayout" Target="../slideLayouts/slideLayout572.xml"/><Relationship Id="rId4" Type="http://schemas.openxmlformats.org/officeDocument/2006/relationships/slideLayout" Target="../slideLayouts/slideLayout545.xml"/><Relationship Id="rId9" Type="http://schemas.openxmlformats.org/officeDocument/2006/relationships/slideLayout" Target="../slideLayouts/slideLayout550.xml"/><Relationship Id="rId14" Type="http://schemas.openxmlformats.org/officeDocument/2006/relationships/slideLayout" Target="../slideLayouts/slideLayout555.xml"/><Relationship Id="rId22" Type="http://schemas.openxmlformats.org/officeDocument/2006/relationships/slideLayout" Target="../slideLayouts/slideLayout563.xml"/><Relationship Id="rId27" Type="http://schemas.openxmlformats.org/officeDocument/2006/relationships/slideLayout" Target="../slideLayouts/slideLayout568.xml"/><Relationship Id="rId30" Type="http://schemas.openxmlformats.org/officeDocument/2006/relationships/slideLayout" Target="../slideLayouts/slideLayout571.xml"/><Relationship Id="rId35" Type="http://schemas.openxmlformats.org/officeDocument/2006/relationships/slideLayout" Target="../slideLayouts/slideLayout576.xml"/><Relationship Id="rId8" Type="http://schemas.openxmlformats.org/officeDocument/2006/relationships/slideLayout" Target="../slideLayouts/slideLayout549.xml"/><Relationship Id="rId3" Type="http://schemas.openxmlformats.org/officeDocument/2006/relationships/slideLayout" Target="../slideLayouts/slideLayout5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6373993"/>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50522571"/>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0833295"/>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15442620"/>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3173810"/>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 id="2147484000" r:id="rId17"/>
    <p:sldLayoutId id="2147484001" r:id="rId18"/>
    <p:sldLayoutId id="21474840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7998956"/>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 id="2147484021" r:id="rId18"/>
    <p:sldLayoutId id="21474840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19592768"/>
      </p:ext>
    </p:extLst>
  </p:cSld>
  <p:clrMap bg1="lt1" tx1="dk1" bg2="lt2" tx2="dk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 id="2147484036" r:id="rId13"/>
    <p:sldLayoutId id="2147484037" r:id="rId14"/>
    <p:sldLayoutId id="2147484038" r:id="rId15"/>
    <p:sldLayoutId id="2147484039" r:id="rId16"/>
    <p:sldLayoutId id="2147484040" r:id="rId17"/>
    <p:sldLayoutId id="2147484041" r:id="rId18"/>
    <p:sldLayoutId id="21474840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8370605"/>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 id="2147484057" r:id="rId14"/>
    <p:sldLayoutId id="2147484058" r:id="rId15"/>
    <p:sldLayoutId id="2147484059" r:id="rId16"/>
    <p:sldLayoutId id="2147484060" r:id="rId17"/>
    <p:sldLayoutId id="2147484061" r:id="rId18"/>
    <p:sldLayoutId id="21474840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986196"/>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 id="2147484076" r:id="rId13"/>
    <p:sldLayoutId id="2147484077" r:id="rId14"/>
    <p:sldLayoutId id="2147484078" r:id="rId15"/>
    <p:sldLayoutId id="2147484079" r:id="rId16"/>
    <p:sldLayoutId id="2147484080" r:id="rId17"/>
    <p:sldLayoutId id="2147484081" r:id="rId18"/>
    <p:sldLayoutId id="21474840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256878"/>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 id="21474841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91911048"/>
      </p:ext>
    </p:extLst>
  </p:cSld>
  <p:clrMap bg1="lt1" tx1="dk1" bg2="lt2" tx2="dk2" accent1="accent1" accent2="accent2" accent3="accent3" accent4="accent4" accent5="accent5" accent6="accent6" hlink="hlink" folHlink="folHlink"/>
  <p:sldLayoutIdLst>
    <p:sldLayoutId id="2147484104" r:id="rId1"/>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 id="2147484116" r:id="rId13"/>
    <p:sldLayoutId id="2147484117" r:id="rId14"/>
    <p:sldLayoutId id="2147484118" r:id="rId15"/>
    <p:sldLayoutId id="2147484119" r:id="rId16"/>
    <p:sldLayoutId id="2147484120" r:id="rId17"/>
    <p:sldLayoutId id="2147484121" r:id="rId18"/>
    <p:sldLayoutId id="2147484122" r:id="rId19"/>
    <p:sldLayoutId id="2147484123" r:id="rId20"/>
    <p:sldLayoutId id="2147484124" r:id="rId21"/>
    <p:sldLayoutId id="2147484125" r:id="rId22"/>
    <p:sldLayoutId id="2147484126" r:id="rId23"/>
    <p:sldLayoutId id="2147484127" r:id="rId24"/>
    <p:sldLayoutId id="2147484128" r:id="rId25"/>
    <p:sldLayoutId id="2147484129" r:id="rId26"/>
    <p:sldLayoutId id="2147484130" r:id="rId27"/>
    <p:sldLayoutId id="2147484131" r:id="rId28"/>
    <p:sldLayoutId id="2147484132" r:id="rId29"/>
    <p:sldLayoutId id="2147484133" r:id="rId30"/>
    <p:sldLayoutId id="2147484134" r:id="rId31"/>
    <p:sldLayoutId id="2147484135" r:id="rId32"/>
    <p:sldLayoutId id="2147484136" r:id="rId33"/>
    <p:sldLayoutId id="2147484137" r:id="rId34"/>
    <p:sldLayoutId id="2147484138" r:id="rId35"/>
    <p:sldLayoutId id="2147484139" r:id="rId36"/>
    <p:sldLayoutId id="2147484140" r:id="rId37"/>
    <p:sldLayoutId id="2147484141" r:id="rId38"/>
  </p:sldLayoutIdLst>
  <p:transition>
    <p:fade/>
  </p:transition>
  <p:timing>
    <p:tnLst>
      <p:par>
        <p:cTn id="1" dur="indefinite" restart="never" nodeType="tmRoot"/>
      </p:par>
    </p:tnLst>
  </p:timing>
  <p:txStyles>
    <p:titleStyle>
      <a:lvl1pPr algn="l" defTabSz="914250"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7612958"/>
      </p:ext>
    </p:extLst>
  </p:cSld>
  <p:clrMap bg1="lt1" tx1="dk1" bg2="lt2" tx2="dk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Lst>
  <p:transition>
    <p:fade/>
  </p:transition>
  <p:timing>
    <p:tnLst>
      <p:par>
        <p:cTn id="1" dur="indefinite" restart="never" nodeType="tmRoot"/>
      </p:par>
    </p:tnLst>
  </p:timing>
  <p:hf sldNum="0"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97960532"/>
      </p:ext>
    </p:extLst>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 id="2147484160" r:id="rId12"/>
    <p:sldLayoutId id="2147484161" r:id="rId13"/>
    <p:sldLayoutId id="2147484162" r:id="rId14"/>
    <p:sldLayoutId id="2147484163" r:id="rId15"/>
    <p:sldLayoutId id="2147484164" r:id="rId16"/>
    <p:sldLayoutId id="2147484165" r:id="rId17"/>
    <p:sldLayoutId id="2147484166" r:id="rId18"/>
    <p:sldLayoutId id="2147484167" r:id="rId19"/>
    <p:sldLayoutId id="2147484168" r:id="rId20"/>
    <p:sldLayoutId id="2147484169" r:id="rId21"/>
    <p:sldLayoutId id="2147484170" r:id="rId22"/>
    <p:sldLayoutId id="2147484171" r:id="rId23"/>
    <p:sldLayoutId id="2147484172" r:id="rId24"/>
    <p:sldLayoutId id="2147484173" r:id="rId25"/>
    <p:sldLayoutId id="2147484174" r:id="rId26"/>
    <p:sldLayoutId id="2147484175" r:id="rId27"/>
    <p:sldLayoutId id="2147484176" r:id="rId28"/>
    <p:sldLayoutId id="2147484177" r:id="rId29"/>
    <p:sldLayoutId id="2147484178" r:id="rId30"/>
    <p:sldLayoutId id="2147484179" r:id="rId31"/>
    <p:sldLayoutId id="2147484180" r:id="rId32"/>
    <p:sldLayoutId id="2147484181" r:id="rId33"/>
    <p:sldLayoutId id="2147484182" r:id="rId34"/>
    <p:sldLayoutId id="2147484183" r:id="rId35"/>
    <p:sldLayoutId id="2147484184" r:id="rId36"/>
    <p:sldLayoutId id="2147484185" r:id="rId37"/>
    <p:sldLayoutId id="2147484186" r:id="rId38"/>
  </p:sldLayoutIdLst>
  <p:transition>
    <p:fade/>
  </p:transition>
  <p:timing>
    <p:tnLst>
      <p:par>
        <p:cTn id="1" dur="indefinite" restart="never" nodeType="tmRoot"/>
      </p:par>
    </p:tnLst>
  </p:timing>
  <p:txStyles>
    <p:titleStyle>
      <a:lvl1pPr algn="l" defTabSz="914250"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30337438"/>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 id="2147484198" r:id="rId11"/>
    <p:sldLayoutId id="2147484199" r:id="rId12"/>
    <p:sldLayoutId id="2147484200" r:id="rId13"/>
    <p:sldLayoutId id="2147484201" r:id="rId14"/>
    <p:sldLayoutId id="2147484202" r:id="rId15"/>
    <p:sldLayoutId id="2147484203" r:id="rId16"/>
    <p:sldLayoutId id="2147484204" r:id="rId17"/>
    <p:sldLayoutId id="2147484205" r:id="rId18"/>
    <p:sldLayoutId id="2147484206" r:id="rId19"/>
    <p:sldLayoutId id="2147484207" r:id="rId20"/>
    <p:sldLayoutId id="2147484208" r:id="rId21"/>
    <p:sldLayoutId id="2147484209" r:id="rId22"/>
    <p:sldLayoutId id="2147484210" r:id="rId23"/>
    <p:sldLayoutId id="2147484211" r:id="rId24"/>
    <p:sldLayoutId id="2147484212" r:id="rId25"/>
    <p:sldLayoutId id="2147484213" r:id="rId26"/>
    <p:sldLayoutId id="2147484214" r:id="rId27"/>
    <p:sldLayoutId id="2147484215" r:id="rId28"/>
    <p:sldLayoutId id="2147484216" r:id="rId29"/>
    <p:sldLayoutId id="2147484217" r:id="rId30"/>
    <p:sldLayoutId id="2147484218" r:id="rId31"/>
    <p:sldLayoutId id="2147484219" r:id="rId32"/>
    <p:sldLayoutId id="2147484220" r:id="rId33"/>
    <p:sldLayoutId id="2147484221" r:id="rId34"/>
    <p:sldLayoutId id="2147484222" r:id="rId35"/>
    <p:sldLayoutId id="2147484223" r:id="rId36"/>
    <p:sldLayoutId id="2147484224" r:id="rId37"/>
    <p:sldLayoutId id="2147484225" r:id="rId38"/>
  </p:sldLayoutIdLst>
  <p:transition>
    <p:fade/>
  </p:transition>
  <p:timing>
    <p:tnLst>
      <p:par>
        <p:cTn id="1" dur="indefinite" restart="never" nodeType="tmRoot"/>
      </p:par>
    </p:tnLst>
  </p:timing>
  <p:txStyles>
    <p:titleStyle>
      <a:lvl1pPr algn="l" defTabSz="914250"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6147545"/>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38" r:id="rId12"/>
    <p:sldLayoutId id="2147484239" r:id="rId13"/>
    <p:sldLayoutId id="2147484240" r:id="rId14"/>
    <p:sldLayoutId id="2147484241" r:id="rId15"/>
    <p:sldLayoutId id="2147484242" r:id="rId16"/>
    <p:sldLayoutId id="2147484243" r:id="rId17"/>
    <p:sldLayoutId id="2147484244" r:id="rId18"/>
    <p:sldLayoutId id="2147484245" r:id="rId19"/>
    <p:sldLayoutId id="2147484246" r:id="rId20"/>
    <p:sldLayoutId id="2147484247" r:id="rId21"/>
    <p:sldLayoutId id="2147484248" r:id="rId22"/>
    <p:sldLayoutId id="2147484249" r:id="rId23"/>
    <p:sldLayoutId id="2147484250" r:id="rId24"/>
    <p:sldLayoutId id="2147484251" r:id="rId25"/>
    <p:sldLayoutId id="2147484252" r:id="rId26"/>
    <p:sldLayoutId id="2147484253" r:id="rId27"/>
    <p:sldLayoutId id="2147484254" r:id="rId28"/>
    <p:sldLayoutId id="2147484255" r:id="rId29"/>
    <p:sldLayoutId id="2147484256" r:id="rId30"/>
    <p:sldLayoutId id="2147484257" r:id="rId31"/>
    <p:sldLayoutId id="2147484258" r:id="rId32"/>
    <p:sldLayoutId id="2147484259" r:id="rId33"/>
    <p:sldLayoutId id="2147484260" r:id="rId34"/>
    <p:sldLayoutId id="2147484261" r:id="rId35"/>
    <p:sldLayoutId id="2147484262" r:id="rId36"/>
    <p:sldLayoutId id="2147484263" r:id="rId37"/>
    <p:sldLayoutId id="2147484264" r:id="rId38"/>
  </p:sldLayoutIdLst>
  <p:transition>
    <p:fade/>
  </p:transition>
  <p:timing>
    <p:tnLst>
      <p:par>
        <p:cTn id="1" dur="indefinite" restart="never" nodeType="tmRoot"/>
      </p:par>
    </p:tnLst>
  </p:timing>
  <p:txStyles>
    <p:titleStyle>
      <a:lvl1pPr algn="l" defTabSz="914250"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30.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551.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46.xml"/><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3" Type="http://schemas.openxmlformats.org/officeDocument/2006/relationships/tags" Target="../tags/tag6.xml"/><Relationship Id="rId7" Type="http://schemas.microsoft.com/office/2007/relationships/hdphoto" Target="../media/hdphoto2.wdp"/><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41.png"/><Relationship Id="rId5" Type="http://schemas.openxmlformats.org/officeDocument/2006/relationships/notesSlide" Target="../notesSlides/notesSlide12.xml"/><Relationship Id="rId4" Type="http://schemas.openxmlformats.org/officeDocument/2006/relationships/slideLayout" Target="../slideLayouts/slideLayout257.xml"/></Relationships>
</file>

<file path=ppt/slides/_rels/slide16.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notesSlide" Target="../notesSlides/notesSlide13.xml"/><Relationship Id="rId4" Type="http://schemas.openxmlformats.org/officeDocument/2006/relationships/slideLayout" Target="../slideLayouts/slideLayout272.xml"/></Relationships>
</file>

<file path=ppt/slides/_rels/slide17.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notesSlide" Target="../notesSlides/notesSlide14.xml"/><Relationship Id="rId4" Type="http://schemas.openxmlformats.org/officeDocument/2006/relationships/slideLayout" Target="../slideLayouts/slideLayout27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72.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tags" Target="../tags/tag16.xml"/><Relationship Id="rId7" Type="http://schemas.openxmlformats.org/officeDocument/2006/relationships/oleObject" Target="../embeddings/oleObject1.bin"/><Relationship Id="rId2" Type="http://schemas.openxmlformats.org/officeDocument/2006/relationships/tags" Target="../tags/tag15.xml"/><Relationship Id="rId1" Type="http://schemas.openxmlformats.org/officeDocument/2006/relationships/vmlDrawing" Target="../drawings/vmlDrawing1.vml"/><Relationship Id="rId6" Type="http://schemas.openxmlformats.org/officeDocument/2006/relationships/notesSlide" Target="../notesSlides/notesSlide16.xml"/><Relationship Id="rId5" Type="http://schemas.openxmlformats.org/officeDocument/2006/relationships/slideLayout" Target="../slideLayouts/slideLayout291.xml"/><Relationship Id="rId4" Type="http://schemas.openxmlformats.org/officeDocument/2006/relationships/tags" Target="../tags/tag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7.xml"/></Relationships>
</file>

<file path=ppt/slides/_rels/slide20.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tags" Target="../tags/tag19.xml"/><Relationship Id="rId7" Type="http://schemas.openxmlformats.org/officeDocument/2006/relationships/oleObject" Target="../embeddings/oleObject2.bin"/><Relationship Id="rId2" Type="http://schemas.openxmlformats.org/officeDocument/2006/relationships/tags" Target="../tags/tag18.xml"/><Relationship Id="rId1" Type="http://schemas.openxmlformats.org/officeDocument/2006/relationships/vmlDrawing" Target="../drawings/vmlDrawing2.vml"/><Relationship Id="rId6" Type="http://schemas.openxmlformats.org/officeDocument/2006/relationships/notesSlide" Target="../notesSlides/notesSlide17.xml"/><Relationship Id="rId5" Type="http://schemas.openxmlformats.org/officeDocument/2006/relationships/slideLayout" Target="../slideLayouts/slideLayout291.xml"/><Relationship Id="rId4" Type="http://schemas.openxmlformats.org/officeDocument/2006/relationships/tags" Target="../tags/tag20.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22.xml"/><Relationship Id="rId7" Type="http://schemas.openxmlformats.org/officeDocument/2006/relationships/image" Target="../media/image43.png"/><Relationship Id="rId2" Type="http://schemas.openxmlformats.org/officeDocument/2006/relationships/tags" Target="../tags/tag21.xml"/><Relationship Id="rId1" Type="http://schemas.openxmlformats.org/officeDocument/2006/relationships/vmlDrawing" Target="../drawings/vmlDrawing3.vml"/><Relationship Id="rId6" Type="http://schemas.openxmlformats.org/officeDocument/2006/relationships/notesSlide" Target="../notesSlides/notesSlide18.xml"/><Relationship Id="rId5" Type="http://schemas.openxmlformats.org/officeDocument/2006/relationships/slideLayout" Target="../slideLayouts/slideLayout310.xml"/><Relationship Id="rId4" Type="http://schemas.openxmlformats.org/officeDocument/2006/relationships/tags" Target="../tags/tag23.xml"/><Relationship Id="rId9" Type="http://schemas.openxmlformats.org/officeDocument/2006/relationships/image" Target="../media/image42.emf"/></Relationships>
</file>

<file path=ppt/slides/_rels/slide22.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oleObject" Target="../embeddings/oleObject4.bin"/><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notesSlide" Target="../notesSlides/notesSlide19.xml"/><Relationship Id="rId2" Type="http://schemas.openxmlformats.org/officeDocument/2006/relationships/tags" Target="../tags/tag24.xml"/><Relationship Id="rId1" Type="http://schemas.openxmlformats.org/officeDocument/2006/relationships/vmlDrawing" Target="../drawings/vmlDrawing4.vml"/><Relationship Id="rId6" Type="http://schemas.openxmlformats.org/officeDocument/2006/relationships/tags" Target="../tags/tag28.xml"/><Relationship Id="rId11" Type="http://schemas.openxmlformats.org/officeDocument/2006/relationships/slideLayout" Target="../slideLayouts/slideLayout329.xml"/><Relationship Id="rId5" Type="http://schemas.openxmlformats.org/officeDocument/2006/relationships/tags" Target="../tags/tag27.xml"/><Relationship Id="rId15" Type="http://schemas.openxmlformats.org/officeDocument/2006/relationships/hyperlink" Target="https://clemensv.servicebus.windows.net/foo/bar/baz" TargetMode="External"/><Relationship Id="rId10" Type="http://schemas.openxmlformats.org/officeDocument/2006/relationships/tags" Target="../tags/tag32.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image" Target="../media/image42.emf"/></Relationships>
</file>

<file path=ppt/slides/_rels/slide23.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tags" Target="../tags/tag34.xml"/><Relationship Id="rId7" Type="http://schemas.openxmlformats.org/officeDocument/2006/relationships/oleObject" Target="../embeddings/oleObject5.bin"/><Relationship Id="rId2" Type="http://schemas.openxmlformats.org/officeDocument/2006/relationships/tags" Target="../tags/tag33.xml"/><Relationship Id="rId1" Type="http://schemas.openxmlformats.org/officeDocument/2006/relationships/vmlDrawing" Target="../drawings/vmlDrawing5.vml"/><Relationship Id="rId6" Type="http://schemas.openxmlformats.org/officeDocument/2006/relationships/notesSlide" Target="../notesSlides/notesSlide20.xml"/><Relationship Id="rId5" Type="http://schemas.openxmlformats.org/officeDocument/2006/relationships/slideLayout" Target="../slideLayouts/slideLayout329.xml"/><Relationship Id="rId4" Type="http://schemas.openxmlformats.org/officeDocument/2006/relationships/tags" Target="../tags/tag35.xml"/></Relationships>
</file>

<file path=ppt/slides/_rels/slide24.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tags" Target="../tags/tag37.xml"/><Relationship Id="rId7" Type="http://schemas.openxmlformats.org/officeDocument/2006/relationships/oleObject" Target="../embeddings/oleObject6.bin"/><Relationship Id="rId2" Type="http://schemas.openxmlformats.org/officeDocument/2006/relationships/tags" Target="../tags/tag36.xml"/><Relationship Id="rId1" Type="http://schemas.openxmlformats.org/officeDocument/2006/relationships/vmlDrawing" Target="../drawings/vmlDrawing6.vml"/><Relationship Id="rId6" Type="http://schemas.openxmlformats.org/officeDocument/2006/relationships/notesSlide" Target="../notesSlides/notesSlide21.xml"/><Relationship Id="rId5" Type="http://schemas.openxmlformats.org/officeDocument/2006/relationships/slideLayout" Target="../slideLayouts/slideLayout329.xml"/><Relationship Id="rId4" Type="http://schemas.openxmlformats.org/officeDocument/2006/relationships/tags" Target="../tags/tag38.xml"/></Relationships>
</file>

<file path=ppt/slides/_rels/slide25.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oleObject" Target="../embeddings/oleObject7.bin"/><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notesSlide" Target="../notesSlides/notesSlide22.xml"/><Relationship Id="rId2" Type="http://schemas.openxmlformats.org/officeDocument/2006/relationships/tags" Target="../tags/tag39.xml"/><Relationship Id="rId1" Type="http://schemas.openxmlformats.org/officeDocument/2006/relationships/vmlDrawing" Target="../drawings/vmlDrawing7.vml"/><Relationship Id="rId6" Type="http://schemas.openxmlformats.org/officeDocument/2006/relationships/tags" Target="../tags/tag43.xml"/><Relationship Id="rId11" Type="http://schemas.openxmlformats.org/officeDocument/2006/relationships/slideLayout" Target="../slideLayouts/slideLayout348.xml"/><Relationship Id="rId5" Type="http://schemas.openxmlformats.org/officeDocument/2006/relationships/tags" Target="../tags/tag42.xml"/><Relationship Id="rId10" Type="http://schemas.openxmlformats.org/officeDocument/2006/relationships/tags" Target="../tags/tag47.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image" Target="../media/image42.emf"/></Relationships>
</file>

<file path=ppt/slides/_rels/slide26.xml.rels><?xml version="1.0" encoding="UTF-8" standalone="yes"?>
<Relationships xmlns="http://schemas.openxmlformats.org/package/2006/relationships"><Relationship Id="rId13" Type="http://schemas.openxmlformats.org/officeDocument/2006/relationships/tags" Target="../tags/tag60.xml"/><Relationship Id="rId18" Type="http://schemas.openxmlformats.org/officeDocument/2006/relationships/tags" Target="../tags/tag65.xml"/><Relationship Id="rId26" Type="http://schemas.openxmlformats.org/officeDocument/2006/relationships/tags" Target="../tags/tag73.xml"/><Relationship Id="rId3" Type="http://schemas.openxmlformats.org/officeDocument/2006/relationships/tags" Target="../tags/tag50.xml"/><Relationship Id="rId21" Type="http://schemas.openxmlformats.org/officeDocument/2006/relationships/tags" Target="../tags/tag68.xml"/><Relationship Id="rId34" Type="http://schemas.openxmlformats.org/officeDocument/2006/relationships/hyperlink" Target="http://clemensv.sbwn/abc/ghi" TargetMode="External"/><Relationship Id="rId7" Type="http://schemas.openxmlformats.org/officeDocument/2006/relationships/tags" Target="../tags/tag54.xml"/><Relationship Id="rId12" Type="http://schemas.openxmlformats.org/officeDocument/2006/relationships/tags" Target="../tags/tag59.xml"/><Relationship Id="rId17" Type="http://schemas.openxmlformats.org/officeDocument/2006/relationships/tags" Target="../tags/tag64.xml"/><Relationship Id="rId25" Type="http://schemas.openxmlformats.org/officeDocument/2006/relationships/tags" Target="../tags/tag72.xml"/><Relationship Id="rId33" Type="http://schemas.openxmlformats.org/officeDocument/2006/relationships/hyperlink" Target="http://clemensv.sbwn/" TargetMode="External"/><Relationship Id="rId2" Type="http://schemas.openxmlformats.org/officeDocument/2006/relationships/tags" Target="../tags/tag49.xml"/><Relationship Id="rId16" Type="http://schemas.openxmlformats.org/officeDocument/2006/relationships/tags" Target="../tags/tag63.xml"/><Relationship Id="rId20" Type="http://schemas.openxmlformats.org/officeDocument/2006/relationships/tags" Target="../tags/tag67.xml"/><Relationship Id="rId29" Type="http://schemas.openxmlformats.org/officeDocument/2006/relationships/tags" Target="../tags/tag76.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tags" Target="../tags/tag58.xml"/><Relationship Id="rId24" Type="http://schemas.openxmlformats.org/officeDocument/2006/relationships/tags" Target="../tags/tag71.xml"/><Relationship Id="rId32" Type="http://schemas.openxmlformats.org/officeDocument/2006/relationships/hyperlink" Target="https://clemensv-sb.accesscontrol.windows.net/" TargetMode="External"/><Relationship Id="rId5" Type="http://schemas.openxmlformats.org/officeDocument/2006/relationships/tags" Target="../tags/tag52.xml"/><Relationship Id="rId15" Type="http://schemas.openxmlformats.org/officeDocument/2006/relationships/tags" Target="../tags/tag62.xml"/><Relationship Id="rId23" Type="http://schemas.openxmlformats.org/officeDocument/2006/relationships/tags" Target="../tags/tag70.xml"/><Relationship Id="rId28" Type="http://schemas.openxmlformats.org/officeDocument/2006/relationships/tags" Target="../tags/tag75.xml"/><Relationship Id="rId10" Type="http://schemas.openxmlformats.org/officeDocument/2006/relationships/tags" Target="../tags/tag57.xml"/><Relationship Id="rId19" Type="http://schemas.openxmlformats.org/officeDocument/2006/relationships/tags" Target="../tags/tag66.xml"/><Relationship Id="rId31" Type="http://schemas.openxmlformats.org/officeDocument/2006/relationships/notesSlide" Target="../notesSlides/notesSlide23.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tags" Target="../tags/tag61.xml"/><Relationship Id="rId22" Type="http://schemas.openxmlformats.org/officeDocument/2006/relationships/tags" Target="../tags/tag69.xml"/><Relationship Id="rId27" Type="http://schemas.openxmlformats.org/officeDocument/2006/relationships/tags" Target="../tags/tag74.xml"/><Relationship Id="rId30" Type="http://schemas.openxmlformats.org/officeDocument/2006/relationships/slideLayout" Target="../slideLayouts/slideLayout352.xml"/><Relationship Id="rId35" Type="http://schemas.openxmlformats.org/officeDocument/2006/relationships/hyperlink" Target="http://clemensv.sbwn/abc" TargetMode="External"/><Relationship Id="rId8" Type="http://schemas.openxmlformats.org/officeDocument/2006/relationships/tags" Target="../tags/tag5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60.xml"/><Relationship Id="rId1" Type="http://schemas.openxmlformats.org/officeDocument/2006/relationships/tags" Target="../tags/tag77.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79.xml"/><Relationship Id="rId7" Type="http://schemas.openxmlformats.org/officeDocument/2006/relationships/image" Target="../media/image42.emf"/><Relationship Id="rId2" Type="http://schemas.openxmlformats.org/officeDocument/2006/relationships/tags" Target="../tags/tag78.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25.xml"/><Relationship Id="rId4" Type="http://schemas.openxmlformats.org/officeDocument/2006/relationships/slideLayout" Target="../slideLayouts/slideLayout371.xml"/><Relationship Id="rId9" Type="http://schemas.microsoft.com/office/2007/relationships/hdphoto" Target="../media/hdphoto2.wdp"/></Relationships>
</file>

<file path=ppt/slides/_rels/slide29.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tags" Target="../tags/tag81.xml"/><Relationship Id="rId7" Type="http://schemas.openxmlformats.org/officeDocument/2006/relationships/oleObject" Target="../embeddings/oleObject9.bin"/><Relationship Id="rId2" Type="http://schemas.openxmlformats.org/officeDocument/2006/relationships/tags" Target="../tags/tag80.xml"/><Relationship Id="rId1" Type="http://schemas.openxmlformats.org/officeDocument/2006/relationships/vmlDrawing" Target="../drawings/vmlDrawing9.vml"/><Relationship Id="rId6" Type="http://schemas.openxmlformats.org/officeDocument/2006/relationships/notesSlide" Target="../notesSlides/notesSlide26.xml"/><Relationship Id="rId5" Type="http://schemas.openxmlformats.org/officeDocument/2006/relationships/slideLayout" Target="../slideLayouts/slideLayout367.xml"/><Relationship Id="rId4" Type="http://schemas.openxmlformats.org/officeDocument/2006/relationships/tags" Target="../tags/tag8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3.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13" Type="http://schemas.openxmlformats.org/officeDocument/2006/relationships/tags" Target="../tags/tag94.xml"/><Relationship Id="rId18" Type="http://schemas.openxmlformats.org/officeDocument/2006/relationships/tags" Target="../tags/tag99.xml"/><Relationship Id="rId26" Type="http://schemas.openxmlformats.org/officeDocument/2006/relationships/tags" Target="../tags/tag107.xml"/><Relationship Id="rId39" Type="http://schemas.openxmlformats.org/officeDocument/2006/relationships/tags" Target="../tags/tag120.xml"/><Relationship Id="rId21" Type="http://schemas.openxmlformats.org/officeDocument/2006/relationships/tags" Target="../tags/tag102.xml"/><Relationship Id="rId34" Type="http://schemas.openxmlformats.org/officeDocument/2006/relationships/tags" Target="../tags/tag115.xml"/><Relationship Id="rId42" Type="http://schemas.openxmlformats.org/officeDocument/2006/relationships/tags" Target="../tags/tag123.xml"/><Relationship Id="rId47" Type="http://schemas.openxmlformats.org/officeDocument/2006/relationships/tags" Target="../tags/tag128.xml"/><Relationship Id="rId50" Type="http://schemas.openxmlformats.org/officeDocument/2006/relationships/tags" Target="../tags/tag131.xml"/><Relationship Id="rId55" Type="http://schemas.openxmlformats.org/officeDocument/2006/relationships/image" Target="../media/image42.emf"/><Relationship Id="rId7" Type="http://schemas.openxmlformats.org/officeDocument/2006/relationships/tags" Target="../tags/tag88.xml"/><Relationship Id="rId2" Type="http://schemas.openxmlformats.org/officeDocument/2006/relationships/tags" Target="../tags/tag83.xml"/><Relationship Id="rId16" Type="http://schemas.openxmlformats.org/officeDocument/2006/relationships/tags" Target="../tags/tag97.xml"/><Relationship Id="rId29" Type="http://schemas.openxmlformats.org/officeDocument/2006/relationships/tags" Target="../tags/tag110.xml"/><Relationship Id="rId11" Type="http://schemas.openxmlformats.org/officeDocument/2006/relationships/tags" Target="../tags/tag92.xml"/><Relationship Id="rId24" Type="http://schemas.openxmlformats.org/officeDocument/2006/relationships/tags" Target="../tags/tag105.xml"/><Relationship Id="rId32" Type="http://schemas.openxmlformats.org/officeDocument/2006/relationships/tags" Target="../tags/tag113.xml"/><Relationship Id="rId37" Type="http://schemas.openxmlformats.org/officeDocument/2006/relationships/tags" Target="../tags/tag118.xml"/><Relationship Id="rId40" Type="http://schemas.openxmlformats.org/officeDocument/2006/relationships/tags" Target="../tags/tag121.xml"/><Relationship Id="rId45" Type="http://schemas.openxmlformats.org/officeDocument/2006/relationships/tags" Target="../tags/tag126.xml"/><Relationship Id="rId53" Type="http://schemas.openxmlformats.org/officeDocument/2006/relationships/notesSlide" Target="../notesSlides/notesSlide27.xml"/><Relationship Id="rId5" Type="http://schemas.openxmlformats.org/officeDocument/2006/relationships/tags" Target="../tags/tag86.xml"/><Relationship Id="rId10" Type="http://schemas.openxmlformats.org/officeDocument/2006/relationships/tags" Target="../tags/tag91.xml"/><Relationship Id="rId19" Type="http://schemas.openxmlformats.org/officeDocument/2006/relationships/tags" Target="../tags/tag100.xml"/><Relationship Id="rId31" Type="http://schemas.openxmlformats.org/officeDocument/2006/relationships/tags" Target="../tags/tag112.xml"/><Relationship Id="rId44" Type="http://schemas.openxmlformats.org/officeDocument/2006/relationships/tags" Target="../tags/tag125.xml"/><Relationship Id="rId52" Type="http://schemas.openxmlformats.org/officeDocument/2006/relationships/slideLayout" Target="../slideLayouts/slideLayout367.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tags" Target="../tags/tag95.xml"/><Relationship Id="rId22" Type="http://schemas.openxmlformats.org/officeDocument/2006/relationships/tags" Target="../tags/tag103.xml"/><Relationship Id="rId27" Type="http://schemas.openxmlformats.org/officeDocument/2006/relationships/tags" Target="../tags/tag108.xml"/><Relationship Id="rId30" Type="http://schemas.openxmlformats.org/officeDocument/2006/relationships/tags" Target="../tags/tag111.xml"/><Relationship Id="rId35" Type="http://schemas.openxmlformats.org/officeDocument/2006/relationships/tags" Target="../tags/tag116.xml"/><Relationship Id="rId43" Type="http://schemas.openxmlformats.org/officeDocument/2006/relationships/tags" Target="../tags/tag124.xml"/><Relationship Id="rId48" Type="http://schemas.openxmlformats.org/officeDocument/2006/relationships/tags" Target="../tags/tag129.xml"/><Relationship Id="rId8" Type="http://schemas.openxmlformats.org/officeDocument/2006/relationships/tags" Target="../tags/tag89.xml"/><Relationship Id="rId51" Type="http://schemas.openxmlformats.org/officeDocument/2006/relationships/tags" Target="../tags/tag132.xml"/><Relationship Id="rId3" Type="http://schemas.openxmlformats.org/officeDocument/2006/relationships/tags" Target="../tags/tag84.xml"/><Relationship Id="rId12" Type="http://schemas.openxmlformats.org/officeDocument/2006/relationships/tags" Target="../tags/tag93.xml"/><Relationship Id="rId17" Type="http://schemas.openxmlformats.org/officeDocument/2006/relationships/tags" Target="../tags/tag98.xml"/><Relationship Id="rId25" Type="http://schemas.openxmlformats.org/officeDocument/2006/relationships/tags" Target="../tags/tag106.xml"/><Relationship Id="rId33" Type="http://schemas.openxmlformats.org/officeDocument/2006/relationships/tags" Target="../tags/tag114.xml"/><Relationship Id="rId38" Type="http://schemas.openxmlformats.org/officeDocument/2006/relationships/tags" Target="../tags/tag119.xml"/><Relationship Id="rId46" Type="http://schemas.openxmlformats.org/officeDocument/2006/relationships/tags" Target="../tags/tag127.xml"/><Relationship Id="rId20" Type="http://schemas.openxmlformats.org/officeDocument/2006/relationships/tags" Target="../tags/tag101.xml"/><Relationship Id="rId41" Type="http://schemas.openxmlformats.org/officeDocument/2006/relationships/tags" Target="../tags/tag122.xml"/><Relationship Id="rId54" Type="http://schemas.openxmlformats.org/officeDocument/2006/relationships/oleObject" Target="../embeddings/oleObject10.bin"/><Relationship Id="rId1" Type="http://schemas.openxmlformats.org/officeDocument/2006/relationships/vmlDrawing" Target="../drawings/vmlDrawing10.vml"/><Relationship Id="rId6" Type="http://schemas.openxmlformats.org/officeDocument/2006/relationships/tags" Target="../tags/tag87.xml"/><Relationship Id="rId15" Type="http://schemas.openxmlformats.org/officeDocument/2006/relationships/tags" Target="../tags/tag96.xml"/><Relationship Id="rId23" Type="http://schemas.openxmlformats.org/officeDocument/2006/relationships/tags" Target="../tags/tag104.xml"/><Relationship Id="rId28" Type="http://schemas.openxmlformats.org/officeDocument/2006/relationships/tags" Target="../tags/tag109.xml"/><Relationship Id="rId36" Type="http://schemas.openxmlformats.org/officeDocument/2006/relationships/tags" Target="../tags/tag117.xml"/><Relationship Id="rId49" Type="http://schemas.openxmlformats.org/officeDocument/2006/relationships/tags" Target="../tags/tag130.xml"/></Relationships>
</file>

<file path=ppt/slides/_rels/slide31.xml.rels><?xml version="1.0" encoding="UTF-8" standalone="yes"?>
<Relationships xmlns="http://schemas.openxmlformats.org/package/2006/relationships"><Relationship Id="rId13" Type="http://schemas.openxmlformats.org/officeDocument/2006/relationships/tags" Target="../tags/tag144.xml"/><Relationship Id="rId18" Type="http://schemas.openxmlformats.org/officeDocument/2006/relationships/tags" Target="../tags/tag149.xml"/><Relationship Id="rId26" Type="http://schemas.openxmlformats.org/officeDocument/2006/relationships/tags" Target="../tags/tag157.xml"/><Relationship Id="rId39" Type="http://schemas.openxmlformats.org/officeDocument/2006/relationships/tags" Target="../tags/tag170.xml"/><Relationship Id="rId21" Type="http://schemas.openxmlformats.org/officeDocument/2006/relationships/tags" Target="../tags/tag152.xml"/><Relationship Id="rId34" Type="http://schemas.openxmlformats.org/officeDocument/2006/relationships/tags" Target="../tags/tag165.xml"/><Relationship Id="rId42" Type="http://schemas.openxmlformats.org/officeDocument/2006/relationships/tags" Target="../tags/tag173.xml"/><Relationship Id="rId47" Type="http://schemas.openxmlformats.org/officeDocument/2006/relationships/tags" Target="../tags/tag178.xml"/><Relationship Id="rId50" Type="http://schemas.openxmlformats.org/officeDocument/2006/relationships/tags" Target="../tags/tag181.xml"/><Relationship Id="rId55" Type="http://schemas.openxmlformats.org/officeDocument/2006/relationships/slideLayout" Target="../slideLayouts/slideLayout368.xml"/><Relationship Id="rId7" Type="http://schemas.openxmlformats.org/officeDocument/2006/relationships/tags" Target="../tags/tag138.xml"/><Relationship Id="rId2" Type="http://schemas.openxmlformats.org/officeDocument/2006/relationships/tags" Target="../tags/tag133.xml"/><Relationship Id="rId16" Type="http://schemas.openxmlformats.org/officeDocument/2006/relationships/tags" Target="../tags/tag147.xml"/><Relationship Id="rId29" Type="http://schemas.openxmlformats.org/officeDocument/2006/relationships/tags" Target="../tags/tag160.xml"/><Relationship Id="rId11" Type="http://schemas.openxmlformats.org/officeDocument/2006/relationships/tags" Target="../tags/tag142.xml"/><Relationship Id="rId24" Type="http://schemas.openxmlformats.org/officeDocument/2006/relationships/tags" Target="../tags/tag155.xml"/><Relationship Id="rId32" Type="http://schemas.openxmlformats.org/officeDocument/2006/relationships/tags" Target="../tags/tag163.xml"/><Relationship Id="rId37" Type="http://schemas.openxmlformats.org/officeDocument/2006/relationships/tags" Target="../tags/tag168.xml"/><Relationship Id="rId40" Type="http://schemas.openxmlformats.org/officeDocument/2006/relationships/tags" Target="../tags/tag171.xml"/><Relationship Id="rId45" Type="http://schemas.openxmlformats.org/officeDocument/2006/relationships/tags" Target="../tags/tag176.xml"/><Relationship Id="rId53" Type="http://schemas.openxmlformats.org/officeDocument/2006/relationships/tags" Target="../tags/tag184.xml"/><Relationship Id="rId58" Type="http://schemas.openxmlformats.org/officeDocument/2006/relationships/image" Target="../media/image42.emf"/><Relationship Id="rId5" Type="http://schemas.openxmlformats.org/officeDocument/2006/relationships/tags" Target="../tags/tag136.xml"/><Relationship Id="rId19" Type="http://schemas.openxmlformats.org/officeDocument/2006/relationships/tags" Target="../tags/tag150.xml"/><Relationship Id="rId4" Type="http://schemas.openxmlformats.org/officeDocument/2006/relationships/tags" Target="../tags/tag135.xml"/><Relationship Id="rId9" Type="http://schemas.openxmlformats.org/officeDocument/2006/relationships/tags" Target="../tags/tag140.xml"/><Relationship Id="rId14" Type="http://schemas.openxmlformats.org/officeDocument/2006/relationships/tags" Target="../tags/tag145.xml"/><Relationship Id="rId22" Type="http://schemas.openxmlformats.org/officeDocument/2006/relationships/tags" Target="../tags/tag153.xml"/><Relationship Id="rId27" Type="http://schemas.openxmlformats.org/officeDocument/2006/relationships/tags" Target="../tags/tag158.xml"/><Relationship Id="rId30" Type="http://schemas.openxmlformats.org/officeDocument/2006/relationships/tags" Target="../tags/tag161.xml"/><Relationship Id="rId35" Type="http://schemas.openxmlformats.org/officeDocument/2006/relationships/tags" Target="../tags/tag166.xml"/><Relationship Id="rId43" Type="http://schemas.openxmlformats.org/officeDocument/2006/relationships/tags" Target="../tags/tag174.xml"/><Relationship Id="rId48" Type="http://schemas.openxmlformats.org/officeDocument/2006/relationships/tags" Target="../tags/tag179.xml"/><Relationship Id="rId56" Type="http://schemas.openxmlformats.org/officeDocument/2006/relationships/notesSlide" Target="../notesSlides/notesSlide28.xml"/><Relationship Id="rId8" Type="http://schemas.openxmlformats.org/officeDocument/2006/relationships/tags" Target="../tags/tag139.xml"/><Relationship Id="rId51" Type="http://schemas.openxmlformats.org/officeDocument/2006/relationships/tags" Target="../tags/tag182.xml"/><Relationship Id="rId3" Type="http://schemas.openxmlformats.org/officeDocument/2006/relationships/tags" Target="../tags/tag134.xml"/><Relationship Id="rId12" Type="http://schemas.openxmlformats.org/officeDocument/2006/relationships/tags" Target="../tags/tag143.xml"/><Relationship Id="rId17" Type="http://schemas.openxmlformats.org/officeDocument/2006/relationships/tags" Target="../tags/tag148.xml"/><Relationship Id="rId25" Type="http://schemas.openxmlformats.org/officeDocument/2006/relationships/tags" Target="../tags/tag156.xml"/><Relationship Id="rId33" Type="http://schemas.openxmlformats.org/officeDocument/2006/relationships/tags" Target="../tags/tag164.xml"/><Relationship Id="rId38" Type="http://schemas.openxmlformats.org/officeDocument/2006/relationships/tags" Target="../tags/tag169.xml"/><Relationship Id="rId46" Type="http://schemas.openxmlformats.org/officeDocument/2006/relationships/tags" Target="../tags/tag177.xml"/><Relationship Id="rId20" Type="http://schemas.openxmlformats.org/officeDocument/2006/relationships/tags" Target="../tags/tag151.xml"/><Relationship Id="rId41" Type="http://schemas.openxmlformats.org/officeDocument/2006/relationships/tags" Target="../tags/tag172.xml"/><Relationship Id="rId54" Type="http://schemas.openxmlformats.org/officeDocument/2006/relationships/tags" Target="../tags/tag185.xml"/><Relationship Id="rId1" Type="http://schemas.openxmlformats.org/officeDocument/2006/relationships/vmlDrawing" Target="../drawings/vmlDrawing11.vml"/><Relationship Id="rId6" Type="http://schemas.openxmlformats.org/officeDocument/2006/relationships/tags" Target="../tags/tag137.xml"/><Relationship Id="rId15" Type="http://schemas.openxmlformats.org/officeDocument/2006/relationships/tags" Target="../tags/tag146.xml"/><Relationship Id="rId23" Type="http://schemas.openxmlformats.org/officeDocument/2006/relationships/tags" Target="../tags/tag154.xml"/><Relationship Id="rId28" Type="http://schemas.openxmlformats.org/officeDocument/2006/relationships/tags" Target="../tags/tag159.xml"/><Relationship Id="rId36" Type="http://schemas.openxmlformats.org/officeDocument/2006/relationships/tags" Target="../tags/tag167.xml"/><Relationship Id="rId49" Type="http://schemas.openxmlformats.org/officeDocument/2006/relationships/tags" Target="../tags/tag180.xml"/><Relationship Id="rId57" Type="http://schemas.openxmlformats.org/officeDocument/2006/relationships/oleObject" Target="../embeddings/oleObject11.bin"/><Relationship Id="rId10" Type="http://schemas.openxmlformats.org/officeDocument/2006/relationships/tags" Target="../tags/tag141.xml"/><Relationship Id="rId31" Type="http://schemas.openxmlformats.org/officeDocument/2006/relationships/tags" Target="../tags/tag162.xml"/><Relationship Id="rId44" Type="http://schemas.openxmlformats.org/officeDocument/2006/relationships/tags" Target="../tags/tag175.xml"/><Relationship Id="rId52" Type="http://schemas.openxmlformats.org/officeDocument/2006/relationships/tags" Target="../tags/tag183.xml"/></Relationships>
</file>

<file path=ppt/slides/_rels/slide32.xml.rels><?xml version="1.0" encoding="UTF-8" standalone="yes"?>
<Relationships xmlns="http://schemas.openxmlformats.org/package/2006/relationships"><Relationship Id="rId13" Type="http://schemas.openxmlformats.org/officeDocument/2006/relationships/tags" Target="../tags/tag198.xml"/><Relationship Id="rId18" Type="http://schemas.openxmlformats.org/officeDocument/2006/relationships/tags" Target="../tags/tag203.xml"/><Relationship Id="rId26" Type="http://schemas.openxmlformats.org/officeDocument/2006/relationships/tags" Target="../tags/tag211.xml"/><Relationship Id="rId39" Type="http://schemas.openxmlformats.org/officeDocument/2006/relationships/tags" Target="../tags/tag224.xml"/><Relationship Id="rId21" Type="http://schemas.openxmlformats.org/officeDocument/2006/relationships/tags" Target="../tags/tag206.xml"/><Relationship Id="rId34" Type="http://schemas.openxmlformats.org/officeDocument/2006/relationships/tags" Target="../tags/tag219.xml"/><Relationship Id="rId42" Type="http://schemas.openxmlformats.org/officeDocument/2006/relationships/tags" Target="../tags/tag227.xml"/><Relationship Id="rId47" Type="http://schemas.openxmlformats.org/officeDocument/2006/relationships/tags" Target="../tags/tag232.xml"/><Relationship Id="rId50" Type="http://schemas.openxmlformats.org/officeDocument/2006/relationships/tags" Target="../tags/tag235.xml"/><Relationship Id="rId55" Type="http://schemas.openxmlformats.org/officeDocument/2006/relationships/tags" Target="../tags/tag240.xml"/><Relationship Id="rId7" Type="http://schemas.openxmlformats.org/officeDocument/2006/relationships/tags" Target="../tags/tag192.xml"/><Relationship Id="rId2" Type="http://schemas.openxmlformats.org/officeDocument/2006/relationships/tags" Target="../tags/tag187.xml"/><Relationship Id="rId16" Type="http://schemas.openxmlformats.org/officeDocument/2006/relationships/tags" Target="../tags/tag201.xml"/><Relationship Id="rId29" Type="http://schemas.openxmlformats.org/officeDocument/2006/relationships/tags" Target="../tags/tag214.xml"/><Relationship Id="rId11" Type="http://schemas.openxmlformats.org/officeDocument/2006/relationships/tags" Target="../tags/tag196.xml"/><Relationship Id="rId24" Type="http://schemas.openxmlformats.org/officeDocument/2006/relationships/tags" Target="../tags/tag209.xml"/><Relationship Id="rId32" Type="http://schemas.openxmlformats.org/officeDocument/2006/relationships/tags" Target="../tags/tag217.xml"/><Relationship Id="rId37" Type="http://schemas.openxmlformats.org/officeDocument/2006/relationships/tags" Target="../tags/tag222.xml"/><Relationship Id="rId40" Type="http://schemas.openxmlformats.org/officeDocument/2006/relationships/tags" Target="../tags/tag225.xml"/><Relationship Id="rId45" Type="http://schemas.openxmlformats.org/officeDocument/2006/relationships/tags" Target="../tags/tag230.xml"/><Relationship Id="rId53" Type="http://schemas.openxmlformats.org/officeDocument/2006/relationships/tags" Target="../tags/tag238.xml"/><Relationship Id="rId58" Type="http://schemas.openxmlformats.org/officeDocument/2006/relationships/tags" Target="../tags/tag243.xml"/><Relationship Id="rId5" Type="http://schemas.openxmlformats.org/officeDocument/2006/relationships/tags" Target="../tags/tag190.xml"/><Relationship Id="rId61" Type="http://schemas.openxmlformats.org/officeDocument/2006/relationships/notesSlide" Target="../notesSlides/notesSlide29.xml"/><Relationship Id="rId19" Type="http://schemas.openxmlformats.org/officeDocument/2006/relationships/tags" Target="../tags/tag204.xml"/><Relationship Id="rId14" Type="http://schemas.openxmlformats.org/officeDocument/2006/relationships/tags" Target="../tags/tag199.xml"/><Relationship Id="rId22" Type="http://schemas.openxmlformats.org/officeDocument/2006/relationships/tags" Target="../tags/tag207.xml"/><Relationship Id="rId27" Type="http://schemas.openxmlformats.org/officeDocument/2006/relationships/tags" Target="../tags/tag212.xml"/><Relationship Id="rId30" Type="http://schemas.openxmlformats.org/officeDocument/2006/relationships/tags" Target="../tags/tag215.xml"/><Relationship Id="rId35" Type="http://schemas.openxmlformats.org/officeDocument/2006/relationships/tags" Target="../tags/tag220.xml"/><Relationship Id="rId43" Type="http://schemas.openxmlformats.org/officeDocument/2006/relationships/tags" Target="../tags/tag228.xml"/><Relationship Id="rId48" Type="http://schemas.openxmlformats.org/officeDocument/2006/relationships/tags" Target="../tags/tag233.xml"/><Relationship Id="rId56" Type="http://schemas.openxmlformats.org/officeDocument/2006/relationships/tags" Target="../tags/tag241.xml"/><Relationship Id="rId8" Type="http://schemas.openxmlformats.org/officeDocument/2006/relationships/tags" Target="../tags/tag193.xml"/><Relationship Id="rId51" Type="http://schemas.openxmlformats.org/officeDocument/2006/relationships/tags" Target="../tags/tag236.xml"/><Relationship Id="rId3" Type="http://schemas.openxmlformats.org/officeDocument/2006/relationships/tags" Target="../tags/tag188.xml"/><Relationship Id="rId12" Type="http://schemas.openxmlformats.org/officeDocument/2006/relationships/tags" Target="../tags/tag197.xml"/><Relationship Id="rId17" Type="http://schemas.openxmlformats.org/officeDocument/2006/relationships/tags" Target="../tags/tag202.xml"/><Relationship Id="rId25" Type="http://schemas.openxmlformats.org/officeDocument/2006/relationships/tags" Target="../tags/tag210.xml"/><Relationship Id="rId33" Type="http://schemas.openxmlformats.org/officeDocument/2006/relationships/tags" Target="../tags/tag218.xml"/><Relationship Id="rId38" Type="http://schemas.openxmlformats.org/officeDocument/2006/relationships/tags" Target="../tags/tag223.xml"/><Relationship Id="rId46" Type="http://schemas.openxmlformats.org/officeDocument/2006/relationships/tags" Target="../tags/tag231.xml"/><Relationship Id="rId59" Type="http://schemas.openxmlformats.org/officeDocument/2006/relationships/tags" Target="../tags/tag244.xml"/><Relationship Id="rId20" Type="http://schemas.openxmlformats.org/officeDocument/2006/relationships/tags" Target="../tags/tag205.xml"/><Relationship Id="rId41" Type="http://schemas.openxmlformats.org/officeDocument/2006/relationships/tags" Target="../tags/tag226.xml"/><Relationship Id="rId54" Type="http://schemas.openxmlformats.org/officeDocument/2006/relationships/tags" Target="../tags/tag239.xml"/><Relationship Id="rId1" Type="http://schemas.openxmlformats.org/officeDocument/2006/relationships/tags" Target="../tags/tag186.xml"/><Relationship Id="rId6" Type="http://schemas.openxmlformats.org/officeDocument/2006/relationships/tags" Target="../tags/tag191.xml"/><Relationship Id="rId15" Type="http://schemas.openxmlformats.org/officeDocument/2006/relationships/tags" Target="../tags/tag200.xml"/><Relationship Id="rId23" Type="http://schemas.openxmlformats.org/officeDocument/2006/relationships/tags" Target="../tags/tag208.xml"/><Relationship Id="rId28" Type="http://schemas.openxmlformats.org/officeDocument/2006/relationships/tags" Target="../tags/tag213.xml"/><Relationship Id="rId36" Type="http://schemas.openxmlformats.org/officeDocument/2006/relationships/tags" Target="../tags/tag221.xml"/><Relationship Id="rId49" Type="http://schemas.openxmlformats.org/officeDocument/2006/relationships/tags" Target="../tags/tag234.xml"/><Relationship Id="rId57" Type="http://schemas.openxmlformats.org/officeDocument/2006/relationships/tags" Target="../tags/tag242.xml"/><Relationship Id="rId10" Type="http://schemas.openxmlformats.org/officeDocument/2006/relationships/tags" Target="../tags/tag195.xml"/><Relationship Id="rId31" Type="http://schemas.openxmlformats.org/officeDocument/2006/relationships/tags" Target="../tags/tag216.xml"/><Relationship Id="rId44" Type="http://schemas.openxmlformats.org/officeDocument/2006/relationships/tags" Target="../tags/tag229.xml"/><Relationship Id="rId52" Type="http://schemas.openxmlformats.org/officeDocument/2006/relationships/tags" Target="../tags/tag237.xml"/><Relationship Id="rId60" Type="http://schemas.openxmlformats.org/officeDocument/2006/relationships/slideLayout" Target="../slideLayouts/slideLayout368.xml"/><Relationship Id="rId4" Type="http://schemas.openxmlformats.org/officeDocument/2006/relationships/tags" Target="../tags/tag189.xml"/><Relationship Id="rId9" Type="http://schemas.openxmlformats.org/officeDocument/2006/relationships/tags" Target="../tags/tag194.xml"/></Relationships>
</file>

<file path=ppt/slides/_rels/slide33.xml.rels><?xml version="1.0" encoding="UTF-8" standalone="yes"?>
<Relationships xmlns="http://schemas.openxmlformats.org/package/2006/relationships"><Relationship Id="rId13" Type="http://schemas.openxmlformats.org/officeDocument/2006/relationships/tags" Target="../tags/tag256.xml"/><Relationship Id="rId18" Type="http://schemas.openxmlformats.org/officeDocument/2006/relationships/tags" Target="../tags/tag261.xml"/><Relationship Id="rId26" Type="http://schemas.openxmlformats.org/officeDocument/2006/relationships/tags" Target="../tags/tag269.xml"/><Relationship Id="rId39" Type="http://schemas.openxmlformats.org/officeDocument/2006/relationships/tags" Target="../tags/tag282.xml"/><Relationship Id="rId21" Type="http://schemas.openxmlformats.org/officeDocument/2006/relationships/tags" Target="../tags/tag264.xml"/><Relationship Id="rId34" Type="http://schemas.openxmlformats.org/officeDocument/2006/relationships/tags" Target="../tags/tag277.xml"/><Relationship Id="rId42" Type="http://schemas.openxmlformats.org/officeDocument/2006/relationships/tags" Target="../tags/tag285.xml"/><Relationship Id="rId47" Type="http://schemas.openxmlformats.org/officeDocument/2006/relationships/tags" Target="../tags/tag290.xml"/><Relationship Id="rId50" Type="http://schemas.openxmlformats.org/officeDocument/2006/relationships/tags" Target="../tags/tag293.xml"/><Relationship Id="rId55" Type="http://schemas.openxmlformats.org/officeDocument/2006/relationships/tags" Target="../tags/tag298.xml"/><Relationship Id="rId7" Type="http://schemas.openxmlformats.org/officeDocument/2006/relationships/tags" Target="../tags/tag250.xml"/><Relationship Id="rId2" Type="http://schemas.openxmlformats.org/officeDocument/2006/relationships/tags" Target="../tags/tag245.xml"/><Relationship Id="rId16" Type="http://schemas.openxmlformats.org/officeDocument/2006/relationships/tags" Target="../tags/tag259.xml"/><Relationship Id="rId29" Type="http://schemas.openxmlformats.org/officeDocument/2006/relationships/tags" Target="../tags/tag272.xml"/><Relationship Id="rId11" Type="http://schemas.openxmlformats.org/officeDocument/2006/relationships/tags" Target="../tags/tag254.xml"/><Relationship Id="rId24" Type="http://schemas.openxmlformats.org/officeDocument/2006/relationships/tags" Target="../tags/tag267.xml"/><Relationship Id="rId32" Type="http://schemas.openxmlformats.org/officeDocument/2006/relationships/tags" Target="../tags/tag275.xml"/><Relationship Id="rId37" Type="http://schemas.openxmlformats.org/officeDocument/2006/relationships/tags" Target="../tags/tag280.xml"/><Relationship Id="rId40" Type="http://schemas.openxmlformats.org/officeDocument/2006/relationships/tags" Target="../tags/tag283.xml"/><Relationship Id="rId45" Type="http://schemas.openxmlformats.org/officeDocument/2006/relationships/tags" Target="../tags/tag288.xml"/><Relationship Id="rId53" Type="http://schemas.openxmlformats.org/officeDocument/2006/relationships/tags" Target="../tags/tag296.xml"/><Relationship Id="rId58" Type="http://schemas.openxmlformats.org/officeDocument/2006/relationships/tags" Target="../tags/tag301.xml"/><Relationship Id="rId5" Type="http://schemas.openxmlformats.org/officeDocument/2006/relationships/tags" Target="../tags/tag248.xml"/><Relationship Id="rId61" Type="http://schemas.openxmlformats.org/officeDocument/2006/relationships/oleObject" Target="../embeddings/oleObject12.bin"/><Relationship Id="rId19" Type="http://schemas.openxmlformats.org/officeDocument/2006/relationships/tags" Target="../tags/tag262.xml"/><Relationship Id="rId14" Type="http://schemas.openxmlformats.org/officeDocument/2006/relationships/tags" Target="../tags/tag257.xml"/><Relationship Id="rId22" Type="http://schemas.openxmlformats.org/officeDocument/2006/relationships/tags" Target="../tags/tag265.xml"/><Relationship Id="rId27" Type="http://schemas.openxmlformats.org/officeDocument/2006/relationships/tags" Target="../tags/tag270.xml"/><Relationship Id="rId30" Type="http://schemas.openxmlformats.org/officeDocument/2006/relationships/tags" Target="../tags/tag273.xml"/><Relationship Id="rId35" Type="http://schemas.openxmlformats.org/officeDocument/2006/relationships/tags" Target="../tags/tag278.xml"/><Relationship Id="rId43" Type="http://schemas.openxmlformats.org/officeDocument/2006/relationships/tags" Target="../tags/tag286.xml"/><Relationship Id="rId48" Type="http://schemas.openxmlformats.org/officeDocument/2006/relationships/tags" Target="../tags/tag291.xml"/><Relationship Id="rId56" Type="http://schemas.openxmlformats.org/officeDocument/2006/relationships/tags" Target="../tags/tag299.xml"/><Relationship Id="rId8" Type="http://schemas.openxmlformats.org/officeDocument/2006/relationships/tags" Target="../tags/tag251.xml"/><Relationship Id="rId51" Type="http://schemas.openxmlformats.org/officeDocument/2006/relationships/tags" Target="../tags/tag294.xml"/><Relationship Id="rId3" Type="http://schemas.openxmlformats.org/officeDocument/2006/relationships/tags" Target="../tags/tag246.xml"/><Relationship Id="rId12" Type="http://schemas.openxmlformats.org/officeDocument/2006/relationships/tags" Target="../tags/tag255.xml"/><Relationship Id="rId17" Type="http://schemas.openxmlformats.org/officeDocument/2006/relationships/tags" Target="../tags/tag260.xml"/><Relationship Id="rId25" Type="http://schemas.openxmlformats.org/officeDocument/2006/relationships/tags" Target="../tags/tag268.xml"/><Relationship Id="rId33" Type="http://schemas.openxmlformats.org/officeDocument/2006/relationships/tags" Target="../tags/tag276.xml"/><Relationship Id="rId38" Type="http://schemas.openxmlformats.org/officeDocument/2006/relationships/tags" Target="../tags/tag281.xml"/><Relationship Id="rId46" Type="http://schemas.openxmlformats.org/officeDocument/2006/relationships/tags" Target="../tags/tag289.xml"/><Relationship Id="rId59" Type="http://schemas.openxmlformats.org/officeDocument/2006/relationships/slideLayout" Target="../slideLayouts/slideLayout368.xml"/><Relationship Id="rId20" Type="http://schemas.openxmlformats.org/officeDocument/2006/relationships/tags" Target="../tags/tag263.xml"/><Relationship Id="rId41" Type="http://schemas.openxmlformats.org/officeDocument/2006/relationships/tags" Target="../tags/tag284.xml"/><Relationship Id="rId54" Type="http://schemas.openxmlformats.org/officeDocument/2006/relationships/tags" Target="../tags/tag297.xml"/><Relationship Id="rId62" Type="http://schemas.openxmlformats.org/officeDocument/2006/relationships/image" Target="../media/image42.emf"/><Relationship Id="rId1" Type="http://schemas.openxmlformats.org/officeDocument/2006/relationships/vmlDrawing" Target="../drawings/vmlDrawing12.vml"/><Relationship Id="rId6" Type="http://schemas.openxmlformats.org/officeDocument/2006/relationships/tags" Target="../tags/tag249.xml"/><Relationship Id="rId15" Type="http://schemas.openxmlformats.org/officeDocument/2006/relationships/tags" Target="../tags/tag258.xml"/><Relationship Id="rId23" Type="http://schemas.openxmlformats.org/officeDocument/2006/relationships/tags" Target="../tags/tag266.xml"/><Relationship Id="rId28" Type="http://schemas.openxmlformats.org/officeDocument/2006/relationships/tags" Target="../tags/tag271.xml"/><Relationship Id="rId36" Type="http://schemas.openxmlformats.org/officeDocument/2006/relationships/tags" Target="../tags/tag279.xml"/><Relationship Id="rId49" Type="http://schemas.openxmlformats.org/officeDocument/2006/relationships/tags" Target="../tags/tag292.xml"/><Relationship Id="rId57" Type="http://schemas.openxmlformats.org/officeDocument/2006/relationships/tags" Target="../tags/tag300.xml"/><Relationship Id="rId10" Type="http://schemas.openxmlformats.org/officeDocument/2006/relationships/tags" Target="../tags/tag253.xml"/><Relationship Id="rId31" Type="http://schemas.openxmlformats.org/officeDocument/2006/relationships/tags" Target="../tags/tag274.xml"/><Relationship Id="rId44" Type="http://schemas.openxmlformats.org/officeDocument/2006/relationships/tags" Target="../tags/tag287.xml"/><Relationship Id="rId52" Type="http://schemas.openxmlformats.org/officeDocument/2006/relationships/tags" Target="../tags/tag295.xml"/><Relationship Id="rId60" Type="http://schemas.openxmlformats.org/officeDocument/2006/relationships/notesSlide" Target="../notesSlides/notesSlide30.xml"/><Relationship Id="rId4" Type="http://schemas.openxmlformats.org/officeDocument/2006/relationships/tags" Target="../tags/tag247.xml"/><Relationship Id="rId9" Type="http://schemas.openxmlformats.org/officeDocument/2006/relationships/tags" Target="../tags/tag25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35.xml.rels><?xml version="1.0" encoding="UTF-8" standalone="yes"?>
<Relationships xmlns="http://schemas.openxmlformats.org/package/2006/relationships"><Relationship Id="rId8" Type="http://schemas.openxmlformats.org/officeDocument/2006/relationships/tags" Target="../tags/tag308.xml"/><Relationship Id="rId13" Type="http://schemas.openxmlformats.org/officeDocument/2006/relationships/tags" Target="../tags/tag313.xml"/><Relationship Id="rId18" Type="http://schemas.openxmlformats.org/officeDocument/2006/relationships/tags" Target="../tags/tag318.xml"/><Relationship Id="rId3" Type="http://schemas.openxmlformats.org/officeDocument/2006/relationships/tags" Target="../tags/tag303.xml"/><Relationship Id="rId21" Type="http://schemas.openxmlformats.org/officeDocument/2006/relationships/tags" Target="../tags/tag321.xml"/><Relationship Id="rId7" Type="http://schemas.openxmlformats.org/officeDocument/2006/relationships/tags" Target="../tags/tag307.xml"/><Relationship Id="rId12" Type="http://schemas.openxmlformats.org/officeDocument/2006/relationships/tags" Target="../tags/tag312.xml"/><Relationship Id="rId17" Type="http://schemas.openxmlformats.org/officeDocument/2006/relationships/tags" Target="../tags/tag317.xml"/><Relationship Id="rId25" Type="http://schemas.openxmlformats.org/officeDocument/2006/relationships/image" Target="../media/image42.emf"/><Relationship Id="rId2" Type="http://schemas.openxmlformats.org/officeDocument/2006/relationships/tags" Target="../tags/tag302.xml"/><Relationship Id="rId16" Type="http://schemas.openxmlformats.org/officeDocument/2006/relationships/tags" Target="../tags/tag316.xml"/><Relationship Id="rId20" Type="http://schemas.openxmlformats.org/officeDocument/2006/relationships/tags" Target="../tags/tag320.xml"/><Relationship Id="rId1" Type="http://schemas.openxmlformats.org/officeDocument/2006/relationships/vmlDrawing" Target="../drawings/vmlDrawing13.vml"/><Relationship Id="rId6" Type="http://schemas.openxmlformats.org/officeDocument/2006/relationships/tags" Target="../tags/tag306.xml"/><Relationship Id="rId11" Type="http://schemas.openxmlformats.org/officeDocument/2006/relationships/tags" Target="../tags/tag311.xml"/><Relationship Id="rId24" Type="http://schemas.openxmlformats.org/officeDocument/2006/relationships/oleObject" Target="../embeddings/oleObject13.bin"/><Relationship Id="rId5" Type="http://schemas.openxmlformats.org/officeDocument/2006/relationships/tags" Target="../tags/tag305.xml"/><Relationship Id="rId15" Type="http://schemas.openxmlformats.org/officeDocument/2006/relationships/tags" Target="../tags/tag315.xml"/><Relationship Id="rId23" Type="http://schemas.openxmlformats.org/officeDocument/2006/relationships/notesSlide" Target="../notesSlides/notesSlide32.xml"/><Relationship Id="rId10" Type="http://schemas.openxmlformats.org/officeDocument/2006/relationships/tags" Target="../tags/tag310.xml"/><Relationship Id="rId19" Type="http://schemas.openxmlformats.org/officeDocument/2006/relationships/tags" Target="../tags/tag319.xml"/><Relationship Id="rId4" Type="http://schemas.openxmlformats.org/officeDocument/2006/relationships/tags" Target="../tags/tag304.xml"/><Relationship Id="rId9" Type="http://schemas.openxmlformats.org/officeDocument/2006/relationships/tags" Target="../tags/tag309.xml"/><Relationship Id="rId14" Type="http://schemas.openxmlformats.org/officeDocument/2006/relationships/tags" Target="../tags/tag314.xml"/><Relationship Id="rId22" Type="http://schemas.openxmlformats.org/officeDocument/2006/relationships/slideLayout" Target="../slideLayouts/slideLayout390.xml"/></Relationships>
</file>

<file path=ppt/slides/_rels/slide36.xml.rels><?xml version="1.0" encoding="UTF-8" standalone="yes"?>
<Relationships xmlns="http://schemas.openxmlformats.org/package/2006/relationships"><Relationship Id="rId8" Type="http://schemas.openxmlformats.org/officeDocument/2006/relationships/tags" Target="../tags/tag328.xml"/><Relationship Id="rId13" Type="http://schemas.openxmlformats.org/officeDocument/2006/relationships/tags" Target="../tags/tag333.xml"/><Relationship Id="rId18" Type="http://schemas.openxmlformats.org/officeDocument/2006/relationships/oleObject" Target="../embeddings/oleObject14.bin"/><Relationship Id="rId3" Type="http://schemas.openxmlformats.org/officeDocument/2006/relationships/tags" Target="../tags/tag323.xml"/><Relationship Id="rId7" Type="http://schemas.openxmlformats.org/officeDocument/2006/relationships/tags" Target="../tags/tag327.xml"/><Relationship Id="rId12" Type="http://schemas.openxmlformats.org/officeDocument/2006/relationships/tags" Target="../tags/tag332.xml"/><Relationship Id="rId17" Type="http://schemas.openxmlformats.org/officeDocument/2006/relationships/notesSlide" Target="../notesSlides/notesSlide33.xml"/><Relationship Id="rId2" Type="http://schemas.openxmlformats.org/officeDocument/2006/relationships/tags" Target="../tags/tag322.xml"/><Relationship Id="rId16" Type="http://schemas.openxmlformats.org/officeDocument/2006/relationships/slideLayout" Target="../slideLayouts/slideLayout390.xml"/><Relationship Id="rId1" Type="http://schemas.openxmlformats.org/officeDocument/2006/relationships/vmlDrawing" Target="../drawings/vmlDrawing14.vml"/><Relationship Id="rId6" Type="http://schemas.openxmlformats.org/officeDocument/2006/relationships/tags" Target="../tags/tag326.xml"/><Relationship Id="rId11" Type="http://schemas.openxmlformats.org/officeDocument/2006/relationships/tags" Target="../tags/tag331.xml"/><Relationship Id="rId5" Type="http://schemas.openxmlformats.org/officeDocument/2006/relationships/tags" Target="../tags/tag325.xml"/><Relationship Id="rId15" Type="http://schemas.openxmlformats.org/officeDocument/2006/relationships/tags" Target="../tags/tag335.xml"/><Relationship Id="rId10" Type="http://schemas.openxmlformats.org/officeDocument/2006/relationships/tags" Target="../tags/tag330.xml"/><Relationship Id="rId19" Type="http://schemas.openxmlformats.org/officeDocument/2006/relationships/image" Target="../media/image42.emf"/><Relationship Id="rId4" Type="http://schemas.openxmlformats.org/officeDocument/2006/relationships/tags" Target="../tags/tag324.xml"/><Relationship Id="rId9" Type="http://schemas.openxmlformats.org/officeDocument/2006/relationships/tags" Target="../tags/tag329.xml"/><Relationship Id="rId14" Type="http://schemas.openxmlformats.org/officeDocument/2006/relationships/tags" Target="../tags/tag334.xml"/></Relationships>
</file>

<file path=ppt/slides/_rels/slide37.xml.rels><?xml version="1.0" encoding="UTF-8" standalone="yes"?>
<Relationships xmlns="http://schemas.openxmlformats.org/package/2006/relationships"><Relationship Id="rId8" Type="http://schemas.openxmlformats.org/officeDocument/2006/relationships/tags" Target="../tags/tag342.xml"/><Relationship Id="rId13" Type="http://schemas.openxmlformats.org/officeDocument/2006/relationships/slideLayout" Target="../slideLayouts/slideLayout386.xml"/><Relationship Id="rId3" Type="http://schemas.openxmlformats.org/officeDocument/2006/relationships/tags" Target="../tags/tag337.xml"/><Relationship Id="rId7" Type="http://schemas.openxmlformats.org/officeDocument/2006/relationships/tags" Target="../tags/tag341.xml"/><Relationship Id="rId12" Type="http://schemas.openxmlformats.org/officeDocument/2006/relationships/tags" Target="../tags/tag346.xml"/><Relationship Id="rId2" Type="http://schemas.openxmlformats.org/officeDocument/2006/relationships/tags" Target="../tags/tag336.xml"/><Relationship Id="rId16" Type="http://schemas.openxmlformats.org/officeDocument/2006/relationships/image" Target="../media/image42.emf"/><Relationship Id="rId1" Type="http://schemas.openxmlformats.org/officeDocument/2006/relationships/vmlDrawing" Target="../drawings/vmlDrawing15.vml"/><Relationship Id="rId6" Type="http://schemas.openxmlformats.org/officeDocument/2006/relationships/tags" Target="../tags/tag340.xml"/><Relationship Id="rId11" Type="http://schemas.openxmlformats.org/officeDocument/2006/relationships/tags" Target="../tags/tag345.xml"/><Relationship Id="rId5" Type="http://schemas.openxmlformats.org/officeDocument/2006/relationships/tags" Target="../tags/tag339.xml"/><Relationship Id="rId15" Type="http://schemas.openxmlformats.org/officeDocument/2006/relationships/oleObject" Target="../embeddings/oleObject15.bin"/><Relationship Id="rId10" Type="http://schemas.openxmlformats.org/officeDocument/2006/relationships/tags" Target="../tags/tag344.xml"/><Relationship Id="rId4" Type="http://schemas.openxmlformats.org/officeDocument/2006/relationships/tags" Target="../tags/tag338.xml"/><Relationship Id="rId9" Type="http://schemas.openxmlformats.org/officeDocument/2006/relationships/tags" Target="../tags/tag343.xml"/><Relationship Id="rId14"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86.xml"/><Relationship Id="rId1" Type="http://schemas.openxmlformats.org/officeDocument/2006/relationships/tags" Target="../tags/tag34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98.xml"/><Relationship Id="rId1" Type="http://schemas.openxmlformats.org/officeDocument/2006/relationships/tags" Target="../tags/tag34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9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9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90.xml"/></Relationships>
</file>

<file path=ppt/slides/_rels/slide44.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tags" Target="../tags/tag350.xml"/><Relationship Id="rId7" Type="http://schemas.openxmlformats.org/officeDocument/2006/relationships/oleObject" Target="../embeddings/oleObject16.bin"/><Relationship Id="rId2" Type="http://schemas.openxmlformats.org/officeDocument/2006/relationships/tags" Target="../tags/tag349.xml"/><Relationship Id="rId1" Type="http://schemas.openxmlformats.org/officeDocument/2006/relationships/vmlDrawing" Target="../drawings/vmlDrawing16.vml"/><Relationship Id="rId6" Type="http://schemas.openxmlformats.org/officeDocument/2006/relationships/notesSlide" Target="../notesSlides/notesSlide41.xml"/><Relationship Id="rId5" Type="http://schemas.openxmlformats.org/officeDocument/2006/relationships/slideLayout" Target="../slideLayouts/slideLayout386.xml"/><Relationship Id="rId4" Type="http://schemas.openxmlformats.org/officeDocument/2006/relationships/tags" Target="../tags/tag35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90.xml"/><Relationship Id="rId2" Type="http://schemas.openxmlformats.org/officeDocument/2006/relationships/tags" Target="../tags/tag353.xml"/><Relationship Id="rId1" Type="http://schemas.openxmlformats.org/officeDocument/2006/relationships/tags" Target="../tags/tag352.xml"/><Relationship Id="rId4"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98.xml"/><Relationship Id="rId1" Type="http://schemas.openxmlformats.org/officeDocument/2006/relationships/tags" Target="../tags/tag354.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409.xml"/><Relationship Id="rId4" Type="http://schemas.microsoft.com/office/2007/relationships/hdphoto" Target="../media/hdphoto4.wdp"/></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409.xml"/><Relationship Id="rId5" Type="http://schemas.openxmlformats.org/officeDocument/2006/relationships/image" Target="../media/image45.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75.xml"/><Relationship Id="rId1" Type="http://schemas.openxmlformats.org/officeDocument/2006/relationships/tags" Target="../tags/tag2.xml"/><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18.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519249" y="2234114"/>
            <a:ext cx="11163556" cy="1359196"/>
          </a:xfrm>
        </p:spPr>
        <p:txBody>
          <a:bodyPr/>
          <a:lstStyle/>
          <a:p>
            <a:r>
              <a:rPr lang="en-US" dirty="0" smtClean="0"/>
              <a:t>Data Acquisition for devices using Service Bus</a:t>
            </a:r>
            <a:endParaRPr lang="en-US" dirty="0"/>
          </a:p>
        </p:txBody>
      </p:sp>
      <p:sp>
        <p:nvSpPr>
          <p:cNvPr id="6" name="Text Placeholder 5"/>
          <p:cNvSpPr>
            <a:spLocks noGrp="1"/>
          </p:cNvSpPr>
          <p:nvPr>
            <p:ph type="body" sz="quarter" idx="11"/>
          </p:nvPr>
        </p:nvSpPr>
        <p:spPr>
          <a:xfrm>
            <a:off x="520702" y="4612342"/>
            <a:ext cx="5454333" cy="1144929"/>
          </a:xfrm>
        </p:spPr>
        <p:txBody>
          <a:bodyPr/>
          <a:lstStyle/>
          <a:p>
            <a:r>
              <a:rPr lang="en-US" dirty="0" smtClean="0"/>
              <a:t>Richard Conway</a:t>
            </a:r>
            <a:endParaRPr lang="en-US" dirty="0"/>
          </a:p>
          <a:p>
            <a:r>
              <a:rPr lang="en-US" dirty="0" smtClean="0"/>
              <a:t>Windows Azure MVP</a:t>
            </a:r>
            <a:endParaRPr lang="en-US" dirty="0"/>
          </a:p>
          <a:p>
            <a:r>
              <a:rPr lang="en-US" dirty="0" err="1" smtClean="0"/>
              <a:t>Elastacloud</a:t>
            </a:r>
            <a:r>
              <a:rPr lang="en-US" dirty="0" smtClean="0"/>
              <a:t> Limited</a:t>
            </a:r>
            <a:endParaRPr lang="en-US" dirty="0"/>
          </a:p>
        </p:txBody>
      </p:sp>
    </p:spTree>
    <p:extLst>
      <p:ext uri="{BB962C8B-B14F-4D97-AF65-F5344CB8AC3E}">
        <p14:creationId xmlns:p14="http://schemas.microsoft.com/office/powerpoint/2010/main" val="350533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5529" y="261831"/>
            <a:ext cx="6694244" cy="615425"/>
          </a:xfrm>
          <a:prstGeom prst="rect">
            <a:avLst/>
          </a:prstGeom>
          <a:noFill/>
        </p:spPr>
        <p:txBody>
          <a:bodyPr wrap="square" lIns="0" tIns="0" rIns="0" bIns="0" rtlCol="0">
            <a:spAutoFit/>
          </a:bodyPr>
          <a:lstStyle/>
          <a:p>
            <a:pPr defTabSz="914250"/>
            <a:r>
              <a:rPr lang="en-GB" sz="3999" dirty="0">
                <a:gradFill>
                  <a:gsLst>
                    <a:gs pos="0">
                      <a:srgbClr val="FFFFFF"/>
                    </a:gs>
                    <a:gs pos="86000">
                      <a:srgbClr val="FFFFFF"/>
                    </a:gs>
                  </a:gsLst>
                  <a:lin ang="5400000" scaled="0"/>
                </a:gradFill>
                <a:latin typeface="Segoe UI Light" pitchFamily="34" charset="0"/>
              </a:rPr>
              <a:t>Embedded … A real challenge!</a:t>
            </a:r>
          </a:p>
        </p:txBody>
      </p:sp>
      <p:sp>
        <p:nvSpPr>
          <p:cNvPr id="3" name="TextBox 2"/>
          <p:cNvSpPr txBox="1"/>
          <p:nvPr/>
        </p:nvSpPr>
        <p:spPr>
          <a:xfrm>
            <a:off x="625436" y="1413528"/>
            <a:ext cx="9501508" cy="2461584"/>
          </a:xfrm>
          <a:prstGeom prst="rect">
            <a:avLst/>
          </a:prstGeom>
          <a:noFill/>
        </p:spPr>
        <p:txBody>
          <a:bodyPr wrap="square" lIns="0" tIns="0" rIns="0" bIns="0" rtlCol="0">
            <a:spAutoFit/>
          </a:bodyPr>
          <a:lstStyle/>
          <a:p>
            <a:pPr defTabSz="914250"/>
            <a:r>
              <a:rPr lang="en-GB" sz="3999" dirty="0">
                <a:gradFill>
                  <a:gsLst>
                    <a:gs pos="0">
                      <a:srgbClr val="FFFFFF"/>
                    </a:gs>
                    <a:gs pos="86000">
                      <a:srgbClr val="FFFFFF"/>
                    </a:gs>
                  </a:gsLst>
                  <a:lin ang="5400000" scaled="0"/>
                </a:gradFill>
                <a:latin typeface="Segoe UI Light" pitchFamily="34" charset="0"/>
              </a:rPr>
              <a:t>Limited Processor</a:t>
            </a:r>
          </a:p>
          <a:p>
            <a:pPr defTabSz="914250"/>
            <a:r>
              <a:rPr lang="en-GB" sz="3999" dirty="0">
                <a:gradFill>
                  <a:gsLst>
                    <a:gs pos="0">
                      <a:srgbClr val="FFFFFF"/>
                    </a:gs>
                    <a:gs pos="86000">
                      <a:srgbClr val="FFFFFF"/>
                    </a:gs>
                  </a:gsLst>
                  <a:lin ang="5400000" scaled="0"/>
                </a:gradFill>
                <a:latin typeface="Segoe UI Light" pitchFamily="34" charset="0"/>
              </a:rPr>
              <a:t>Limited Memory</a:t>
            </a:r>
          </a:p>
          <a:p>
            <a:pPr defTabSz="914250"/>
            <a:r>
              <a:rPr lang="en-GB" sz="3999" dirty="0">
                <a:gradFill>
                  <a:gsLst>
                    <a:gs pos="0">
                      <a:srgbClr val="FFFFFF"/>
                    </a:gs>
                    <a:gs pos="86000">
                      <a:srgbClr val="FFFFFF"/>
                    </a:gs>
                  </a:gsLst>
                  <a:lin ang="5400000" scaled="0"/>
                </a:gradFill>
                <a:latin typeface="Segoe UI Light" pitchFamily="34" charset="0"/>
              </a:rPr>
              <a:t>No Operating System</a:t>
            </a:r>
          </a:p>
          <a:p>
            <a:pPr defTabSz="914250"/>
            <a:r>
              <a:rPr lang="en-GB" sz="3999" dirty="0">
                <a:gradFill>
                  <a:gsLst>
                    <a:gs pos="0">
                      <a:srgbClr val="FFFFFF"/>
                    </a:gs>
                    <a:gs pos="86000">
                      <a:srgbClr val="FFFFFF"/>
                    </a:gs>
                  </a:gsLst>
                  <a:lin ang="5400000" scaled="0"/>
                </a:gradFill>
                <a:latin typeface="Segoe UI Light" pitchFamily="34" charset="0"/>
              </a:rPr>
              <a:t>Partial or No Cryptography Libraries</a:t>
            </a:r>
          </a:p>
        </p:txBody>
      </p:sp>
      <p:sp>
        <p:nvSpPr>
          <p:cNvPr id="4" name="TextBox 3"/>
          <p:cNvSpPr txBox="1"/>
          <p:nvPr/>
        </p:nvSpPr>
        <p:spPr>
          <a:xfrm>
            <a:off x="5410986" y="4399309"/>
            <a:ext cx="6190377" cy="1846188"/>
          </a:xfrm>
          <a:prstGeom prst="rect">
            <a:avLst/>
          </a:prstGeom>
          <a:noFill/>
        </p:spPr>
        <p:txBody>
          <a:bodyPr wrap="square" lIns="0" tIns="0" rIns="0" bIns="0" rtlCol="0">
            <a:spAutoFit/>
          </a:bodyPr>
          <a:lstStyle/>
          <a:p>
            <a:pPr defTabSz="914250"/>
            <a:r>
              <a:rPr lang="en-GB" sz="3999" dirty="0">
                <a:gradFill>
                  <a:gsLst>
                    <a:gs pos="0">
                      <a:srgbClr val="FFFFFF"/>
                    </a:gs>
                    <a:gs pos="86000">
                      <a:srgbClr val="FFFFFF"/>
                    </a:gs>
                  </a:gsLst>
                  <a:lin ang="5400000" scaled="0"/>
                </a:gradFill>
                <a:latin typeface="Segoe UI Light" pitchFamily="34" charset="0"/>
              </a:rPr>
              <a:t>Low level code</a:t>
            </a:r>
          </a:p>
          <a:p>
            <a:pPr defTabSz="914250"/>
            <a:r>
              <a:rPr lang="en-GB" sz="3999" dirty="0">
                <a:gradFill>
                  <a:gsLst>
                    <a:gs pos="0">
                      <a:srgbClr val="FFFFFF"/>
                    </a:gs>
                    <a:gs pos="86000">
                      <a:srgbClr val="FFFFFF"/>
                    </a:gs>
                  </a:gsLst>
                  <a:lin ang="5400000" scaled="0"/>
                </a:gradFill>
                <a:latin typeface="Segoe UI Light" pitchFamily="34" charset="0"/>
              </a:rPr>
              <a:t>Close access to hardware</a:t>
            </a:r>
          </a:p>
          <a:p>
            <a:pPr defTabSz="914250"/>
            <a:r>
              <a:rPr lang="en-GB" sz="3999" dirty="0">
                <a:gradFill>
                  <a:gsLst>
                    <a:gs pos="0">
                      <a:srgbClr val="FFFFFF"/>
                    </a:gs>
                    <a:gs pos="86000">
                      <a:srgbClr val="FFFFFF"/>
                    </a:gs>
                  </a:gsLst>
                  <a:lin ang="5400000" scaled="0"/>
                </a:gradFill>
                <a:latin typeface="Segoe UI Light" pitchFamily="34" charset="0"/>
              </a:rPr>
              <a:t>Smallest possible form factor</a:t>
            </a:r>
          </a:p>
        </p:txBody>
      </p:sp>
    </p:spTree>
    <p:extLst>
      <p:ext uri="{BB962C8B-B14F-4D97-AF65-F5344CB8AC3E}">
        <p14:creationId xmlns:p14="http://schemas.microsoft.com/office/powerpoint/2010/main" val="325556781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23575" y="229001"/>
            <a:ext cx="11144852" cy="553791"/>
          </a:xfrm>
          <a:prstGeom prst="rect">
            <a:avLst/>
          </a:prstGeom>
        </p:spPr>
        <p:txBody>
          <a:bodyPr/>
          <a:lst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GB" sz="3999">
                <a:solidFill>
                  <a:srgbClr val="FFFFFF"/>
                </a:solidFill>
              </a:rPr>
              <a:t>How does Windows Azure Help Embedded?</a:t>
            </a:r>
            <a:endParaRPr lang="en-GB" sz="3999">
              <a:solidFill>
                <a:srgbClr val="FFFFFF"/>
              </a:solidFill>
            </a:endParaRPr>
          </a:p>
        </p:txBody>
      </p:sp>
      <p:sp>
        <p:nvSpPr>
          <p:cNvPr id="6" name="Content Placeholder 2"/>
          <p:cNvSpPr txBox="1">
            <a:spLocks/>
          </p:cNvSpPr>
          <p:nvPr/>
        </p:nvSpPr>
        <p:spPr>
          <a:xfrm>
            <a:off x="3817541" y="3028307"/>
            <a:ext cx="3723234" cy="1526002"/>
          </a:xfrm>
          <a:prstGeom prst="rect">
            <a:avLst/>
          </a:prstGeom>
        </p:spPr>
        <p:txBody>
          <a:bodyPr vert="horz" lIns="121854" tIns="60926" rIns="121854" bIns="60926"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lvl="1" indent="0" defTabSz="913970">
              <a:lnSpc>
                <a:spcPct val="90000"/>
              </a:lnSpc>
              <a:spcBef>
                <a:spcPts val="0"/>
              </a:spcBef>
              <a:spcAft>
                <a:spcPts val="600"/>
              </a:spcAft>
              <a:buSzPct val="80000"/>
              <a:buNone/>
            </a:pPr>
            <a:r>
              <a:rPr lang="en-US" sz="1799" spc="-51" dirty="0">
                <a:solidFill>
                  <a:srgbClr val="FFFFFF"/>
                </a:solidFill>
                <a:latin typeface="Segoe UI"/>
                <a:cs typeface="Segoe UI" pitchFamily="34" charset="0"/>
              </a:rPr>
              <a:t>Mobile Services</a:t>
            </a:r>
          </a:p>
          <a:p>
            <a:pPr marL="3174" lvl="1" indent="0" defTabSz="913970">
              <a:lnSpc>
                <a:spcPct val="90000"/>
              </a:lnSpc>
              <a:spcBef>
                <a:spcPts val="0"/>
              </a:spcBef>
              <a:spcAft>
                <a:spcPts val="600"/>
              </a:spcAft>
              <a:buSzPct val="80000"/>
              <a:buNone/>
            </a:pPr>
            <a:r>
              <a:rPr lang="en-US" sz="1799" spc="-51" dirty="0">
                <a:solidFill>
                  <a:srgbClr val="FFFFFF"/>
                </a:solidFill>
                <a:latin typeface="Segoe UI"/>
                <a:cs typeface="Segoe UI" pitchFamily="34" charset="0"/>
              </a:rPr>
              <a:t>Media Services</a:t>
            </a:r>
          </a:p>
          <a:p>
            <a:pPr marL="3174" lvl="1" indent="0" defTabSz="913970">
              <a:lnSpc>
                <a:spcPct val="90000"/>
              </a:lnSpc>
              <a:spcBef>
                <a:spcPts val="0"/>
              </a:spcBef>
              <a:spcAft>
                <a:spcPts val="600"/>
              </a:spcAft>
              <a:buSzPct val="80000"/>
              <a:buNone/>
            </a:pPr>
            <a:r>
              <a:rPr lang="en-US" sz="1799" spc="-51" dirty="0">
                <a:solidFill>
                  <a:srgbClr val="FFFFFF"/>
                </a:solidFill>
                <a:latin typeface="Segoe UI"/>
                <a:cs typeface="Segoe UI" pitchFamily="34" charset="0"/>
              </a:rPr>
              <a:t>HPC and Big Data</a:t>
            </a:r>
          </a:p>
        </p:txBody>
      </p:sp>
      <p:sp>
        <p:nvSpPr>
          <p:cNvPr id="7" name="Content Placeholder 2"/>
          <p:cNvSpPr txBox="1">
            <a:spLocks/>
          </p:cNvSpPr>
          <p:nvPr/>
        </p:nvSpPr>
        <p:spPr>
          <a:xfrm>
            <a:off x="3815954" y="4748514"/>
            <a:ext cx="3723234" cy="1526002"/>
          </a:xfrm>
          <a:prstGeom prst="rect">
            <a:avLst/>
          </a:prstGeom>
        </p:spPr>
        <p:txBody>
          <a:bodyPr vert="horz" lIns="121854" tIns="60926" rIns="121854" bIns="60926"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lvl="1" indent="0" defTabSz="913970">
              <a:lnSpc>
                <a:spcPct val="90000"/>
              </a:lnSpc>
              <a:spcBef>
                <a:spcPts val="0"/>
              </a:spcBef>
              <a:spcAft>
                <a:spcPts val="600"/>
              </a:spcAft>
              <a:buSzPct val="80000"/>
              <a:buNone/>
            </a:pPr>
            <a:r>
              <a:rPr lang="en-GB" sz="1799" spc="-51" dirty="0">
                <a:solidFill>
                  <a:srgbClr val="FFFFFF"/>
                </a:solidFill>
                <a:latin typeface="Segoe UI"/>
                <a:cs typeface="Segoe UI" pitchFamily="34" charset="0"/>
              </a:rPr>
              <a:t>Windows Azure Storage</a:t>
            </a:r>
          </a:p>
          <a:p>
            <a:pPr marL="3174" lvl="1" indent="0" defTabSz="913970">
              <a:lnSpc>
                <a:spcPct val="90000"/>
              </a:lnSpc>
              <a:spcBef>
                <a:spcPts val="0"/>
              </a:spcBef>
              <a:spcAft>
                <a:spcPts val="600"/>
              </a:spcAft>
              <a:buSzPct val="80000"/>
              <a:buNone/>
            </a:pPr>
            <a:r>
              <a:rPr lang="en-GB" sz="1799" spc="-51" dirty="0">
                <a:solidFill>
                  <a:srgbClr val="FFFFFF"/>
                </a:solidFill>
                <a:latin typeface="Segoe UI"/>
                <a:cs typeface="Segoe UI" pitchFamily="34" charset="0"/>
              </a:rPr>
              <a:t>Windows Azure Service Bus</a:t>
            </a:r>
          </a:p>
          <a:p>
            <a:pPr marL="3174" lvl="1" indent="0" defTabSz="913970">
              <a:lnSpc>
                <a:spcPct val="90000"/>
              </a:lnSpc>
              <a:spcBef>
                <a:spcPts val="0"/>
              </a:spcBef>
              <a:spcAft>
                <a:spcPts val="600"/>
              </a:spcAft>
              <a:buSzPct val="80000"/>
              <a:buNone/>
            </a:pPr>
            <a:r>
              <a:rPr lang="en-GB" sz="1799" spc="-51" dirty="0">
                <a:solidFill>
                  <a:srgbClr val="FFFFFF"/>
                </a:solidFill>
                <a:latin typeface="Segoe UI"/>
                <a:cs typeface="Segoe UI" pitchFamily="34" charset="0"/>
              </a:rPr>
              <a:t>Service Management API</a:t>
            </a:r>
            <a:endParaRPr lang="en-US" sz="1799" spc="-51" dirty="0">
              <a:solidFill>
                <a:srgbClr val="FFFFFF"/>
              </a:solidFill>
              <a:latin typeface="Segoe UI"/>
              <a:cs typeface="Segoe UI" pitchFamily="34" charset="0"/>
            </a:endParaRPr>
          </a:p>
        </p:txBody>
      </p:sp>
      <p:sp>
        <p:nvSpPr>
          <p:cNvPr id="8" name="Content Placeholder 2"/>
          <p:cNvSpPr txBox="1">
            <a:spLocks/>
          </p:cNvSpPr>
          <p:nvPr/>
        </p:nvSpPr>
        <p:spPr>
          <a:xfrm>
            <a:off x="3818176" y="1308099"/>
            <a:ext cx="3723234" cy="1526002"/>
          </a:xfrm>
          <a:prstGeom prst="rect">
            <a:avLst/>
          </a:prstGeom>
        </p:spPr>
        <p:txBody>
          <a:bodyPr vert="horz" lIns="121854" tIns="60926" rIns="121854" bIns="60926"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lvl="1" indent="0" defTabSz="913970">
              <a:lnSpc>
                <a:spcPct val="90000"/>
              </a:lnSpc>
              <a:spcBef>
                <a:spcPts val="0"/>
              </a:spcBef>
              <a:spcAft>
                <a:spcPts val="600"/>
              </a:spcAft>
              <a:buSzPct val="80000"/>
              <a:buNone/>
            </a:pPr>
            <a:r>
              <a:rPr lang="en-US" sz="1799" spc="-51" dirty="0">
                <a:solidFill>
                  <a:srgbClr val="FFFFFF"/>
                </a:solidFill>
                <a:latin typeface="Segoe UI"/>
                <a:cs typeface="Segoe UI" pitchFamily="34" charset="0"/>
              </a:rPr>
              <a:t>Compute provisioned on </a:t>
            </a:r>
            <a:br>
              <a:rPr lang="en-US" sz="1799" spc="-51" dirty="0">
                <a:solidFill>
                  <a:srgbClr val="FFFFFF"/>
                </a:solidFill>
                <a:latin typeface="Segoe UI"/>
                <a:cs typeface="Segoe UI" pitchFamily="34" charset="0"/>
              </a:rPr>
            </a:br>
            <a:r>
              <a:rPr lang="en-US" sz="1799" spc="-51" dirty="0">
                <a:solidFill>
                  <a:srgbClr val="FFFFFF"/>
                </a:solidFill>
                <a:latin typeface="Segoe UI"/>
                <a:cs typeface="Segoe UI" pitchFamily="34" charset="0"/>
              </a:rPr>
              <a:t>demand</a:t>
            </a:r>
          </a:p>
          <a:p>
            <a:pPr marL="3174" lvl="1" indent="0" defTabSz="913970">
              <a:lnSpc>
                <a:spcPct val="90000"/>
              </a:lnSpc>
              <a:spcBef>
                <a:spcPts val="0"/>
              </a:spcBef>
              <a:spcAft>
                <a:spcPts val="600"/>
              </a:spcAft>
              <a:buSzPct val="80000"/>
              <a:buNone/>
            </a:pPr>
            <a:r>
              <a:rPr lang="en-US" sz="1799" spc="-51" dirty="0">
                <a:solidFill>
                  <a:srgbClr val="FFFFFF"/>
                </a:solidFill>
                <a:latin typeface="Segoe UI"/>
                <a:cs typeface="Segoe UI" pitchFamily="34" charset="0"/>
              </a:rPr>
              <a:t>Storage into 100s TBs easily</a:t>
            </a:r>
          </a:p>
          <a:p>
            <a:pPr marL="3174" lvl="1" indent="0" defTabSz="913970">
              <a:lnSpc>
                <a:spcPct val="90000"/>
              </a:lnSpc>
              <a:spcBef>
                <a:spcPts val="0"/>
              </a:spcBef>
              <a:spcAft>
                <a:spcPts val="600"/>
              </a:spcAft>
              <a:buSzPct val="80000"/>
              <a:buNone/>
            </a:pPr>
            <a:r>
              <a:rPr lang="en-US" sz="1799" spc="-51" dirty="0">
                <a:solidFill>
                  <a:srgbClr val="FFFFFF"/>
                </a:solidFill>
                <a:latin typeface="Segoe UI"/>
                <a:cs typeface="Segoe UI" pitchFamily="34" charset="0"/>
              </a:rPr>
              <a:t>Geo-locatable</a:t>
            </a:r>
          </a:p>
        </p:txBody>
      </p:sp>
      <p:grpSp>
        <p:nvGrpSpPr>
          <p:cNvPr id="9" name="Group 8"/>
          <p:cNvGrpSpPr/>
          <p:nvPr/>
        </p:nvGrpSpPr>
        <p:grpSpPr>
          <a:xfrm>
            <a:off x="653620" y="1556911"/>
            <a:ext cx="3007271" cy="792676"/>
            <a:chOff x="649206" y="2018321"/>
            <a:chExt cx="3008394" cy="792972"/>
          </a:xfrm>
        </p:grpSpPr>
        <p:pic>
          <p:nvPicPr>
            <p:cNvPr id="10" name="Picture 48" descr="C:\Users\sakuu\Documents\Ballmer MGX 2011\Tile Icons\Calendar Engineer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649206" y="2018321"/>
              <a:ext cx="750914" cy="79297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650020" y="2151188"/>
              <a:ext cx="2007580" cy="276974"/>
            </a:xfrm>
            <a:prstGeom prst="rect">
              <a:avLst/>
            </a:prstGeom>
            <a:noFill/>
          </p:spPr>
          <p:txBody>
            <a:bodyPr wrap="square" lIns="0" tIns="0" rIns="0" bIns="0" rtlCol="0">
              <a:spAutoFit/>
            </a:bodyPr>
            <a:lstStyle/>
            <a:p>
              <a:pPr defTabSz="914250"/>
              <a:r>
                <a:rPr lang="en-US" sz="1799" spc="-100" dirty="0">
                  <a:solidFill>
                    <a:srgbClr val="FFFFFF"/>
                  </a:solidFill>
                  <a:ea typeface="Segoe UI" pitchFamily="34" charset="0"/>
                  <a:cs typeface="Segoe UI" pitchFamily="34" charset="0"/>
                </a:rPr>
                <a:t>Scalable Resource</a:t>
              </a:r>
            </a:p>
          </p:txBody>
        </p:sp>
      </p:grpSp>
      <p:grpSp>
        <p:nvGrpSpPr>
          <p:cNvPr id="12" name="Group 11"/>
          <p:cNvGrpSpPr/>
          <p:nvPr/>
        </p:nvGrpSpPr>
        <p:grpSpPr>
          <a:xfrm>
            <a:off x="709658" y="3335830"/>
            <a:ext cx="2980404" cy="848193"/>
            <a:chOff x="705266" y="3920247"/>
            <a:chExt cx="2981516" cy="848510"/>
          </a:xfrm>
        </p:grpSpPr>
        <p:sp>
          <p:nvSpPr>
            <p:cNvPr id="13" name="TextBox 12"/>
            <p:cNvSpPr txBox="1"/>
            <p:nvPr/>
          </p:nvSpPr>
          <p:spPr>
            <a:xfrm>
              <a:off x="1650019" y="4127510"/>
              <a:ext cx="2036763" cy="221554"/>
            </a:xfrm>
            <a:prstGeom prst="rect">
              <a:avLst/>
            </a:prstGeom>
            <a:noFill/>
          </p:spPr>
          <p:txBody>
            <a:bodyPr wrap="square" lIns="0" tIns="0" rIns="0" bIns="0" rtlCol="0">
              <a:spAutoFit/>
            </a:bodyPr>
            <a:lstStyle/>
            <a:p>
              <a:pPr defTabSz="914250">
                <a:lnSpc>
                  <a:spcPct val="80000"/>
                </a:lnSpc>
              </a:pPr>
              <a:r>
                <a:rPr lang="en-US" sz="1799" spc="-100" dirty="0">
                  <a:solidFill>
                    <a:srgbClr val="FFFFFF"/>
                  </a:solidFill>
                  <a:ea typeface="Segoe UI" pitchFamily="34" charset="0"/>
                  <a:cs typeface="Segoe UI" pitchFamily="34" charset="0"/>
                </a:rPr>
                <a:t>Infrastructure Services</a:t>
              </a:r>
            </a:p>
          </p:txBody>
        </p:sp>
        <p:pic>
          <p:nvPicPr>
            <p:cNvPr id="14" name="Picture 39" descr="C:\Users\sakuu\Documents\Ballmer WPC\PNGS\Tim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705266" y="3920247"/>
              <a:ext cx="563324" cy="8485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626747" y="5157998"/>
            <a:ext cx="3296173" cy="826572"/>
            <a:chOff x="622324" y="5733368"/>
            <a:chExt cx="3297404" cy="826881"/>
          </a:xfrm>
        </p:grpSpPr>
        <p:sp>
          <p:nvSpPr>
            <p:cNvPr id="17" name="Freeform 154"/>
            <p:cNvSpPr>
              <a:spLocks noEditPoints="1"/>
            </p:cNvSpPr>
            <p:nvPr/>
          </p:nvSpPr>
          <p:spPr bwMode="black">
            <a:xfrm>
              <a:off x="622324" y="5733368"/>
              <a:ext cx="827097" cy="826881"/>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74" tIns="41138" rIns="82274" bIns="41138" numCol="1" anchor="t" anchorCtr="0" compatLnSpc="1">
              <a:prstTxWarp prst="textNoShape">
                <a:avLst/>
              </a:prstTxWarp>
            </a:bodyPr>
            <a:lstStyle/>
            <a:p>
              <a:pPr defTabSz="914250"/>
              <a:endParaRPr lang="en-US" sz="1600" dirty="0">
                <a:solidFill>
                  <a:srgbClr val="FFFFFF"/>
                </a:solidFill>
              </a:endParaRPr>
            </a:p>
          </p:txBody>
        </p:sp>
        <p:sp>
          <p:nvSpPr>
            <p:cNvPr id="18" name="TextBox 17"/>
            <p:cNvSpPr txBox="1"/>
            <p:nvPr/>
          </p:nvSpPr>
          <p:spPr>
            <a:xfrm>
              <a:off x="1650019" y="5849642"/>
              <a:ext cx="2269709" cy="221554"/>
            </a:xfrm>
            <a:prstGeom prst="rect">
              <a:avLst/>
            </a:prstGeom>
            <a:noFill/>
          </p:spPr>
          <p:txBody>
            <a:bodyPr wrap="square" lIns="0" tIns="0" rIns="0" bIns="0" rtlCol="0">
              <a:spAutoFit/>
            </a:bodyPr>
            <a:lstStyle/>
            <a:p>
              <a:pPr defTabSz="914250">
                <a:lnSpc>
                  <a:spcPct val="80000"/>
                </a:lnSpc>
              </a:pPr>
              <a:r>
                <a:rPr lang="en-US" sz="1799" spc="-100" dirty="0">
                  <a:solidFill>
                    <a:srgbClr val="FFFFFF"/>
                  </a:solidFill>
                  <a:ea typeface="Segoe UI" pitchFamily="34" charset="0"/>
                  <a:cs typeface="Segoe UI" pitchFamily="34" charset="0"/>
                </a:rPr>
                <a:t>Architectures</a:t>
              </a:r>
            </a:p>
          </p:txBody>
        </p:sp>
      </p:grpSp>
      <p:sp>
        <p:nvSpPr>
          <p:cNvPr id="19" name="Rectangle 18"/>
          <p:cNvSpPr/>
          <p:nvPr/>
        </p:nvSpPr>
        <p:spPr>
          <a:xfrm>
            <a:off x="7190713" y="1141473"/>
            <a:ext cx="4485647" cy="5013057"/>
          </a:xfrm>
          <a:prstGeom prst="rect">
            <a:avLst/>
          </a:prstGeom>
        </p:spPr>
        <p:txBody>
          <a:bodyPr wrap="square">
            <a:spAutoFit/>
          </a:bodyPr>
          <a:lstStyle/>
          <a:p>
            <a:pPr defTabSz="914250"/>
            <a:r>
              <a:rPr lang="en-US" sz="3199" dirty="0">
                <a:ln>
                  <a:solidFill>
                    <a:srgbClr val="FFFFFF">
                      <a:alpha val="0"/>
                    </a:srgbClr>
                  </a:solidFill>
                </a:ln>
                <a:solidFill>
                  <a:srgbClr val="FFFFFF"/>
                </a:solidFill>
                <a:latin typeface="Segoe UI Light" pitchFamily="34" charset="0"/>
              </a:rPr>
              <a:t>Windows Azure provides scalable mechanisms which can life resource constraints on embedded devices. For instance, by accessing network services, a limited resource device can access terabytes of storage.</a:t>
            </a:r>
          </a:p>
        </p:txBody>
      </p:sp>
    </p:spTree>
    <p:extLst>
      <p:ext uri="{BB962C8B-B14F-4D97-AF65-F5344CB8AC3E}">
        <p14:creationId xmlns:p14="http://schemas.microsoft.com/office/powerpoint/2010/main" val="147135929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06525"/>
            <a:ext cx="10237787" cy="1994392"/>
          </a:xfrm>
        </p:spPr>
        <p:txBody>
          <a:bodyPr/>
          <a:lstStyle/>
          <a:p>
            <a:r>
              <a:rPr lang="en-US" dirty="0" smtClean="0">
                <a:gradFill>
                  <a:gsLst>
                    <a:gs pos="1250">
                      <a:srgbClr val="FFFFFF"/>
                    </a:gs>
                    <a:gs pos="100000">
                      <a:srgbClr val="FFFFFF"/>
                    </a:gs>
                  </a:gsLst>
                  <a:lin ang="5400000" scaled="0"/>
                </a:gradFill>
              </a:rPr>
              <a:t>Simple Queue </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Messages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974911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06525"/>
            <a:ext cx="10237787" cy="1994392"/>
          </a:xfrm>
        </p:spPr>
        <p:txBody>
          <a:bodyPr/>
          <a:lstStyle/>
          <a:p>
            <a:r>
              <a:rPr lang="en-US" dirty="0" smtClean="0">
                <a:gradFill>
                  <a:gsLst>
                    <a:gs pos="1250">
                      <a:srgbClr val="FFFFFF"/>
                    </a:gs>
                    <a:gs pos="100000">
                      <a:srgbClr val="FFFFFF"/>
                    </a:gs>
                  </a:gsLst>
                  <a:lin ang="5400000" scaled="0"/>
                </a:gradFill>
              </a:rPr>
              <a:t>Visualizing data in a </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Website</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901880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custDataLst>
              <p:tags r:id="rId1"/>
            </p:custDataLst>
          </p:nvPr>
        </p:nvSpPr>
        <p:spPr/>
        <p:txBody>
          <a:bodyPr/>
          <a:lstStyle/>
          <a:p>
            <a:r>
              <a:rPr lang="en-US" dirty="0" smtClean="0"/>
              <a:t>Service Bus</a:t>
            </a:r>
            <a:endParaRPr lang="en-US" dirty="0"/>
          </a:p>
        </p:txBody>
      </p:sp>
    </p:spTree>
    <p:extLst>
      <p:ext uri="{BB962C8B-B14F-4D97-AF65-F5344CB8AC3E}">
        <p14:creationId xmlns:p14="http://schemas.microsoft.com/office/powerpoint/2010/main" val="347419117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9173" y="92846"/>
            <a:ext cx="4199574" cy="2215991"/>
          </a:xfrm>
        </p:spPr>
        <p:txBody>
          <a:bodyPr/>
          <a:lstStyle/>
          <a:p>
            <a:pPr algn="r"/>
            <a:r>
              <a:rPr lang="en-US" sz="8000" dirty="0">
                <a:solidFill>
                  <a:schemeClr val="bg1">
                    <a:alpha val="99000"/>
                  </a:schemeClr>
                </a:solidFill>
              </a:rPr>
              <a:t>Service</a:t>
            </a:r>
            <a:br>
              <a:rPr lang="en-US" sz="8000" dirty="0">
                <a:solidFill>
                  <a:schemeClr val="bg1">
                    <a:alpha val="99000"/>
                  </a:schemeClr>
                </a:solidFill>
              </a:rPr>
            </a:br>
            <a:r>
              <a:rPr lang="en-US" sz="8000" dirty="0">
                <a:solidFill>
                  <a:schemeClr val="accent6">
                    <a:lumMod val="75000"/>
                    <a:alpha val="99000"/>
                  </a:schemeClr>
                </a:solidFill>
              </a:rPr>
              <a:t>Bus</a:t>
            </a:r>
            <a:endParaRPr lang="en-US" sz="8000" dirty="0">
              <a:solidFill>
                <a:schemeClr val="accent6">
                  <a:lumMod val="75000"/>
                  <a:alpha val="99000"/>
                </a:schemeClr>
              </a:solidFill>
            </a:endParaRPr>
          </a:p>
        </p:txBody>
      </p:sp>
      <p:cxnSp>
        <p:nvCxnSpPr>
          <p:cNvPr id="62" name="Straight Connector 61"/>
          <p:cNvCxnSpPr/>
          <p:nvPr/>
        </p:nvCxnSpPr>
        <p:spPr>
          <a:xfrm flipV="1">
            <a:off x="7265599" y="3251519"/>
            <a:ext cx="4924815" cy="1"/>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763" y="3946694"/>
            <a:ext cx="4930166" cy="11091"/>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7265599" y="4775781"/>
            <a:ext cx="4924815" cy="23514"/>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7265599" y="6256413"/>
            <a:ext cx="4924815" cy="13206"/>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20257" y="6372547"/>
            <a:ext cx="1681921" cy="195501"/>
          </a:xfrm>
          <a:prstGeom prst="rect">
            <a:avLst/>
          </a:prstGeom>
        </p:spPr>
      </p:pic>
      <p:grpSp>
        <p:nvGrpSpPr>
          <p:cNvPr id="29" name="Group 28"/>
          <p:cNvGrpSpPr/>
          <p:nvPr/>
        </p:nvGrpSpPr>
        <p:grpSpPr>
          <a:xfrm>
            <a:off x="6484322" y="1708681"/>
            <a:ext cx="4104010" cy="1367599"/>
            <a:chOff x="5770353" y="351148"/>
            <a:chExt cx="4104010" cy="1367599"/>
          </a:xfrm>
        </p:grpSpPr>
        <p:grpSp>
          <p:nvGrpSpPr>
            <p:cNvPr id="57" name="Group 56"/>
            <p:cNvGrpSpPr/>
            <p:nvPr/>
          </p:nvGrpSpPr>
          <p:grpSpPr>
            <a:xfrm>
              <a:off x="6828556" y="351148"/>
              <a:ext cx="3045807" cy="1367599"/>
              <a:chOff x="342904" y="1145539"/>
              <a:chExt cx="3045807" cy="1367599"/>
            </a:xfrm>
          </p:grpSpPr>
          <p:sp>
            <p:nvSpPr>
              <p:cNvPr id="15" name="TextBox 14"/>
              <p:cNvSpPr txBox="1"/>
              <p:nvPr/>
            </p:nvSpPr>
            <p:spPr>
              <a:xfrm>
                <a:off x="342904" y="1145539"/>
                <a:ext cx="3045807" cy="843304"/>
              </a:xfrm>
              <a:prstGeom prst="rect">
                <a:avLst/>
              </a:prstGeom>
              <a:noFill/>
              <a:ln>
                <a:noFill/>
              </a:ln>
            </p:spPr>
            <p:txBody>
              <a:bodyPr wrap="square" lIns="0" tIns="45718" rIns="0" bIns="45718" rtlCol="0">
                <a:spAutoFit/>
              </a:bodyPr>
              <a:lstStyle/>
              <a:p>
                <a:pPr defTabSz="914363">
                  <a:lnSpc>
                    <a:spcPct val="90000"/>
                  </a:lnSpc>
                  <a:spcBef>
                    <a:spcPct val="20000"/>
                  </a:spcBef>
                </a:pPr>
                <a:r>
                  <a:rPr lang="en-US" sz="2000" dirty="0">
                    <a:solidFill>
                      <a:srgbClr val="0071BC">
                        <a:lumMod val="75000"/>
                        <a:alpha val="99000"/>
                      </a:srgbClr>
                    </a:solidFill>
                    <a:ea typeface="Segoe UI" pitchFamily="34" charset="0"/>
                    <a:cs typeface="Segoe UI" pitchFamily="34" charset="0"/>
                  </a:rPr>
                  <a:t>Connectivity</a:t>
                </a:r>
              </a:p>
              <a:p>
                <a:pPr defTabSz="914363">
                  <a:lnSpc>
                    <a:spcPct val="90000"/>
                  </a:lnSpc>
                  <a:spcBef>
                    <a:spcPct val="20000"/>
                  </a:spcBef>
                </a:pPr>
                <a:r>
                  <a:rPr lang="en-US" sz="1400" dirty="0">
                    <a:solidFill>
                      <a:srgbClr val="FFFFFF">
                        <a:alpha val="99000"/>
                      </a:srgbClr>
                    </a:solidFill>
                    <a:ea typeface="Segoe UI" pitchFamily="34" charset="0"/>
                    <a:cs typeface="Segoe UI" pitchFamily="34" charset="0"/>
                  </a:rPr>
                  <a:t>Service Relay</a:t>
                </a:r>
              </a:p>
              <a:p>
                <a:pPr defTabSz="914363">
                  <a:lnSpc>
                    <a:spcPct val="90000"/>
                  </a:lnSpc>
                  <a:spcBef>
                    <a:spcPct val="20000"/>
                  </a:spcBef>
                </a:pPr>
                <a:r>
                  <a:rPr lang="en-US" sz="1400" dirty="0">
                    <a:solidFill>
                      <a:srgbClr val="FFFFFF">
                        <a:alpha val="99000"/>
                      </a:srgbClr>
                    </a:solidFill>
                    <a:ea typeface="Segoe UI" pitchFamily="34" charset="0"/>
                    <a:cs typeface="Segoe UI" pitchFamily="34" charset="0"/>
                  </a:rPr>
                  <a:t>Protocol Tunnel Eventing</a:t>
                </a:r>
              </a:p>
            </p:txBody>
          </p:sp>
          <p:sp>
            <p:nvSpPr>
              <p:cNvPr id="16" name="Rectangle 15"/>
              <p:cNvSpPr/>
              <p:nvPr/>
            </p:nvSpPr>
            <p:spPr>
              <a:xfrm>
                <a:off x="342905" y="2143806"/>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rgbClr val="FFFFFF">
                        <a:alpha val="99000"/>
                      </a:srgbClr>
                    </a:solidFill>
                    <a:ea typeface="Kozuka Gothic Pro R" pitchFamily="34" charset="-128"/>
                  </a:rPr>
                  <a:t>Rich options for interconnecting apps across network boundaries</a:t>
                </a:r>
              </a:p>
            </p:txBody>
          </p:sp>
        </p:grpSp>
        <p:grpSp>
          <p:nvGrpSpPr>
            <p:cNvPr id="85" name="Group 84"/>
            <p:cNvGrpSpPr/>
            <p:nvPr>
              <p:custDataLst>
                <p:tags r:id="rId3"/>
              </p:custDataLst>
            </p:nvPr>
          </p:nvGrpSpPr>
          <p:grpSpPr>
            <a:xfrm>
              <a:off x="5770353" y="516987"/>
              <a:ext cx="230722" cy="874420"/>
              <a:chOff x="1757521" y="1512570"/>
              <a:chExt cx="579120" cy="2194822"/>
            </a:xfrm>
          </p:grpSpPr>
          <p:sp>
            <p:nvSpPr>
              <p:cNvPr id="86" name="Isosceles Triangle 85"/>
              <p:cNvSpPr/>
              <p:nvPr/>
            </p:nvSpPr>
            <p:spPr bwMode="auto">
              <a:xfrm>
                <a:off x="1757521" y="1512570"/>
                <a:ext cx="579120" cy="43815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7" name="Oval 86"/>
              <p:cNvSpPr/>
              <p:nvPr/>
            </p:nvSpPr>
            <p:spPr bwMode="auto">
              <a:xfrm>
                <a:off x="1772762" y="3158752"/>
                <a:ext cx="548641" cy="5486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88" name="Straight Arrow Connector 87"/>
              <p:cNvCxnSpPr/>
              <p:nvPr/>
            </p:nvCxnSpPr>
            <p:spPr>
              <a:xfrm>
                <a:off x="2047081" y="1950721"/>
                <a:ext cx="0" cy="122269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1818482" y="2670608"/>
                <a:ext cx="457200" cy="914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nvGrpSpPr>
          <p:cNvPr id="46" name="Group 45"/>
          <p:cNvGrpSpPr/>
          <p:nvPr/>
        </p:nvGrpSpPr>
        <p:grpSpPr>
          <a:xfrm>
            <a:off x="6149964" y="4911641"/>
            <a:ext cx="4438368" cy="1160210"/>
            <a:chOff x="5435995" y="4946984"/>
            <a:chExt cx="4438368" cy="1160210"/>
          </a:xfrm>
        </p:grpSpPr>
        <p:grpSp>
          <p:nvGrpSpPr>
            <p:cNvPr id="77" name="Group 76"/>
            <p:cNvGrpSpPr/>
            <p:nvPr/>
          </p:nvGrpSpPr>
          <p:grpSpPr>
            <a:xfrm>
              <a:off x="6828556" y="4946984"/>
              <a:ext cx="3045807" cy="1160210"/>
              <a:chOff x="342904" y="1145539"/>
              <a:chExt cx="3045807" cy="1160210"/>
            </a:xfrm>
          </p:grpSpPr>
          <p:sp>
            <p:nvSpPr>
              <p:cNvPr id="78" name="TextBox 77"/>
              <p:cNvSpPr txBox="1"/>
              <p:nvPr/>
            </p:nvSpPr>
            <p:spPr>
              <a:xfrm>
                <a:off x="342904" y="1145539"/>
                <a:ext cx="3045807" cy="606316"/>
              </a:xfrm>
              <a:prstGeom prst="rect">
                <a:avLst/>
              </a:prstGeom>
              <a:noFill/>
              <a:ln>
                <a:noFill/>
              </a:ln>
            </p:spPr>
            <p:txBody>
              <a:bodyPr wrap="square" lIns="0" tIns="45718" rIns="0" bIns="45718" rtlCol="0">
                <a:spAutoFit/>
              </a:bodyPr>
              <a:lstStyle/>
              <a:p>
                <a:pPr defTabSz="914363">
                  <a:lnSpc>
                    <a:spcPct val="90000"/>
                  </a:lnSpc>
                  <a:spcBef>
                    <a:spcPct val="20000"/>
                  </a:spcBef>
                </a:pPr>
                <a:r>
                  <a:rPr lang="en-US" sz="2000" dirty="0">
                    <a:solidFill>
                      <a:srgbClr val="0071BC">
                        <a:lumMod val="75000"/>
                        <a:alpha val="99000"/>
                      </a:srgbClr>
                    </a:solidFill>
                    <a:ea typeface="Segoe UI" pitchFamily="34" charset="0"/>
                    <a:cs typeface="Segoe UI" pitchFamily="34" charset="0"/>
                  </a:rPr>
                  <a:t>Integration Routing</a:t>
                </a:r>
              </a:p>
              <a:p>
                <a:pPr defTabSz="914363">
                  <a:lnSpc>
                    <a:spcPct val="90000"/>
                  </a:lnSpc>
                  <a:spcBef>
                    <a:spcPct val="20000"/>
                  </a:spcBef>
                </a:pPr>
                <a:r>
                  <a:rPr lang="en-US" sz="1400" dirty="0">
                    <a:solidFill>
                      <a:srgbClr val="FFFFFF">
                        <a:alpha val="99000"/>
                      </a:srgbClr>
                    </a:solidFill>
                    <a:ea typeface="Segoe UI" pitchFamily="34" charset="0"/>
                    <a:cs typeface="Segoe UI" pitchFamily="34" charset="0"/>
                  </a:rPr>
                  <a:t>Coordination Transformation</a:t>
                </a:r>
              </a:p>
            </p:txBody>
          </p:sp>
          <p:sp>
            <p:nvSpPr>
              <p:cNvPr id="79" name="Rectangle 78"/>
              <p:cNvSpPr/>
              <p:nvPr/>
            </p:nvSpPr>
            <p:spPr>
              <a:xfrm>
                <a:off x="342905" y="1936417"/>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rgbClr val="FFFFFF">
                        <a:alpha val="99000"/>
                      </a:srgbClr>
                    </a:solidFill>
                    <a:ea typeface="Kozuka Gothic Pro R" pitchFamily="34" charset="-128"/>
                  </a:rPr>
                  <a:t>Content-based routing, document transformation, and process coordination.</a:t>
                </a:r>
              </a:p>
            </p:txBody>
          </p:sp>
        </p:grpSp>
        <p:grpSp>
          <p:nvGrpSpPr>
            <p:cNvPr id="90" name="Group 89"/>
            <p:cNvGrpSpPr/>
            <p:nvPr>
              <p:custDataLst>
                <p:tags r:id="rId2"/>
              </p:custDataLst>
            </p:nvPr>
          </p:nvGrpSpPr>
          <p:grpSpPr>
            <a:xfrm>
              <a:off x="5435995" y="5040098"/>
              <a:ext cx="889913" cy="874420"/>
              <a:chOff x="9012936" y="1567376"/>
              <a:chExt cx="2233708" cy="2194822"/>
            </a:xfrm>
          </p:grpSpPr>
          <p:sp>
            <p:nvSpPr>
              <p:cNvPr id="91" name="Isosceles Triangle 90"/>
              <p:cNvSpPr/>
              <p:nvPr/>
            </p:nvSpPr>
            <p:spPr bwMode="auto">
              <a:xfrm>
                <a:off x="9845289" y="1567376"/>
                <a:ext cx="579119" cy="43815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92" name="Straight Arrow Connector 91"/>
              <p:cNvCxnSpPr/>
              <p:nvPr/>
            </p:nvCxnSpPr>
            <p:spPr>
              <a:xfrm>
                <a:off x="10134849" y="2005527"/>
                <a:ext cx="0" cy="10058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3" name="Oval 92"/>
              <p:cNvSpPr/>
              <p:nvPr/>
            </p:nvSpPr>
            <p:spPr bwMode="auto">
              <a:xfrm>
                <a:off x="9012936" y="3213558"/>
                <a:ext cx="548640" cy="5486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4" name="Oval 93"/>
              <p:cNvSpPr/>
              <p:nvPr/>
            </p:nvSpPr>
            <p:spPr bwMode="auto">
              <a:xfrm>
                <a:off x="10698004" y="3213558"/>
                <a:ext cx="548640" cy="5486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95" name="Straight Arrow Connector 94"/>
              <p:cNvCxnSpPr>
                <a:endCxn id="93" idx="6"/>
              </p:cNvCxnSpPr>
              <p:nvPr/>
            </p:nvCxnSpPr>
            <p:spPr>
              <a:xfrm flipH="1">
                <a:off x="9561576" y="3471850"/>
                <a:ext cx="298229" cy="16029"/>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10438924" y="3487878"/>
                <a:ext cx="274320" cy="0"/>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bwMode="auto">
              <a:xfrm>
                <a:off x="9845289" y="3011367"/>
                <a:ext cx="579119" cy="641220"/>
              </a:xfrm>
              <a:prstGeom prst="rect">
                <a:avLst/>
              </a:prstGeom>
              <a:solidFill>
                <a:schemeClr val="accent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8" name="Diamond 97"/>
              <p:cNvSpPr/>
              <p:nvPr/>
            </p:nvSpPr>
            <p:spPr bwMode="auto">
              <a:xfrm>
                <a:off x="9937458" y="3142494"/>
                <a:ext cx="365759" cy="378965"/>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nvGrpSpPr>
          <p:cNvPr id="42" name="Group 41"/>
          <p:cNvGrpSpPr/>
          <p:nvPr/>
        </p:nvGrpSpPr>
        <p:grpSpPr>
          <a:xfrm>
            <a:off x="6478854" y="3360662"/>
            <a:ext cx="4109478" cy="1367599"/>
            <a:chOff x="5764885" y="3396004"/>
            <a:chExt cx="4109478" cy="1367599"/>
          </a:xfrm>
        </p:grpSpPr>
        <p:grpSp>
          <p:nvGrpSpPr>
            <p:cNvPr id="74" name="Group 73"/>
            <p:cNvGrpSpPr/>
            <p:nvPr/>
          </p:nvGrpSpPr>
          <p:grpSpPr>
            <a:xfrm>
              <a:off x="6828556" y="3396004"/>
              <a:ext cx="3045807" cy="1367599"/>
              <a:chOff x="342904" y="1145539"/>
              <a:chExt cx="3045807" cy="1367599"/>
            </a:xfrm>
          </p:grpSpPr>
          <p:sp>
            <p:nvSpPr>
              <p:cNvPr id="75" name="TextBox 74"/>
              <p:cNvSpPr txBox="1"/>
              <p:nvPr/>
            </p:nvSpPr>
            <p:spPr>
              <a:xfrm>
                <a:off x="342904" y="1145539"/>
                <a:ext cx="3045807" cy="843304"/>
              </a:xfrm>
              <a:prstGeom prst="rect">
                <a:avLst/>
              </a:prstGeom>
              <a:noFill/>
              <a:ln>
                <a:noFill/>
              </a:ln>
            </p:spPr>
            <p:txBody>
              <a:bodyPr wrap="square" lIns="0" tIns="45718" rIns="0" bIns="45718" rtlCol="0">
                <a:spAutoFit/>
              </a:bodyPr>
              <a:lstStyle/>
              <a:p>
                <a:pPr defTabSz="914363">
                  <a:lnSpc>
                    <a:spcPct val="90000"/>
                  </a:lnSpc>
                  <a:spcBef>
                    <a:spcPct val="20000"/>
                  </a:spcBef>
                </a:pPr>
                <a:r>
                  <a:rPr lang="en-US" sz="2000" dirty="0">
                    <a:solidFill>
                      <a:srgbClr val="0071BC">
                        <a:lumMod val="75000"/>
                        <a:alpha val="99000"/>
                      </a:srgbClr>
                    </a:solidFill>
                    <a:ea typeface="Segoe UI" pitchFamily="34" charset="0"/>
                    <a:cs typeface="Segoe UI" pitchFamily="34" charset="0"/>
                  </a:rPr>
                  <a:t>Svc Management </a:t>
                </a:r>
              </a:p>
              <a:p>
                <a:pPr defTabSz="914363">
                  <a:lnSpc>
                    <a:spcPct val="90000"/>
                  </a:lnSpc>
                  <a:spcBef>
                    <a:spcPct val="20000"/>
                  </a:spcBef>
                </a:pPr>
                <a:r>
                  <a:rPr lang="en-US" sz="1400" dirty="0">
                    <a:solidFill>
                      <a:srgbClr val="FFFFFF">
                        <a:alpha val="99000"/>
                      </a:srgbClr>
                    </a:solidFill>
                    <a:ea typeface="Segoe UI" pitchFamily="34" charset="0"/>
                    <a:cs typeface="Segoe UI" pitchFamily="34" charset="0"/>
                  </a:rPr>
                  <a:t>Naming, Discovery</a:t>
                </a:r>
              </a:p>
              <a:p>
                <a:pPr defTabSz="914363">
                  <a:lnSpc>
                    <a:spcPct val="90000"/>
                  </a:lnSpc>
                  <a:spcBef>
                    <a:spcPct val="20000"/>
                  </a:spcBef>
                </a:pPr>
                <a:r>
                  <a:rPr lang="en-US" sz="1400" dirty="0">
                    <a:solidFill>
                      <a:srgbClr val="FFFFFF">
                        <a:alpha val="99000"/>
                      </a:srgbClr>
                    </a:solidFill>
                    <a:ea typeface="Segoe UI" pitchFamily="34" charset="0"/>
                    <a:cs typeface="Segoe UI" pitchFamily="34" charset="0"/>
                  </a:rPr>
                  <a:t>Monitoring</a:t>
                </a:r>
              </a:p>
            </p:txBody>
          </p:sp>
          <p:sp>
            <p:nvSpPr>
              <p:cNvPr id="76" name="Rectangle 75"/>
              <p:cNvSpPr/>
              <p:nvPr/>
            </p:nvSpPr>
            <p:spPr>
              <a:xfrm>
                <a:off x="342905" y="2143806"/>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rgbClr val="FFFFFF">
                        <a:alpha val="99000"/>
                      </a:srgbClr>
                    </a:solidFill>
                    <a:ea typeface="Kozuka Gothic Pro R" pitchFamily="34" charset="-128"/>
                  </a:rPr>
                  <a:t>Consistent management surface and service observation capabilities</a:t>
                </a:r>
              </a:p>
            </p:txBody>
          </p:sp>
        </p:grpSp>
        <p:grpSp>
          <p:nvGrpSpPr>
            <p:cNvPr id="99" name="Group 98"/>
            <p:cNvGrpSpPr/>
            <p:nvPr>
              <p:custDataLst>
                <p:tags r:id="rId1"/>
              </p:custDataLst>
            </p:nvPr>
          </p:nvGrpSpPr>
          <p:grpSpPr>
            <a:xfrm>
              <a:off x="5764885" y="3580698"/>
              <a:ext cx="620654" cy="874420"/>
              <a:chOff x="7153963" y="1512570"/>
              <a:chExt cx="1557863" cy="2194822"/>
            </a:xfrm>
          </p:grpSpPr>
          <p:sp>
            <p:nvSpPr>
              <p:cNvPr id="100" name="Isosceles Triangle 99"/>
              <p:cNvSpPr/>
              <p:nvPr/>
            </p:nvSpPr>
            <p:spPr bwMode="auto">
              <a:xfrm>
                <a:off x="7153963" y="1512570"/>
                <a:ext cx="579120" cy="43815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101" name="Straight Arrow Connector 100"/>
              <p:cNvCxnSpPr/>
              <p:nvPr/>
            </p:nvCxnSpPr>
            <p:spPr>
              <a:xfrm>
                <a:off x="7443523" y="1950720"/>
                <a:ext cx="0" cy="122269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2" name="Hexagon 101"/>
              <p:cNvSpPr/>
              <p:nvPr/>
            </p:nvSpPr>
            <p:spPr bwMode="auto">
              <a:xfrm>
                <a:off x="7180685" y="3213558"/>
                <a:ext cx="520039" cy="439027"/>
              </a:xfrm>
              <a:prstGeom prst="hexag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3" name="Oval 102"/>
              <p:cNvSpPr/>
              <p:nvPr/>
            </p:nvSpPr>
            <p:spPr bwMode="auto">
              <a:xfrm>
                <a:off x="7154432" y="3158752"/>
                <a:ext cx="548641" cy="548640"/>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4" name="Rectangle 103"/>
              <p:cNvSpPr/>
              <p:nvPr/>
            </p:nvSpPr>
            <p:spPr bwMode="auto">
              <a:xfrm>
                <a:off x="7214924" y="2646946"/>
                <a:ext cx="457200" cy="914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105" name="Straight Arrow Connector 104"/>
              <p:cNvCxnSpPr/>
              <p:nvPr/>
            </p:nvCxnSpPr>
            <p:spPr>
              <a:xfrm flipH="1">
                <a:off x="7740925" y="2694845"/>
                <a:ext cx="369665" cy="0"/>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7970678" y="2204965"/>
                <a:ext cx="741148" cy="1004289"/>
              </a:xfrm>
              <a:prstGeom prst="rect">
                <a:avLst/>
              </a:prstGeom>
            </p:spPr>
            <p:txBody>
              <a:bodyPr wrap="none">
                <a:spAutoFit/>
              </a:bodyPr>
              <a:lstStyle/>
              <a:p>
                <a:pPr defTabSz="914363"/>
                <a:r>
                  <a:rPr lang="en-US" sz="2000" b="1" kern="0" dirty="0">
                    <a:ln>
                      <a:solidFill>
                        <a:srgbClr val="FFFFFF">
                          <a:alpha val="0"/>
                        </a:srgbClr>
                      </a:solidFill>
                    </a:ln>
                    <a:solidFill>
                      <a:srgbClr val="FFFFFF"/>
                    </a:solidFill>
                    <a:latin typeface="Segoe UI Light" pitchFamily="34" charset="0"/>
                  </a:rPr>
                  <a:t>?</a:t>
                </a:r>
                <a:endParaRPr lang="en-US" sz="1400" b="1" dirty="0">
                  <a:solidFill>
                    <a:srgbClr val="FFFFFF"/>
                  </a:solidFill>
                  <a:latin typeface="Segoe UI Light" pitchFamily="34" charset="0"/>
                </a:endParaRPr>
              </a:p>
            </p:txBody>
          </p:sp>
        </p:grpSp>
      </p:grpSp>
      <p:grpSp>
        <p:nvGrpSpPr>
          <p:cNvPr id="34" name="Group 33"/>
          <p:cNvGrpSpPr/>
          <p:nvPr/>
        </p:nvGrpSpPr>
        <p:grpSpPr>
          <a:xfrm>
            <a:off x="389322" y="2488951"/>
            <a:ext cx="4428843" cy="1367599"/>
            <a:chOff x="5445520" y="1906568"/>
            <a:chExt cx="4428843" cy="1367599"/>
          </a:xfrm>
        </p:grpSpPr>
        <p:grpSp>
          <p:nvGrpSpPr>
            <p:cNvPr id="71" name="Group 70"/>
            <p:cNvGrpSpPr/>
            <p:nvPr/>
          </p:nvGrpSpPr>
          <p:grpSpPr>
            <a:xfrm>
              <a:off x="6828556" y="1906568"/>
              <a:ext cx="3045807" cy="1367599"/>
              <a:chOff x="342904" y="1145539"/>
              <a:chExt cx="3045807" cy="1367599"/>
            </a:xfrm>
          </p:grpSpPr>
          <p:sp>
            <p:nvSpPr>
              <p:cNvPr id="72" name="TextBox 71"/>
              <p:cNvSpPr txBox="1"/>
              <p:nvPr/>
            </p:nvSpPr>
            <p:spPr>
              <a:xfrm>
                <a:off x="342904" y="1145539"/>
                <a:ext cx="3045807" cy="843304"/>
              </a:xfrm>
              <a:prstGeom prst="rect">
                <a:avLst/>
              </a:prstGeom>
              <a:noFill/>
              <a:ln>
                <a:noFill/>
              </a:ln>
            </p:spPr>
            <p:txBody>
              <a:bodyPr wrap="square" lIns="0" tIns="45718" rIns="0" bIns="45718" rtlCol="0">
                <a:spAutoFit/>
              </a:bodyPr>
              <a:lstStyle/>
              <a:p>
                <a:pPr defTabSz="914363">
                  <a:lnSpc>
                    <a:spcPct val="90000"/>
                  </a:lnSpc>
                  <a:spcBef>
                    <a:spcPct val="20000"/>
                  </a:spcBef>
                </a:pPr>
                <a:r>
                  <a:rPr lang="en-US" sz="2000" dirty="0">
                    <a:solidFill>
                      <a:srgbClr val="0071BC">
                        <a:lumMod val="75000"/>
                        <a:alpha val="99000"/>
                      </a:srgbClr>
                    </a:solidFill>
                    <a:ea typeface="Segoe UI" pitchFamily="34" charset="0"/>
                    <a:cs typeface="Segoe UI" pitchFamily="34" charset="0"/>
                  </a:rPr>
                  <a:t>Messaging</a:t>
                </a:r>
              </a:p>
              <a:p>
                <a:pPr defTabSz="914363">
                  <a:lnSpc>
                    <a:spcPct val="90000"/>
                  </a:lnSpc>
                  <a:spcBef>
                    <a:spcPct val="20000"/>
                  </a:spcBef>
                </a:pPr>
                <a:r>
                  <a:rPr lang="en-US" sz="1400" dirty="0">
                    <a:solidFill>
                      <a:srgbClr val="FFFFFF">
                        <a:alpha val="99000"/>
                      </a:srgbClr>
                    </a:solidFill>
                    <a:ea typeface="Segoe UI" pitchFamily="34" charset="0"/>
                    <a:cs typeface="Segoe UI" pitchFamily="34" charset="0"/>
                  </a:rPr>
                  <a:t>Queuing Pub/Sub</a:t>
                </a:r>
              </a:p>
              <a:p>
                <a:pPr defTabSz="914363">
                  <a:lnSpc>
                    <a:spcPct val="90000"/>
                  </a:lnSpc>
                  <a:spcBef>
                    <a:spcPct val="20000"/>
                  </a:spcBef>
                </a:pPr>
                <a:r>
                  <a:rPr lang="en-US" sz="1400" dirty="0">
                    <a:solidFill>
                      <a:srgbClr val="FFFFFF">
                        <a:alpha val="99000"/>
                      </a:srgbClr>
                    </a:solidFill>
                    <a:ea typeface="Segoe UI" pitchFamily="34" charset="0"/>
                    <a:cs typeface="Segoe UI" pitchFamily="34" charset="0"/>
                  </a:rPr>
                  <a:t>Reliable Transfer</a:t>
                </a:r>
              </a:p>
            </p:txBody>
          </p:sp>
          <p:sp>
            <p:nvSpPr>
              <p:cNvPr id="73" name="Rectangle 72"/>
              <p:cNvSpPr/>
              <p:nvPr/>
            </p:nvSpPr>
            <p:spPr>
              <a:xfrm>
                <a:off x="342905" y="2143806"/>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rgbClr val="FFFFFF">
                        <a:alpha val="99000"/>
                      </a:srgbClr>
                    </a:solidFill>
                    <a:ea typeface="Kozuka Gothic Pro R" pitchFamily="34" charset="-128"/>
                  </a:rPr>
                  <a:t>Reliable, transaction-aware cloud messaging infrastructure for business apps.</a:t>
                </a:r>
              </a:p>
            </p:txBody>
          </p:sp>
        </p:grpSp>
        <p:grpSp>
          <p:nvGrpSpPr>
            <p:cNvPr id="107" name="Group 106"/>
            <p:cNvGrpSpPr/>
            <p:nvPr/>
          </p:nvGrpSpPr>
          <p:grpSpPr>
            <a:xfrm>
              <a:off x="5445520" y="2057419"/>
              <a:ext cx="880388" cy="883214"/>
              <a:chOff x="3846625" y="1616683"/>
              <a:chExt cx="1653774" cy="1659083"/>
            </a:xfrm>
          </p:grpSpPr>
          <p:sp>
            <p:nvSpPr>
              <p:cNvPr id="108" name="Isosceles Triangle 107"/>
              <p:cNvSpPr/>
              <p:nvPr/>
            </p:nvSpPr>
            <p:spPr bwMode="auto">
              <a:xfrm>
                <a:off x="4462513" y="1616683"/>
                <a:ext cx="433403" cy="32790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109" name="Straight Arrow Connector 108"/>
              <p:cNvCxnSpPr/>
              <p:nvPr/>
            </p:nvCxnSpPr>
            <p:spPr>
              <a:xfrm>
                <a:off x="4679215" y="1944586"/>
                <a:ext cx="0" cy="9150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0" name="Oval 109"/>
              <p:cNvSpPr/>
              <p:nvPr/>
            </p:nvSpPr>
            <p:spPr bwMode="auto">
              <a:xfrm>
                <a:off x="3846625" y="2848655"/>
                <a:ext cx="410592" cy="4105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1" name="Oval 110"/>
              <p:cNvSpPr/>
              <p:nvPr/>
            </p:nvSpPr>
            <p:spPr bwMode="auto">
              <a:xfrm>
                <a:off x="5089807" y="2848655"/>
                <a:ext cx="410592" cy="4105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112" name="Straight Arrow Connector 111"/>
              <p:cNvCxnSpPr/>
              <p:nvPr/>
            </p:nvCxnSpPr>
            <p:spPr>
              <a:xfrm>
                <a:off x="4257217" y="3041955"/>
                <a:ext cx="205296" cy="1"/>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4895916" y="3053951"/>
                <a:ext cx="205296" cy="0"/>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sp>
            <p:nvSpPr>
              <p:cNvPr id="114" name="Freeform 34"/>
              <p:cNvSpPr>
                <a:spLocks noEditPoints="1"/>
              </p:cNvSpPr>
              <p:nvPr/>
            </p:nvSpPr>
            <p:spPr bwMode="auto">
              <a:xfrm>
                <a:off x="4476752" y="2882168"/>
                <a:ext cx="401098" cy="393598"/>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rgbClr val="292929">
                      <a:lumMod val="50000"/>
                    </a:srgbClr>
                  </a:solidFill>
                  <a:latin typeface="Segoe UI Light" pitchFamily="34" charset="0"/>
                </a:endParaRPr>
              </a:p>
            </p:txBody>
          </p:sp>
        </p:grpSp>
      </p:grpSp>
      <p:cxnSp>
        <p:nvCxnSpPr>
          <p:cNvPr id="68" name="Straight Connector 67"/>
          <p:cNvCxnSpPr/>
          <p:nvPr/>
        </p:nvCxnSpPr>
        <p:spPr>
          <a:xfrm>
            <a:off x="4191" y="5525002"/>
            <a:ext cx="4930166" cy="11091"/>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397276" y="4067259"/>
            <a:ext cx="4428843" cy="1367599"/>
            <a:chOff x="395687" y="4067258"/>
            <a:chExt cx="4428843" cy="1367599"/>
          </a:xfrm>
        </p:grpSpPr>
        <p:cxnSp>
          <p:nvCxnSpPr>
            <p:cNvPr id="120" name="Straight Arrow Connector 119"/>
            <p:cNvCxnSpPr>
              <a:stCxn id="81" idx="3"/>
              <a:endCxn id="84" idx="1"/>
            </p:cNvCxnSpPr>
            <p:nvPr/>
          </p:nvCxnSpPr>
          <p:spPr>
            <a:xfrm>
              <a:off x="838917" y="4392668"/>
              <a:ext cx="250589" cy="51329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395687" y="4067258"/>
              <a:ext cx="4428843" cy="1367599"/>
              <a:chOff x="395687" y="4067258"/>
              <a:chExt cx="4428843" cy="1367599"/>
            </a:xfrm>
          </p:grpSpPr>
          <p:grpSp>
            <p:nvGrpSpPr>
              <p:cNvPr id="69" name="Group 68"/>
              <p:cNvGrpSpPr/>
              <p:nvPr/>
            </p:nvGrpSpPr>
            <p:grpSpPr>
              <a:xfrm>
                <a:off x="395687" y="4067258"/>
                <a:ext cx="4428843" cy="1367599"/>
                <a:chOff x="5445520" y="1906568"/>
                <a:chExt cx="4428843" cy="1367599"/>
              </a:xfrm>
            </p:grpSpPr>
            <p:grpSp>
              <p:nvGrpSpPr>
                <p:cNvPr id="70" name="Group 69"/>
                <p:cNvGrpSpPr/>
                <p:nvPr/>
              </p:nvGrpSpPr>
              <p:grpSpPr>
                <a:xfrm>
                  <a:off x="6828556" y="1906568"/>
                  <a:ext cx="3045807" cy="1367599"/>
                  <a:chOff x="342904" y="1145539"/>
                  <a:chExt cx="3045807" cy="1367599"/>
                </a:xfrm>
              </p:grpSpPr>
              <p:sp>
                <p:nvSpPr>
                  <p:cNvPr id="118" name="TextBox 117"/>
                  <p:cNvSpPr txBox="1"/>
                  <p:nvPr/>
                </p:nvSpPr>
                <p:spPr>
                  <a:xfrm>
                    <a:off x="342904" y="1145539"/>
                    <a:ext cx="3045807" cy="843304"/>
                  </a:xfrm>
                  <a:prstGeom prst="rect">
                    <a:avLst/>
                  </a:prstGeom>
                  <a:noFill/>
                  <a:ln>
                    <a:noFill/>
                  </a:ln>
                </p:spPr>
                <p:txBody>
                  <a:bodyPr wrap="square" lIns="0" tIns="45718" rIns="0" bIns="45718" rtlCol="0">
                    <a:spAutoFit/>
                  </a:bodyPr>
                  <a:lstStyle/>
                  <a:p>
                    <a:pPr defTabSz="914363">
                      <a:lnSpc>
                        <a:spcPct val="90000"/>
                      </a:lnSpc>
                      <a:spcBef>
                        <a:spcPct val="20000"/>
                      </a:spcBef>
                    </a:pPr>
                    <a:r>
                      <a:rPr lang="en-US" sz="2000" dirty="0">
                        <a:solidFill>
                          <a:srgbClr val="0071BC">
                            <a:lumMod val="75000"/>
                            <a:alpha val="99000"/>
                          </a:srgbClr>
                        </a:solidFill>
                        <a:ea typeface="Segoe UI" pitchFamily="34" charset="0"/>
                        <a:cs typeface="Segoe UI" pitchFamily="34" charset="0"/>
                      </a:rPr>
                      <a:t>Notification</a:t>
                    </a:r>
                  </a:p>
                  <a:p>
                    <a:pPr defTabSz="914363">
                      <a:lnSpc>
                        <a:spcPct val="90000"/>
                      </a:lnSpc>
                      <a:spcBef>
                        <a:spcPct val="20000"/>
                      </a:spcBef>
                    </a:pPr>
                    <a:r>
                      <a:rPr lang="en-US" sz="1400" dirty="0">
                        <a:solidFill>
                          <a:srgbClr val="FFFFFF">
                            <a:alpha val="99000"/>
                          </a:srgbClr>
                        </a:solidFill>
                        <a:ea typeface="Segoe UI" pitchFamily="34" charset="0"/>
                        <a:cs typeface="Segoe UI" pitchFamily="34" charset="0"/>
                      </a:rPr>
                      <a:t>Multiplatform</a:t>
                    </a:r>
                  </a:p>
                  <a:p>
                    <a:pPr defTabSz="914363">
                      <a:lnSpc>
                        <a:spcPct val="90000"/>
                      </a:lnSpc>
                      <a:spcBef>
                        <a:spcPct val="20000"/>
                      </a:spcBef>
                    </a:pPr>
                    <a:r>
                      <a:rPr lang="en-US" sz="1400" dirty="0">
                        <a:solidFill>
                          <a:srgbClr val="FFFFFF">
                            <a:alpha val="99000"/>
                          </a:srgbClr>
                        </a:solidFill>
                        <a:ea typeface="Segoe UI" pitchFamily="34" charset="0"/>
                        <a:cs typeface="Segoe UI" pitchFamily="34" charset="0"/>
                      </a:rPr>
                      <a:t>Easily Scale out</a:t>
                    </a:r>
                  </a:p>
                </p:txBody>
              </p:sp>
              <p:sp>
                <p:nvSpPr>
                  <p:cNvPr id="119" name="Rectangle 118"/>
                  <p:cNvSpPr/>
                  <p:nvPr/>
                </p:nvSpPr>
                <p:spPr>
                  <a:xfrm>
                    <a:off x="342905" y="2143806"/>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rgbClr val="FFFFFF">
                            <a:alpha val="99000"/>
                          </a:srgbClr>
                        </a:solidFill>
                        <a:ea typeface="Kozuka Gothic Pro R" pitchFamily="34" charset="-128"/>
                      </a:rPr>
                      <a:t>Push notifications to large number of mobile devices.</a:t>
                    </a:r>
                  </a:p>
                </p:txBody>
              </p:sp>
            </p:grpSp>
            <p:grpSp>
              <p:nvGrpSpPr>
                <p:cNvPr id="80" name="Group 79"/>
                <p:cNvGrpSpPr/>
                <p:nvPr/>
              </p:nvGrpSpPr>
              <p:grpSpPr>
                <a:xfrm>
                  <a:off x="5445520" y="2057419"/>
                  <a:ext cx="880388" cy="874420"/>
                  <a:chOff x="3846625" y="1616683"/>
                  <a:chExt cx="1653774" cy="1642564"/>
                </a:xfrm>
              </p:grpSpPr>
              <p:sp>
                <p:nvSpPr>
                  <p:cNvPr id="81" name="Isosceles Triangle 80"/>
                  <p:cNvSpPr/>
                  <p:nvPr/>
                </p:nvSpPr>
                <p:spPr bwMode="auto">
                  <a:xfrm>
                    <a:off x="4462513" y="1616683"/>
                    <a:ext cx="433403" cy="32790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82" name="Straight Arrow Connector 81"/>
                  <p:cNvCxnSpPr>
                    <a:endCxn id="83" idx="7"/>
                  </p:cNvCxnSpPr>
                  <p:nvPr/>
                </p:nvCxnSpPr>
                <p:spPr>
                  <a:xfrm flipH="1">
                    <a:off x="4197087" y="1944585"/>
                    <a:ext cx="482128" cy="96419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3" name="Oval 82"/>
                  <p:cNvSpPr/>
                  <p:nvPr/>
                </p:nvSpPr>
                <p:spPr bwMode="auto">
                  <a:xfrm>
                    <a:off x="3846625" y="2848655"/>
                    <a:ext cx="410592" cy="4105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4" name="Oval 83"/>
                  <p:cNvSpPr/>
                  <p:nvPr/>
                </p:nvSpPr>
                <p:spPr bwMode="auto">
                  <a:xfrm>
                    <a:off x="5089807" y="2848655"/>
                    <a:ext cx="410592" cy="4105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sp>
            <p:nvSpPr>
              <p:cNvPr id="121" name="Oval 120"/>
              <p:cNvSpPr/>
              <p:nvPr/>
            </p:nvSpPr>
            <p:spPr bwMode="auto">
              <a:xfrm>
                <a:off x="727745" y="4868699"/>
                <a:ext cx="218579" cy="21857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122" name="Straight Arrow Connector 121"/>
              <p:cNvCxnSpPr>
                <a:stCxn id="81" idx="3"/>
                <a:endCxn id="121" idx="0"/>
              </p:cNvCxnSpPr>
              <p:nvPr/>
            </p:nvCxnSpPr>
            <p:spPr>
              <a:xfrm flipH="1">
                <a:off x="837035" y="4392668"/>
                <a:ext cx="1882" cy="47603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44333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10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20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nodeType="withEffect">
                                  <p:stCondLst>
                                    <p:cond delay="30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nodeType="withEffect">
                                  <p:stCondLst>
                                    <p:cond delay="5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custDataLst>
              <p:tags r:id="rId1"/>
            </p:custDataLst>
          </p:nvPr>
        </p:nvSpPr>
        <p:spPr bwMode="auto">
          <a:xfrm>
            <a:off x="7156015" y="1446214"/>
            <a:ext cx="4513699"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rgbClr val="FFFFFF">
                    <a:alpha val="0"/>
                  </a:srgbClr>
                </a:solidFill>
              </a:ln>
              <a:solidFill>
                <a:srgbClr val="FFFFFF"/>
              </a:solidFill>
            </a:endParaRPr>
          </a:p>
        </p:txBody>
      </p:sp>
      <p:sp>
        <p:nvSpPr>
          <p:cNvPr id="23" name="Freeform 6"/>
          <p:cNvSpPr>
            <a:spLocks/>
          </p:cNvSpPr>
          <p:nvPr/>
        </p:nvSpPr>
        <p:spPr bwMode="auto">
          <a:xfrm>
            <a:off x="8359739" y="1600132"/>
            <a:ext cx="2106251" cy="1411706"/>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ln>
                  <a:solidFill>
                    <a:srgbClr val="FFFFFF">
                      <a:alpha val="0"/>
                    </a:srgbClr>
                  </a:solidFill>
                </a:ln>
                <a:solidFill>
                  <a:srgbClr val="FFFFFF">
                    <a:alpha val="99000"/>
                  </a:srgbClr>
                </a:solidFill>
                <a:latin typeface="Segoe UI Light" pitchFamily="34" charset="0"/>
              </a:rPr>
              <a:t>Cloud App</a:t>
            </a:r>
          </a:p>
        </p:txBody>
      </p:sp>
      <p:sp>
        <p:nvSpPr>
          <p:cNvPr id="3" name="Title 2"/>
          <p:cNvSpPr>
            <a:spLocks noGrp="1"/>
          </p:cNvSpPr>
          <p:nvPr>
            <p:ph type="title"/>
            <p:custDataLst>
              <p:tags r:id="rId2"/>
            </p:custDataLst>
          </p:nvPr>
        </p:nvSpPr>
        <p:spPr/>
        <p:txBody>
          <a:bodyPr/>
          <a:lstStyle/>
          <a:p>
            <a:r>
              <a:rPr lang="en-US" dirty="0" smtClean="0"/>
              <a:t>Cloud/On-Premise Integration</a:t>
            </a:r>
            <a:endParaRPr lang="en-US" dirty="0"/>
          </a:p>
        </p:txBody>
      </p:sp>
      <p:sp>
        <p:nvSpPr>
          <p:cNvPr id="9" name="Content Placeholder 8"/>
          <p:cNvSpPr>
            <a:spLocks noGrp="1"/>
          </p:cNvSpPr>
          <p:nvPr>
            <p:ph type="body" sz="quarter" idx="10"/>
            <p:custDataLst>
              <p:tags r:id="rId3"/>
            </p:custDataLst>
          </p:nvPr>
        </p:nvSpPr>
        <p:spPr>
          <a:xfrm>
            <a:off x="520701" y="1447800"/>
            <a:ext cx="6364009" cy="3721019"/>
          </a:xfrm>
        </p:spPr>
        <p:txBody>
          <a:bodyPr/>
          <a:lstStyle/>
          <a:p>
            <a:pPr>
              <a:spcAft>
                <a:spcPts val="1800"/>
              </a:spcAft>
            </a:pPr>
            <a:r>
              <a:rPr lang="en-US" sz="3600" dirty="0">
                <a:solidFill>
                  <a:schemeClr val="accent2">
                    <a:alpha val="99000"/>
                  </a:schemeClr>
                </a:solidFill>
              </a:rPr>
              <a:t>Cloud-Hosted, reliable asynchronous Messaging Infrastructure with Publish/Subscribe</a:t>
            </a:r>
          </a:p>
          <a:p>
            <a:pPr>
              <a:spcAft>
                <a:spcPts val="1800"/>
              </a:spcAft>
            </a:pPr>
            <a:r>
              <a:rPr lang="en-US" sz="3600" dirty="0">
                <a:solidFill>
                  <a:schemeClr val="accent2">
                    <a:alpha val="99000"/>
                  </a:schemeClr>
                </a:solidFill>
              </a:rPr>
              <a:t>Cloud-Based Relay enabling NAT/Firewall Traversal for reach </a:t>
            </a:r>
            <a:br>
              <a:rPr lang="en-US" sz="3600" dirty="0">
                <a:solidFill>
                  <a:schemeClr val="accent2">
                    <a:alpha val="99000"/>
                  </a:schemeClr>
                </a:solidFill>
              </a:rPr>
            </a:br>
            <a:r>
              <a:rPr lang="en-US" sz="3600" dirty="0">
                <a:solidFill>
                  <a:schemeClr val="accent2">
                    <a:alpha val="99000"/>
                  </a:schemeClr>
                </a:solidFill>
              </a:rPr>
              <a:t>into on-</a:t>
            </a:r>
            <a:r>
              <a:rPr lang="en-US" sz="3600" dirty="0" err="1">
                <a:solidFill>
                  <a:schemeClr val="accent2">
                    <a:alpha val="99000"/>
                  </a:schemeClr>
                </a:solidFill>
              </a:rPr>
              <a:t>prem</a:t>
            </a:r>
            <a:r>
              <a:rPr lang="en-US" sz="3600" dirty="0">
                <a:solidFill>
                  <a:schemeClr val="accent2">
                    <a:alpha val="99000"/>
                  </a:schemeClr>
                </a:solidFill>
              </a:rPr>
              <a:t> assets</a:t>
            </a:r>
          </a:p>
        </p:txBody>
      </p:sp>
      <p:sp>
        <p:nvSpPr>
          <p:cNvPr id="6" name="Rectangle 5"/>
          <p:cNvSpPr/>
          <p:nvPr/>
        </p:nvSpPr>
        <p:spPr bwMode="auto">
          <a:xfrm>
            <a:off x="8269863" y="4025461"/>
            <a:ext cx="228600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defTabSz="914363"/>
            <a:r>
              <a:rPr lang="en-US" sz="2000" dirty="0">
                <a:ln>
                  <a:solidFill>
                    <a:srgbClr val="FFFFFF">
                      <a:alpha val="0"/>
                    </a:srgbClr>
                  </a:solidFill>
                </a:ln>
                <a:solidFill>
                  <a:srgbClr val="FFFFFF">
                    <a:alpha val="99000"/>
                  </a:srgbClr>
                </a:solidFill>
              </a:rPr>
              <a:t>On-Prem assets</a:t>
            </a:r>
          </a:p>
        </p:txBody>
      </p:sp>
      <p:cxnSp>
        <p:nvCxnSpPr>
          <p:cNvPr id="8" name="Straight Arrow Connector 7"/>
          <p:cNvCxnSpPr/>
          <p:nvPr/>
        </p:nvCxnSpPr>
        <p:spPr>
          <a:xfrm>
            <a:off x="9412863"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674480" y="3291010"/>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674480" y="5857192"/>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68714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custDataLst>
              <p:tags r:id="rId1"/>
            </p:custDataLst>
          </p:nvPr>
        </p:nvSpPr>
        <p:spPr bwMode="auto">
          <a:xfrm>
            <a:off x="7156015" y="1446214"/>
            <a:ext cx="4513699"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rgbClr val="FFFFFF">
                    <a:alpha val="0"/>
                  </a:srgbClr>
                </a:solidFill>
              </a:ln>
              <a:solidFill>
                <a:srgbClr val="FFFFFF"/>
              </a:solidFill>
            </a:endParaRPr>
          </a:p>
        </p:txBody>
      </p:sp>
      <p:sp>
        <p:nvSpPr>
          <p:cNvPr id="3" name="Title 2"/>
          <p:cNvSpPr>
            <a:spLocks noGrp="1"/>
          </p:cNvSpPr>
          <p:nvPr>
            <p:ph type="title"/>
            <p:custDataLst>
              <p:tags r:id="rId2"/>
            </p:custDataLst>
          </p:nvPr>
        </p:nvSpPr>
        <p:spPr/>
        <p:txBody>
          <a:bodyPr/>
          <a:lstStyle/>
          <a:p>
            <a:r>
              <a:rPr lang="en-US" dirty="0" smtClean="0"/>
              <a:t>Cloud/On-Premise Integration</a:t>
            </a:r>
            <a:endParaRPr lang="en-US" dirty="0"/>
          </a:p>
        </p:txBody>
      </p:sp>
      <p:sp>
        <p:nvSpPr>
          <p:cNvPr id="9" name="Content Placeholder 8"/>
          <p:cNvSpPr>
            <a:spLocks noGrp="1"/>
          </p:cNvSpPr>
          <p:nvPr>
            <p:ph type="body" sz="quarter" idx="10"/>
            <p:custDataLst>
              <p:tags r:id="rId3"/>
            </p:custDataLst>
          </p:nvPr>
        </p:nvSpPr>
        <p:spPr>
          <a:xfrm>
            <a:off x="520701" y="1447799"/>
            <a:ext cx="6364009" cy="4602798"/>
          </a:xfrm>
        </p:spPr>
        <p:txBody>
          <a:bodyPr/>
          <a:lstStyle/>
          <a:p>
            <a:r>
              <a:rPr lang="en-US" sz="3600" dirty="0">
                <a:solidFill>
                  <a:schemeClr val="accent2">
                    <a:alpha val="99000"/>
                  </a:schemeClr>
                </a:solidFill>
              </a:rPr>
              <a:t>Service Registry that allows organizing endpoints into a common, discovery enabled network surface for services </a:t>
            </a:r>
            <a:r>
              <a:rPr lang="en-US" sz="3600" dirty="0">
                <a:solidFill>
                  <a:schemeClr val="accent2">
                    <a:alpha val="99000"/>
                  </a:schemeClr>
                </a:solidFill>
              </a:rPr>
              <a:t/>
            </a:r>
            <a:br>
              <a:rPr lang="en-US" sz="3600" dirty="0">
                <a:solidFill>
                  <a:schemeClr val="accent2">
                    <a:alpha val="99000"/>
                  </a:schemeClr>
                </a:solidFill>
              </a:rPr>
            </a:br>
            <a:r>
              <a:rPr lang="en-US" sz="3600" dirty="0">
                <a:solidFill>
                  <a:schemeClr val="accent2">
                    <a:alpha val="99000"/>
                  </a:schemeClr>
                </a:solidFill>
              </a:rPr>
              <a:t>spread </a:t>
            </a:r>
            <a:r>
              <a:rPr lang="en-US" sz="3600" dirty="0">
                <a:solidFill>
                  <a:schemeClr val="accent2">
                    <a:alpha val="99000"/>
                  </a:schemeClr>
                </a:solidFill>
              </a:rPr>
              <a:t>across different network environments</a:t>
            </a:r>
          </a:p>
          <a:p>
            <a:r>
              <a:rPr lang="en-US" sz="3600" dirty="0">
                <a:solidFill>
                  <a:schemeClr val="accent2">
                    <a:alpha val="99000"/>
                  </a:schemeClr>
                </a:solidFill>
              </a:rPr>
              <a:t>Integration with Access Control providing security gate with Federated Identity </a:t>
            </a:r>
            <a:r>
              <a:rPr lang="en-US" sz="3600" dirty="0">
                <a:solidFill>
                  <a:schemeClr val="accent2">
                    <a:alpha val="99000"/>
                  </a:schemeClr>
                </a:solidFill>
              </a:rPr>
              <a:t>support</a:t>
            </a:r>
            <a:endParaRPr lang="en-US" sz="3600" dirty="0">
              <a:solidFill>
                <a:schemeClr val="accent2">
                  <a:alpha val="99000"/>
                </a:schemeClr>
              </a:solidFill>
            </a:endParaRPr>
          </a:p>
        </p:txBody>
      </p:sp>
      <p:sp>
        <p:nvSpPr>
          <p:cNvPr id="14" name="Freeform 6"/>
          <p:cNvSpPr>
            <a:spLocks/>
          </p:cNvSpPr>
          <p:nvPr/>
        </p:nvSpPr>
        <p:spPr bwMode="auto">
          <a:xfrm>
            <a:off x="8359739" y="1600132"/>
            <a:ext cx="2106251" cy="1411706"/>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a:ln>
                  <a:solidFill>
                    <a:srgbClr val="FFFFFF">
                      <a:alpha val="0"/>
                    </a:srgbClr>
                  </a:solidFill>
                </a:ln>
                <a:solidFill>
                  <a:srgbClr val="FFFFFF">
                    <a:alpha val="99000"/>
                  </a:srgbClr>
                </a:solidFill>
                <a:latin typeface="Segoe UI Light" pitchFamily="34" charset="0"/>
              </a:rPr>
              <a:t>Cloud App</a:t>
            </a:r>
          </a:p>
        </p:txBody>
      </p:sp>
      <p:sp>
        <p:nvSpPr>
          <p:cNvPr id="15" name="Rectangle 14"/>
          <p:cNvSpPr/>
          <p:nvPr/>
        </p:nvSpPr>
        <p:spPr bwMode="auto">
          <a:xfrm>
            <a:off x="8269863" y="4025461"/>
            <a:ext cx="228600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defTabSz="914363"/>
            <a:r>
              <a:rPr lang="en-US" sz="2000" dirty="0">
                <a:ln>
                  <a:solidFill>
                    <a:srgbClr val="FFFFFF">
                      <a:alpha val="0"/>
                    </a:srgbClr>
                  </a:solidFill>
                </a:ln>
                <a:solidFill>
                  <a:srgbClr val="FFFFFF">
                    <a:alpha val="99000"/>
                  </a:srgbClr>
                </a:solidFill>
              </a:rPr>
              <a:t>On-Prem assets</a:t>
            </a:r>
          </a:p>
        </p:txBody>
      </p:sp>
      <p:cxnSp>
        <p:nvCxnSpPr>
          <p:cNvPr id="16" name="Straight Arrow Connector 15"/>
          <p:cNvCxnSpPr/>
          <p:nvPr/>
        </p:nvCxnSpPr>
        <p:spPr>
          <a:xfrm>
            <a:off x="9412863"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674480" y="3291010"/>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674480" y="5857192"/>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14050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custDataLst>
              <p:tags r:id="rId1"/>
            </p:custDataLst>
          </p:nvPr>
        </p:nvSpPr>
        <p:spPr bwMode="auto">
          <a:xfrm>
            <a:off x="7156015" y="1446214"/>
            <a:ext cx="4513699"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rgbClr val="FFFFFF">
                    <a:alpha val="0"/>
                  </a:srgbClr>
                </a:solidFill>
              </a:ln>
              <a:solidFill>
                <a:srgbClr val="FFFFFF"/>
              </a:solidFill>
            </a:endParaRPr>
          </a:p>
        </p:txBody>
      </p:sp>
      <p:sp>
        <p:nvSpPr>
          <p:cNvPr id="2" name="Title 1"/>
          <p:cNvSpPr>
            <a:spLocks noGrp="1"/>
          </p:cNvSpPr>
          <p:nvPr>
            <p:ph type="title"/>
            <p:custDataLst>
              <p:tags r:id="rId2"/>
            </p:custDataLst>
          </p:nvPr>
        </p:nvSpPr>
        <p:spPr/>
        <p:txBody>
          <a:bodyPr/>
          <a:lstStyle/>
          <a:p>
            <a:r>
              <a:rPr lang="en-US" dirty="0" smtClean="0"/>
              <a:t>Cross-Site Federation (SaaS)</a:t>
            </a:r>
            <a:endParaRPr lang="en-US" dirty="0"/>
          </a:p>
        </p:txBody>
      </p:sp>
      <p:sp>
        <p:nvSpPr>
          <p:cNvPr id="11" name="Content Placeholder 10"/>
          <p:cNvSpPr>
            <a:spLocks noGrp="1"/>
          </p:cNvSpPr>
          <p:nvPr>
            <p:ph type="body" sz="quarter" idx="10"/>
          </p:nvPr>
        </p:nvSpPr>
        <p:spPr>
          <a:xfrm>
            <a:off x="520701" y="1447799"/>
            <a:ext cx="6022364" cy="3824124"/>
          </a:xfrm>
        </p:spPr>
        <p:txBody>
          <a:bodyPr/>
          <a:lstStyle/>
          <a:p>
            <a:r>
              <a:rPr lang="en-US" sz="3200" dirty="0">
                <a:solidFill>
                  <a:schemeClr val="accent2">
                    <a:alpha val="99000"/>
                  </a:schemeClr>
                </a:solidFill>
              </a:rPr>
              <a:t>Endpoint Federation instead of Network Federation (VPN)</a:t>
            </a:r>
          </a:p>
          <a:p>
            <a:r>
              <a:rPr lang="en-US" sz="3200" dirty="0">
                <a:solidFill>
                  <a:schemeClr val="accent2">
                    <a:alpha val="99000"/>
                  </a:schemeClr>
                </a:solidFill>
              </a:rPr>
              <a:t>Non-intrusive, does not require network reconfiguration</a:t>
            </a:r>
          </a:p>
          <a:p>
            <a:r>
              <a:rPr lang="en-US" sz="3200" dirty="0">
                <a:solidFill>
                  <a:schemeClr val="accent2">
                    <a:alpha val="99000"/>
                  </a:schemeClr>
                </a:solidFill>
              </a:rPr>
              <a:t>Enables integration scenarios with:</a:t>
            </a:r>
          </a:p>
          <a:p>
            <a:pPr lvl="1">
              <a:spcAft>
                <a:spcPts val="600"/>
              </a:spcAft>
            </a:pPr>
            <a:r>
              <a:rPr lang="en-US" dirty="0" smtClean="0"/>
              <a:t>Multi-Tenancy</a:t>
            </a:r>
          </a:p>
          <a:p>
            <a:pPr lvl="1">
              <a:spcAft>
                <a:spcPts val="600"/>
              </a:spcAft>
            </a:pPr>
            <a:r>
              <a:rPr lang="en-US" dirty="0"/>
              <a:t>Minimal mutual trust</a:t>
            </a:r>
          </a:p>
          <a:p>
            <a:pPr lvl="1"/>
            <a:r>
              <a:rPr lang="en-US" dirty="0" smtClean="0"/>
              <a:t>Minimal or no control over the on-premise </a:t>
            </a:r>
            <a:br>
              <a:rPr lang="en-US" dirty="0" smtClean="0"/>
            </a:br>
            <a:r>
              <a:rPr lang="en-US" dirty="0" smtClean="0"/>
              <a:t>networking environment</a:t>
            </a:r>
            <a:endParaRPr lang="en-US" dirty="0"/>
          </a:p>
        </p:txBody>
      </p:sp>
      <p:sp>
        <p:nvSpPr>
          <p:cNvPr id="18" name="Freeform 6"/>
          <p:cNvSpPr>
            <a:spLocks/>
          </p:cNvSpPr>
          <p:nvPr/>
        </p:nvSpPr>
        <p:spPr bwMode="auto">
          <a:xfrm>
            <a:off x="7708674" y="1668027"/>
            <a:ext cx="3408380"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SaaS</a:t>
            </a:r>
          </a:p>
        </p:txBody>
      </p:sp>
      <p:sp>
        <p:nvSpPr>
          <p:cNvPr id="29" name="Rectangle 28"/>
          <p:cNvSpPr/>
          <p:nvPr/>
        </p:nvSpPr>
        <p:spPr bwMode="auto">
          <a:xfrm>
            <a:off x="7711668" y="4025461"/>
            <a:ext cx="1524355"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defTabSz="914363"/>
            <a:r>
              <a:rPr lang="en-US" sz="2000" dirty="0">
                <a:ln>
                  <a:solidFill>
                    <a:srgbClr val="FFFFFF">
                      <a:alpha val="0"/>
                    </a:srgbClr>
                  </a:solidFill>
                </a:ln>
                <a:solidFill>
                  <a:srgbClr val="FFFFFF">
                    <a:alpha val="99000"/>
                  </a:srgbClr>
                </a:solidFill>
              </a:rPr>
              <a:t>Branch On-Prem Assets</a:t>
            </a:r>
          </a:p>
        </p:txBody>
      </p:sp>
      <p:cxnSp>
        <p:nvCxnSpPr>
          <p:cNvPr id="30" name="Straight Connector 29"/>
          <p:cNvCxnSpPr/>
          <p:nvPr/>
        </p:nvCxnSpPr>
        <p:spPr>
          <a:xfrm>
            <a:off x="7711669" y="3291010"/>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711669" y="5857192"/>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8473844"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9590710" y="4025461"/>
            <a:ext cx="1524355"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defTabSz="914363"/>
            <a:r>
              <a:rPr lang="en-US" sz="2000" dirty="0">
                <a:ln>
                  <a:solidFill>
                    <a:srgbClr val="FFFFFF">
                      <a:alpha val="0"/>
                    </a:srgbClr>
                  </a:solidFill>
                </a:ln>
                <a:solidFill>
                  <a:srgbClr val="FFFFFF">
                    <a:alpha val="99000"/>
                  </a:srgbClr>
                </a:solidFill>
              </a:rPr>
              <a:t>Branch On-Prem Assets</a:t>
            </a:r>
          </a:p>
        </p:txBody>
      </p:sp>
      <p:cxnSp>
        <p:nvCxnSpPr>
          <p:cNvPr id="39" name="Straight Connector 38"/>
          <p:cNvCxnSpPr/>
          <p:nvPr/>
        </p:nvCxnSpPr>
        <p:spPr>
          <a:xfrm>
            <a:off x="9590711" y="3291010"/>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590711" y="5857192"/>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0352886"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Freeform 35"/>
          <p:cNvSpPr>
            <a:spLocks noEditPoints="1"/>
          </p:cNvSpPr>
          <p:nvPr/>
        </p:nvSpPr>
        <p:spPr bwMode="black">
          <a:xfrm>
            <a:off x="7937318" y="1903413"/>
            <a:ext cx="816386" cy="826666"/>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328427095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3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Mobile Workforce/Customer Integration</a:t>
            </a:r>
            <a:endParaRPr lang="en-US" dirty="0"/>
          </a:p>
        </p:txBody>
      </p:sp>
      <p:sp>
        <p:nvSpPr>
          <p:cNvPr id="12" name="Content Placeholder 11"/>
          <p:cNvSpPr>
            <a:spLocks noGrp="1"/>
          </p:cNvSpPr>
          <p:nvPr>
            <p:ph type="body" sz="quarter" idx="10"/>
          </p:nvPr>
        </p:nvSpPr>
        <p:spPr>
          <a:xfrm>
            <a:off x="520700" y="1447800"/>
            <a:ext cx="3701196" cy="2830005"/>
          </a:xfrm>
        </p:spPr>
        <p:txBody>
          <a:bodyPr/>
          <a:lstStyle/>
          <a:p>
            <a:r>
              <a:rPr lang="en-US" sz="2800" dirty="0">
                <a:solidFill>
                  <a:schemeClr val="accent2">
                    <a:alpha val="99000"/>
                  </a:schemeClr>
                </a:solidFill>
              </a:rPr>
              <a:t>Yet, mobile devices need access to on-premise assets</a:t>
            </a:r>
          </a:p>
          <a:p>
            <a:r>
              <a:rPr lang="en-US" sz="2800" dirty="0">
                <a:solidFill>
                  <a:schemeClr val="accent2">
                    <a:alpha val="99000"/>
                  </a:schemeClr>
                </a:solidFill>
              </a:rPr>
              <a:t>In reach for larger enterprises, not so much for smaller ones without static or at least public IPs</a:t>
            </a:r>
          </a:p>
        </p:txBody>
      </p:sp>
      <p:sp>
        <p:nvSpPr>
          <p:cNvPr id="42" name="Rectangle 41"/>
          <p:cNvSpPr/>
          <p:nvPr>
            <p:custDataLst>
              <p:tags r:id="rId4"/>
            </p:custDataLst>
          </p:nvPr>
        </p:nvSpPr>
        <p:spPr bwMode="auto">
          <a:xfrm>
            <a:off x="4553492" y="1446214"/>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rgbClr val="FFFFFF">
                    <a:alpha val="0"/>
                  </a:srgbClr>
                </a:solidFill>
              </a:ln>
              <a:solidFill>
                <a:srgbClr val="FFFFFF"/>
              </a:solidFill>
            </a:endParaRPr>
          </a:p>
        </p:txBody>
      </p:sp>
      <p:sp>
        <p:nvSpPr>
          <p:cNvPr id="43" name="Freeform 6"/>
          <p:cNvSpPr>
            <a:spLocks/>
          </p:cNvSpPr>
          <p:nvPr/>
        </p:nvSpPr>
        <p:spPr bwMode="auto">
          <a:xfrm>
            <a:off x="4985571" y="1668027"/>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Mobile Devices</a:t>
            </a:r>
          </a:p>
        </p:txBody>
      </p:sp>
      <p:sp>
        <p:nvSpPr>
          <p:cNvPr id="44" name="Rectangle 43"/>
          <p:cNvSpPr/>
          <p:nvPr/>
        </p:nvSpPr>
        <p:spPr bwMode="auto">
          <a:xfrm>
            <a:off x="6030599" y="3482851"/>
            <a:ext cx="2569464" cy="7977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363"/>
            <a:r>
              <a:rPr lang="en-US" sz="1600" dirty="0">
                <a:ln>
                  <a:solidFill>
                    <a:srgbClr val="FFFFFF">
                      <a:alpha val="0"/>
                    </a:srgbClr>
                  </a:solidFill>
                </a:ln>
                <a:solidFill>
                  <a:srgbClr val="FFFFFF">
                    <a:alpha val="99000"/>
                  </a:srgbClr>
                </a:solidFill>
              </a:rPr>
              <a:t>Application Client Services</a:t>
            </a:r>
          </a:p>
        </p:txBody>
      </p:sp>
      <p:cxnSp>
        <p:nvCxnSpPr>
          <p:cNvPr id="45" name="Straight Connector 44"/>
          <p:cNvCxnSpPr/>
          <p:nvPr/>
        </p:nvCxnSpPr>
        <p:spPr>
          <a:xfrm>
            <a:off x="4955427" y="4500665"/>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6" name="Freeform 5"/>
          <p:cNvSpPr>
            <a:spLocks noEditPoints="1"/>
          </p:cNvSpPr>
          <p:nvPr/>
        </p:nvSpPr>
        <p:spPr bwMode="auto">
          <a:xfrm>
            <a:off x="5401463" y="1827303"/>
            <a:ext cx="545681" cy="1041343"/>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cxnSp>
        <p:nvCxnSpPr>
          <p:cNvPr id="47" name="Straight Arrow Connector 46"/>
          <p:cNvCxnSpPr/>
          <p:nvPr/>
        </p:nvCxnSpPr>
        <p:spPr>
          <a:xfrm>
            <a:off x="7010313" y="3024556"/>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955427" y="3254669"/>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bwMode="auto">
          <a:xfrm>
            <a:off x="8698315" y="3482851"/>
            <a:ext cx="2569464" cy="7977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363"/>
            <a:r>
              <a:rPr lang="en-US" sz="1600" dirty="0">
                <a:ln>
                  <a:solidFill>
                    <a:srgbClr val="FFFFFF">
                      <a:alpha val="0"/>
                    </a:srgbClr>
                  </a:solidFill>
                </a:ln>
                <a:solidFill>
                  <a:srgbClr val="FFFFFF">
                    <a:alpha val="99000"/>
                  </a:srgbClr>
                </a:solidFill>
              </a:rPr>
              <a:t>Platform Client </a:t>
            </a:r>
            <a:br>
              <a:rPr lang="en-US" sz="1600" dirty="0">
                <a:ln>
                  <a:solidFill>
                    <a:srgbClr val="FFFFFF">
                      <a:alpha val="0"/>
                    </a:srgbClr>
                  </a:solidFill>
                </a:ln>
                <a:solidFill>
                  <a:srgbClr val="FFFFFF">
                    <a:alpha val="99000"/>
                  </a:srgbClr>
                </a:solidFill>
              </a:rPr>
            </a:br>
            <a:r>
              <a:rPr lang="en-US" sz="1600" dirty="0">
                <a:ln>
                  <a:solidFill>
                    <a:srgbClr val="FFFFFF">
                      <a:alpha val="0"/>
                    </a:srgbClr>
                  </a:solidFill>
                </a:ln>
                <a:solidFill>
                  <a:srgbClr val="FFFFFF">
                    <a:alpha val="99000"/>
                  </a:srgbClr>
                </a:solidFill>
              </a:rPr>
              <a:t>Services</a:t>
            </a:r>
          </a:p>
        </p:txBody>
      </p:sp>
      <p:cxnSp>
        <p:nvCxnSpPr>
          <p:cNvPr id="50" name="Straight Arrow Connector 49"/>
          <p:cNvCxnSpPr/>
          <p:nvPr/>
        </p:nvCxnSpPr>
        <p:spPr>
          <a:xfrm>
            <a:off x="5593496" y="3024556"/>
            <a:ext cx="0" cy="172831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4985570" y="4758992"/>
            <a:ext cx="2572378" cy="7977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363"/>
            <a:r>
              <a:rPr lang="en-US" sz="1600" dirty="0">
                <a:ln>
                  <a:solidFill>
                    <a:srgbClr val="FFFFFF">
                      <a:alpha val="0"/>
                    </a:srgbClr>
                  </a:solidFill>
                </a:ln>
                <a:solidFill>
                  <a:srgbClr val="FFFFFF">
                    <a:alpha val="99000"/>
                  </a:srgbClr>
                </a:solidFill>
              </a:rPr>
              <a:t>Branch On-Prem </a:t>
            </a:r>
            <a:br>
              <a:rPr lang="en-US" sz="1600" dirty="0">
                <a:ln>
                  <a:solidFill>
                    <a:srgbClr val="FFFFFF">
                      <a:alpha val="0"/>
                    </a:srgbClr>
                  </a:solidFill>
                </a:ln>
                <a:solidFill>
                  <a:srgbClr val="FFFFFF">
                    <a:alpha val="99000"/>
                  </a:srgbClr>
                </a:solidFill>
              </a:rPr>
            </a:br>
            <a:r>
              <a:rPr lang="en-US" sz="1600" dirty="0">
                <a:ln>
                  <a:solidFill>
                    <a:srgbClr val="FFFFFF">
                      <a:alpha val="0"/>
                    </a:srgbClr>
                  </a:solidFill>
                </a:ln>
                <a:solidFill>
                  <a:srgbClr val="FFFFFF">
                    <a:alpha val="99000"/>
                  </a:srgbClr>
                </a:solidFill>
              </a:rPr>
              <a:t>Assets</a:t>
            </a:r>
          </a:p>
        </p:txBody>
      </p:sp>
      <p:cxnSp>
        <p:nvCxnSpPr>
          <p:cNvPr id="52" name="Straight Connector 51"/>
          <p:cNvCxnSpPr/>
          <p:nvPr/>
        </p:nvCxnSpPr>
        <p:spPr>
          <a:xfrm>
            <a:off x="4955427" y="5837096"/>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010313" y="4300696"/>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755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5392" y="2742861"/>
            <a:ext cx="6945312" cy="2591479"/>
          </a:xfrm>
        </p:spPr>
        <p:txBody>
          <a:bodyPr/>
          <a:lstStyle/>
          <a:p>
            <a:r>
              <a:rPr lang="en-US" dirty="0" smtClean="0"/>
              <a:t>Internet of Things</a:t>
            </a:r>
            <a:endParaRPr lang="en-US" dirty="0" smtClean="0"/>
          </a:p>
          <a:p>
            <a:r>
              <a:rPr lang="en-US" dirty="0" smtClean="0"/>
              <a:t>Service Bus</a:t>
            </a:r>
            <a:endParaRPr lang="en-US" dirty="0" smtClean="0"/>
          </a:p>
          <a:p>
            <a:r>
              <a:rPr lang="en-US" dirty="0" err="1" smtClean="0"/>
              <a:t>nosql</a:t>
            </a:r>
            <a:endParaRPr lang="en-US" dirty="0" smtClean="0"/>
          </a:p>
        </p:txBody>
      </p:sp>
    </p:spTree>
    <p:extLst>
      <p:ext uri="{BB962C8B-B14F-4D97-AF65-F5344CB8AC3E}">
        <p14:creationId xmlns:p14="http://schemas.microsoft.com/office/powerpoint/2010/main" val="63999189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5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Mobile Workforce/Customer Integration</a:t>
            </a:r>
            <a:endParaRPr lang="en-US" dirty="0"/>
          </a:p>
        </p:txBody>
      </p:sp>
      <p:sp>
        <p:nvSpPr>
          <p:cNvPr id="12" name="Content Placeholder 11"/>
          <p:cNvSpPr>
            <a:spLocks noGrp="1"/>
          </p:cNvSpPr>
          <p:nvPr>
            <p:ph type="body" sz="quarter" idx="10"/>
          </p:nvPr>
        </p:nvSpPr>
        <p:spPr>
          <a:xfrm>
            <a:off x="520700" y="1447799"/>
            <a:ext cx="3701196" cy="3217804"/>
          </a:xfrm>
        </p:spPr>
        <p:txBody>
          <a:bodyPr/>
          <a:lstStyle/>
          <a:p>
            <a:r>
              <a:rPr lang="en-US" sz="2800" dirty="0">
                <a:solidFill>
                  <a:schemeClr val="accent2">
                    <a:alpha val="99000"/>
                  </a:schemeClr>
                </a:solidFill>
              </a:rPr>
              <a:t>Direct access, access via the cloud using ISV supplied services</a:t>
            </a:r>
          </a:p>
          <a:p>
            <a:r>
              <a:rPr lang="en-US" sz="2800" dirty="0">
                <a:solidFill>
                  <a:schemeClr val="accent2">
                    <a:alpha val="99000"/>
                  </a:schemeClr>
                </a:solidFill>
              </a:rPr>
              <a:t>In the future also support for Azure inherent mobile services such as Service Bus Push support for </a:t>
            </a:r>
            <a:r>
              <a:rPr lang="en-US" sz="2800" dirty="0">
                <a:solidFill>
                  <a:schemeClr val="accent2">
                    <a:alpha val="99000"/>
                  </a:schemeClr>
                </a:solidFill>
              </a:rPr>
              <a:t>mobile</a:t>
            </a:r>
            <a:endParaRPr lang="en-US" sz="2800" dirty="0">
              <a:solidFill>
                <a:schemeClr val="accent2">
                  <a:alpha val="99000"/>
                </a:schemeClr>
              </a:solidFill>
            </a:endParaRPr>
          </a:p>
        </p:txBody>
      </p:sp>
      <p:sp>
        <p:nvSpPr>
          <p:cNvPr id="18" name="Rectangle 17"/>
          <p:cNvSpPr/>
          <p:nvPr>
            <p:custDataLst>
              <p:tags r:id="rId4"/>
            </p:custDataLst>
          </p:nvPr>
        </p:nvSpPr>
        <p:spPr bwMode="auto">
          <a:xfrm>
            <a:off x="4553492" y="1446214"/>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rgbClr val="FFFFFF">
                    <a:alpha val="0"/>
                  </a:srgbClr>
                </a:solidFill>
              </a:ln>
              <a:solidFill>
                <a:srgbClr val="FFFFFF"/>
              </a:solidFill>
            </a:endParaRPr>
          </a:p>
        </p:txBody>
      </p:sp>
      <p:sp>
        <p:nvSpPr>
          <p:cNvPr id="20" name="Freeform 6"/>
          <p:cNvSpPr>
            <a:spLocks/>
          </p:cNvSpPr>
          <p:nvPr/>
        </p:nvSpPr>
        <p:spPr bwMode="auto">
          <a:xfrm>
            <a:off x="4985571" y="1668027"/>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Mobile Devices</a:t>
            </a:r>
          </a:p>
        </p:txBody>
      </p:sp>
      <p:sp>
        <p:nvSpPr>
          <p:cNvPr id="25" name="Rectangle 24"/>
          <p:cNvSpPr/>
          <p:nvPr/>
        </p:nvSpPr>
        <p:spPr bwMode="auto">
          <a:xfrm>
            <a:off x="6030599" y="3482851"/>
            <a:ext cx="2569464" cy="7977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363"/>
            <a:r>
              <a:rPr lang="en-US" sz="1600" dirty="0">
                <a:ln>
                  <a:solidFill>
                    <a:srgbClr val="FFFFFF">
                      <a:alpha val="0"/>
                    </a:srgbClr>
                  </a:solidFill>
                </a:ln>
                <a:solidFill>
                  <a:srgbClr val="FFFFFF">
                    <a:alpha val="99000"/>
                  </a:srgbClr>
                </a:solidFill>
              </a:rPr>
              <a:t>Application Client Services</a:t>
            </a:r>
          </a:p>
        </p:txBody>
      </p:sp>
      <p:cxnSp>
        <p:nvCxnSpPr>
          <p:cNvPr id="28" name="Straight Connector 27"/>
          <p:cNvCxnSpPr/>
          <p:nvPr/>
        </p:nvCxnSpPr>
        <p:spPr>
          <a:xfrm>
            <a:off x="4955427" y="4500665"/>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4" name="Freeform 5"/>
          <p:cNvSpPr>
            <a:spLocks noEditPoints="1"/>
          </p:cNvSpPr>
          <p:nvPr/>
        </p:nvSpPr>
        <p:spPr bwMode="auto">
          <a:xfrm>
            <a:off x="5401463" y="1827303"/>
            <a:ext cx="545681" cy="1041343"/>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cxnSp>
        <p:nvCxnSpPr>
          <p:cNvPr id="35" name="Straight Arrow Connector 34"/>
          <p:cNvCxnSpPr/>
          <p:nvPr/>
        </p:nvCxnSpPr>
        <p:spPr>
          <a:xfrm>
            <a:off x="7010313" y="3024556"/>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5427" y="3254669"/>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bwMode="auto">
          <a:xfrm>
            <a:off x="8698315" y="3482851"/>
            <a:ext cx="2569464" cy="7977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363"/>
            <a:r>
              <a:rPr lang="en-US" sz="1600" dirty="0">
                <a:ln>
                  <a:solidFill>
                    <a:srgbClr val="FFFFFF">
                      <a:alpha val="0"/>
                    </a:srgbClr>
                  </a:solidFill>
                </a:ln>
                <a:solidFill>
                  <a:srgbClr val="FFFFFF">
                    <a:alpha val="99000"/>
                  </a:srgbClr>
                </a:solidFill>
              </a:rPr>
              <a:t>Platform Client </a:t>
            </a:r>
            <a:br>
              <a:rPr lang="en-US" sz="1600" dirty="0">
                <a:ln>
                  <a:solidFill>
                    <a:srgbClr val="FFFFFF">
                      <a:alpha val="0"/>
                    </a:srgbClr>
                  </a:solidFill>
                </a:ln>
                <a:solidFill>
                  <a:srgbClr val="FFFFFF">
                    <a:alpha val="99000"/>
                  </a:srgbClr>
                </a:solidFill>
              </a:rPr>
            </a:br>
            <a:r>
              <a:rPr lang="en-US" sz="1600" dirty="0">
                <a:ln>
                  <a:solidFill>
                    <a:srgbClr val="FFFFFF">
                      <a:alpha val="0"/>
                    </a:srgbClr>
                  </a:solidFill>
                </a:ln>
                <a:solidFill>
                  <a:srgbClr val="FFFFFF">
                    <a:alpha val="99000"/>
                  </a:srgbClr>
                </a:solidFill>
              </a:rPr>
              <a:t>Services</a:t>
            </a:r>
          </a:p>
        </p:txBody>
      </p:sp>
      <p:cxnSp>
        <p:nvCxnSpPr>
          <p:cNvPr id="38" name="Straight Arrow Connector 37"/>
          <p:cNvCxnSpPr/>
          <p:nvPr/>
        </p:nvCxnSpPr>
        <p:spPr>
          <a:xfrm>
            <a:off x="5593496" y="3024556"/>
            <a:ext cx="0" cy="172831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4985570" y="4758992"/>
            <a:ext cx="2572378" cy="7977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363"/>
            <a:r>
              <a:rPr lang="en-US" sz="1600" dirty="0">
                <a:ln>
                  <a:solidFill>
                    <a:srgbClr val="FFFFFF">
                      <a:alpha val="0"/>
                    </a:srgbClr>
                  </a:solidFill>
                </a:ln>
                <a:solidFill>
                  <a:srgbClr val="FFFFFF">
                    <a:alpha val="99000"/>
                  </a:srgbClr>
                </a:solidFill>
              </a:rPr>
              <a:t>Branch On-Prem </a:t>
            </a:r>
            <a:br>
              <a:rPr lang="en-US" sz="1600" dirty="0">
                <a:ln>
                  <a:solidFill>
                    <a:srgbClr val="FFFFFF">
                      <a:alpha val="0"/>
                    </a:srgbClr>
                  </a:solidFill>
                </a:ln>
                <a:solidFill>
                  <a:srgbClr val="FFFFFF">
                    <a:alpha val="99000"/>
                  </a:srgbClr>
                </a:solidFill>
              </a:rPr>
            </a:br>
            <a:r>
              <a:rPr lang="en-US" sz="1600" dirty="0">
                <a:ln>
                  <a:solidFill>
                    <a:srgbClr val="FFFFFF">
                      <a:alpha val="0"/>
                    </a:srgbClr>
                  </a:solidFill>
                </a:ln>
                <a:solidFill>
                  <a:srgbClr val="FFFFFF">
                    <a:alpha val="99000"/>
                  </a:srgbClr>
                </a:solidFill>
              </a:rPr>
              <a:t>Assets</a:t>
            </a:r>
          </a:p>
        </p:txBody>
      </p:sp>
      <p:cxnSp>
        <p:nvCxnSpPr>
          <p:cNvPr id="40" name="Straight Connector 39"/>
          <p:cNvCxnSpPr/>
          <p:nvPr/>
        </p:nvCxnSpPr>
        <p:spPr>
          <a:xfrm>
            <a:off x="4955427" y="5837096"/>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010313" y="4300696"/>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97909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520701" y="1446214"/>
            <a:ext cx="4925682"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rgbClr val="FFFFFF">
                    <a:alpha val="0"/>
                  </a:srgbClr>
                </a:solidFill>
              </a:ln>
              <a:solidFill>
                <a:srgbClr val="FFFFFF"/>
              </a:solidFill>
            </a:endParaRPr>
          </a:p>
        </p:txBody>
      </p:sp>
      <p:pic>
        <p:nvPicPr>
          <p:cNvPr id="12"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31043" t="26569" r="24870" b="1833"/>
          <a:stretch/>
        </p:blipFill>
        <p:spPr bwMode="auto">
          <a:xfrm>
            <a:off x="692518" y="1850185"/>
            <a:ext cx="4582048" cy="4030754"/>
          </a:xfrm>
          <a:prstGeom prst="rect">
            <a:avLst/>
          </a:prstGeom>
          <a:solidFill>
            <a:schemeClr val="bg1"/>
          </a:solidFill>
          <a:ln>
            <a:solidFill>
              <a:schemeClr val="bg1">
                <a:lumMod val="85000"/>
              </a:schemeClr>
            </a:solidFill>
          </a:ln>
          <a:effectLst>
            <a:outerShdw blurRad="50800" dist="25400" dir="2700000" algn="tl" rotWithShape="0">
              <a:prstClr val="black">
                <a:alpha val="10000"/>
              </a:prstClr>
            </a:outerShdw>
          </a:effectLst>
          <a:extLst/>
        </p:spPr>
      </p:pic>
      <p:grpSp>
        <p:nvGrpSpPr>
          <p:cNvPr id="27" name="Group 26"/>
          <p:cNvGrpSpPr/>
          <p:nvPr/>
        </p:nvGrpSpPr>
        <p:grpSpPr>
          <a:xfrm>
            <a:off x="2041059" y="3099961"/>
            <a:ext cx="1383615" cy="415970"/>
            <a:chOff x="8720847" y="3152204"/>
            <a:chExt cx="2760033" cy="829778"/>
          </a:xfrm>
          <a:effectLst>
            <a:outerShdw blurRad="76200" dir="18900000" sy="23000" kx="-1200000" algn="bl" rotWithShape="0">
              <a:prstClr val="black">
                <a:alpha val="20000"/>
              </a:prstClr>
            </a:outerShdw>
          </a:effectLst>
        </p:grpSpPr>
        <p:grpSp>
          <p:nvGrpSpPr>
            <p:cNvPr id="28" name="Group 27"/>
            <p:cNvGrpSpPr/>
            <p:nvPr/>
          </p:nvGrpSpPr>
          <p:grpSpPr>
            <a:xfrm>
              <a:off x="8720847" y="3152204"/>
              <a:ext cx="2760033" cy="829778"/>
              <a:chOff x="8072519" y="-247775"/>
              <a:chExt cx="2760033" cy="829778"/>
            </a:xfrm>
          </p:grpSpPr>
          <p:sp>
            <p:nvSpPr>
              <p:cNvPr id="30" name="Rectangle 29"/>
              <p:cNvSpPr/>
              <p:nvPr/>
            </p:nvSpPr>
            <p:spPr bwMode="auto">
              <a:xfrm>
                <a:off x="8072519" y="-247775"/>
                <a:ext cx="2760033" cy="5492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Isosceles Triangle 30"/>
              <p:cNvSpPr/>
              <p:nvPr/>
            </p:nvSpPr>
            <p:spPr bwMode="auto">
              <a:xfrm rot="5400000">
                <a:off x="7866931" y="64916"/>
                <a:ext cx="722676"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9" name="TextBox 28"/>
            <p:cNvSpPr txBox="1"/>
            <p:nvPr/>
          </p:nvSpPr>
          <p:spPr>
            <a:xfrm>
              <a:off x="8874018" y="3266408"/>
              <a:ext cx="2506333" cy="331533"/>
            </a:xfrm>
            <a:prstGeom prst="rect">
              <a:avLst/>
            </a:prstGeom>
            <a:noFill/>
          </p:spPr>
          <p:txBody>
            <a:bodyPr wrap="none" lIns="0" tIns="0" rIns="0" bIns="0" rtlCol="0">
              <a:spAutoFit/>
            </a:bodyPr>
            <a:lstStyle/>
            <a:p>
              <a:pPr defTabSz="914363">
                <a:lnSpc>
                  <a:spcPct val="90000"/>
                </a:lnSpc>
                <a:spcBef>
                  <a:spcPct val="20000"/>
                </a:spcBef>
                <a:buSzPct val="80000"/>
              </a:pPr>
              <a:r>
                <a:rPr lang="en-US" sz="1200" dirty="0">
                  <a:solidFill>
                    <a:srgbClr val="FFFFFF">
                      <a:alpha val="99000"/>
                    </a:srgbClr>
                  </a:solidFill>
                </a:rPr>
                <a:t>Smart Grid System</a:t>
              </a:r>
            </a:p>
          </p:txBody>
        </p:sp>
      </p:grpSp>
      <p:graphicFrame>
        <p:nvGraphicFramePr>
          <p:cNvPr id="6" name="Object 5" hidden="1"/>
          <p:cNvGraphicFramePr>
            <a:graphicFrameLocks noChangeAspect="1"/>
          </p:cNvGraphicFramePr>
          <p:nvPr>
            <p:custDataLst>
              <p:tags r:id="rId3"/>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079"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4"/>
            </p:custDataLst>
          </p:nvPr>
        </p:nvSpPr>
        <p:spPr>
          <a:xfrm>
            <a:off x="520701" y="228601"/>
            <a:ext cx="11149013" cy="664797"/>
          </a:xfrm>
        </p:spPr>
        <p:txBody>
          <a:bodyPr/>
          <a:lstStyle/>
          <a:p>
            <a:r>
              <a:rPr lang="en-US" sz="4800" dirty="0"/>
              <a:t>Large Scale Eventing / Command-Control</a:t>
            </a:r>
            <a:endParaRPr lang="en-US" sz="4800" dirty="0"/>
          </a:p>
        </p:txBody>
      </p:sp>
      <p:sp>
        <p:nvSpPr>
          <p:cNvPr id="8" name="Content Placeholder 7"/>
          <p:cNvSpPr>
            <a:spLocks noGrp="1"/>
          </p:cNvSpPr>
          <p:nvPr>
            <p:ph type="body" sz="quarter" idx="10"/>
          </p:nvPr>
        </p:nvSpPr>
        <p:spPr>
          <a:xfrm>
            <a:off x="5725747" y="1903413"/>
            <a:ext cx="5811350" cy="3060838"/>
          </a:xfrm>
        </p:spPr>
        <p:txBody>
          <a:bodyPr/>
          <a:lstStyle/>
          <a:p>
            <a:pPr marL="111125" indent="-107950"/>
            <a:r>
              <a:rPr lang="en-US" sz="2800" dirty="0"/>
              <a:t>“Last Mile” problem of reaching into the consumer household</a:t>
            </a:r>
          </a:p>
          <a:p>
            <a:r>
              <a:rPr lang="en-US" sz="2800" dirty="0"/>
              <a:t>Reach consumer or industrial devices </a:t>
            </a:r>
            <a:br>
              <a:rPr lang="en-US" sz="2800" dirty="0"/>
            </a:br>
            <a:r>
              <a:rPr lang="en-US" sz="2800" dirty="0"/>
              <a:t>at scale</a:t>
            </a:r>
          </a:p>
          <a:p>
            <a:r>
              <a:rPr lang="en-US" sz="2800" dirty="0"/>
              <a:t>Broadcast event data at “utility scale” </a:t>
            </a:r>
          </a:p>
          <a:p>
            <a:r>
              <a:rPr lang="en-US" sz="2800" dirty="0"/>
              <a:t>Send targeted notifications based on geography or demographics</a:t>
            </a:r>
          </a:p>
        </p:txBody>
      </p:sp>
      <p:grpSp>
        <p:nvGrpSpPr>
          <p:cNvPr id="32" name="Group 31"/>
          <p:cNvGrpSpPr/>
          <p:nvPr/>
        </p:nvGrpSpPr>
        <p:grpSpPr>
          <a:xfrm>
            <a:off x="1997691" y="3686987"/>
            <a:ext cx="1383615" cy="415970"/>
            <a:chOff x="8720847" y="3152204"/>
            <a:chExt cx="2760033" cy="829778"/>
          </a:xfrm>
          <a:effectLst>
            <a:outerShdw blurRad="76200" dir="18900000" sy="23000" kx="-1200000" algn="bl" rotWithShape="0">
              <a:prstClr val="black">
                <a:alpha val="20000"/>
              </a:prstClr>
            </a:outerShdw>
          </a:effectLst>
        </p:grpSpPr>
        <p:grpSp>
          <p:nvGrpSpPr>
            <p:cNvPr id="33" name="Group 32"/>
            <p:cNvGrpSpPr/>
            <p:nvPr/>
          </p:nvGrpSpPr>
          <p:grpSpPr>
            <a:xfrm>
              <a:off x="8720847" y="3152204"/>
              <a:ext cx="2760033" cy="829778"/>
              <a:chOff x="8072519" y="-247775"/>
              <a:chExt cx="2760033" cy="829778"/>
            </a:xfrm>
          </p:grpSpPr>
          <p:sp>
            <p:nvSpPr>
              <p:cNvPr id="35" name="Rectangle 34"/>
              <p:cNvSpPr/>
              <p:nvPr/>
            </p:nvSpPr>
            <p:spPr bwMode="auto">
              <a:xfrm>
                <a:off x="8072519" y="-247775"/>
                <a:ext cx="2760033" cy="5492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 name="Isosceles Triangle 35"/>
              <p:cNvSpPr/>
              <p:nvPr/>
            </p:nvSpPr>
            <p:spPr bwMode="auto">
              <a:xfrm rot="5400000">
                <a:off x="7866931" y="64916"/>
                <a:ext cx="722676" cy="311498"/>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4" name="TextBox 33"/>
            <p:cNvSpPr txBox="1"/>
            <p:nvPr/>
          </p:nvSpPr>
          <p:spPr>
            <a:xfrm>
              <a:off x="8874018" y="3266408"/>
              <a:ext cx="2506333" cy="331533"/>
            </a:xfrm>
            <a:prstGeom prst="rect">
              <a:avLst/>
            </a:prstGeom>
            <a:noFill/>
          </p:spPr>
          <p:txBody>
            <a:bodyPr wrap="none" lIns="0" tIns="0" rIns="0" bIns="0" rtlCol="0">
              <a:spAutoFit/>
            </a:bodyPr>
            <a:lstStyle/>
            <a:p>
              <a:pPr defTabSz="914363">
                <a:lnSpc>
                  <a:spcPct val="90000"/>
                </a:lnSpc>
                <a:spcBef>
                  <a:spcPct val="20000"/>
                </a:spcBef>
                <a:buSzPct val="80000"/>
              </a:pPr>
              <a:r>
                <a:rPr lang="en-US" sz="1200" dirty="0">
                  <a:solidFill>
                    <a:srgbClr val="FFFFFF">
                      <a:alpha val="99000"/>
                    </a:srgbClr>
                  </a:solidFill>
                </a:rPr>
                <a:t>Smart Grid System</a:t>
              </a:r>
            </a:p>
          </p:txBody>
        </p:sp>
      </p:grpSp>
      <p:grpSp>
        <p:nvGrpSpPr>
          <p:cNvPr id="37" name="Group 36"/>
          <p:cNvGrpSpPr/>
          <p:nvPr/>
        </p:nvGrpSpPr>
        <p:grpSpPr>
          <a:xfrm>
            <a:off x="1916223" y="4119066"/>
            <a:ext cx="1383615" cy="415970"/>
            <a:chOff x="8720847" y="3152204"/>
            <a:chExt cx="2760033" cy="829778"/>
          </a:xfrm>
          <a:effectLst>
            <a:outerShdw blurRad="76200" dir="18900000" sy="23000" kx="-1200000" algn="bl" rotWithShape="0">
              <a:prstClr val="black">
                <a:alpha val="20000"/>
              </a:prstClr>
            </a:outerShdw>
          </a:effectLst>
        </p:grpSpPr>
        <p:grpSp>
          <p:nvGrpSpPr>
            <p:cNvPr id="38" name="Group 37"/>
            <p:cNvGrpSpPr/>
            <p:nvPr/>
          </p:nvGrpSpPr>
          <p:grpSpPr>
            <a:xfrm>
              <a:off x="8720847" y="3152204"/>
              <a:ext cx="2760033" cy="829778"/>
              <a:chOff x="8072519" y="-247775"/>
              <a:chExt cx="2760033" cy="829778"/>
            </a:xfrm>
          </p:grpSpPr>
          <p:sp>
            <p:nvSpPr>
              <p:cNvPr id="40" name="Rectangle 39"/>
              <p:cNvSpPr/>
              <p:nvPr/>
            </p:nvSpPr>
            <p:spPr bwMode="auto">
              <a:xfrm>
                <a:off x="8072519" y="-247775"/>
                <a:ext cx="2760033" cy="549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1" name="Isosceles Triangle 40"/>
              <p:cNvSpPr/>
              <p:nvPr/>
            </p:nvSpPr>
            <p:spPr bwMode="auto">
              <a:xfrm rot="5400000">
                <a:off x="7866931" y="64916"/>
                <a:ext cx="722676" cy="31149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9" name="TextBox 38"/>
            <p:cNvSpPr txBox="1"/>
            <p:nvPr/>
          </p:nvSpPr>
          <p:spPr>
            <a:xfrm>
              <a:off x="8874018" y="3266408"/>
              <a:ext cx="2506332" cy="331533"/>
            </a:xfrm>
            <a:prstGeom prst="rect">
              <a:avLst/>
            </a:prstGeom>
            <a:noFill/>
          </p:spPr>
          <p:txBody>
            <a:bodyPr wrap="none" lIns="0" tIns="0" rIns="0" bIns="0" rtlCol="0">
              <a:spAutoFit/>
            </a:bodyPr>
            <a:lstStyle/>
            <a:p>
              <a:pPr defTabSz="914363">
                <a:lnSpc>
                  <a:spcPct val="90000"/>
                </a:lnSpc>
                <a:spcBef>
                  <a:spcPct val="20000"/>
                </a:spcBef>
                <a:buSzPct val="80000"/>
              </a:pPr>
              <a:r>
                <a:rPr lang="en-US" sz="1200" dirty="0">
                  <a:solidFill>
                    <a:srgbClr val="FFFFFF">
                      <a:alpha val="99000"/>
                    </a:srgbClr>
                  </a:solidFill>
                </a:rPr>
                <a:t>Smart Grid System</a:t>
              </a:r>
            </a:p>
          </p:txBody>
        </p:sp>
      </p:grpSp>
    </p:spTree>
    <p:extLst>
      <p:ext uri="{BB962C8B-B14F-4D97-AF65-F5344CB8AC3E}">
        <p14:creationId xmlns:p14="http://schemas.microsoft.com/office/powerpoint/2010/main" val="225237303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03"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a:xfrm>
            <a:off x="520701" y="228601"/>
            <a:ext cx="11149013" cy="1191095"/>
          </a:xfrm>
        </p:spPr>
        <p:txBody>
          <a:bodyPr/>
          <a:lstStyle/>
          <a:p>
            <a:r>
              <a:rPr lang="en-US" dirty="0" smtClean="0"/>
              <a:t>Service Bus Namespace</a:t>
            </a:r>
            <a:br>
              <a:rPr lang="en-US" dirty="0" smtClean="0"/>
            </a:br>
            <a:r>
              <a:rPr lang="en-US" sz="3200" dirty="0">
                <a:hlinkClick r:id="rId15"/>
              </a:rPr>
              <a:t>https://yourapp.servicebus.windows.net/foo/bar/baz</a:t>
            </a:r>
            <a:r>
              <a:rPr lang="en-US" sz="3200" dirty="0"/>
              <a:t> </a:t>
            </a:r>
            <a:endParaRPr lang="en-US" sz="3200" dirty="0"/>
          </a:p>
        </p:txBody>
      </p:sp>
      <p:sp>
        <p:nvSpPr>
          <p:cNvPr id="6" name="Content Placeholder 5"/>
          <p:cNvSpPr>
            <a:spLocks noGrp="1"/>
          </p:cNvSpPr>
          <p:nvPr>
            <p:ph type="body" sz="quarter" idx="10"/>
          </p:nvPr>
        </p:nvSpPr>
        <p:spPr>
          <a:xfrm>
            <a:off x="520701" y="1902664"/>
            <a:ext cx="6032413" cy="4101123"/>
          </a:xfrm>
        </p:spPr>
        <p:txBody>
          <a:bodyPr/>
          <a:lstStyle/>
          <a:p>
            <a:r>
              <a:rPr lang="en-US" sz="2800" dirty="0">
                <a:solidFill>
                  <a:schemeClr val="accent2">
                    <a:alpha val="99000"/>
                  </a:schemeClr>
                </a:solidFill>
              </a:rPr>
              <a:t>Naming tree</a:t>
            </a:r>
          </a:p>
          <a:p>
            <a:pPr lvl="1">
              <a:spcAft>
                <a:spcPts val="600"/>
              </a:spcAft>
            </a:pPr>
            <a:r>
              <a:rPr lang="en-US" dirty="0" smtClean="0"/>
              <a:t>ATOM Feed at the root for discovery</a:t>
            </a:r>
          </a:p>
          <a:p>
            <a:pPr lvl="1">
              <a:spcAft>
                <a:spcPts val="600"/>
              </a:spcAft>
            </a:pPr>
            <a:r>
              <a:rPr lang="en-US" dirty="0" smtClean="0"/>
              <a:t>Management via REST on the ATOM feed hierarchy</a:t>
            </a:r>
          </a:p>
          <a:p>
            <a:pPr lvl="1"/>
            <a:r>
              <a:rPr lang="en-US" dirty="0" smtClean="0"/>
              <a:t>All names that can exist do exist</a:t>
            </a:r>
          </a:p>
          <a:p>
            <a:pPr lvl="1"/>
            <a:endParaRPr lang="en-US" dirty="0" smtClean="0"/>
          </a:p>
          <a:p>
            <a:r>
              <a:rPr lang="en-US" sz="2800" dirty="0">
                <a:solidFill>
                  <a:schemeClr val="accent2">
                    <a:alpha val="99000"/>
                  </a:schemeClr>
                </a:solidFill>
              </a:rPr>
              <a:t>“Infinite” depth </a:t>
            </a:r>
          </a:p>
          <a:p>
            <a:pPr lvl="1"/>
            <a:r>
              <a:rPr lang="en-US" dirty="0" smtClean="0"/>
              <a:t>Factually: 32 segments, 450 character path limit</a:t>
            </a:r>
          </a:p>
          <a:p>
            <a:pPr lvl="1"/>
            <a:endParaRPr lang="en-US" dirty="0" smtClean="0"/>
          </a:p>
          <a:p>
            <a:r>
              <a:rPr lang="en-US" sz="2800" dirty="0">
                <a:solidFill>
                  <a:schemeClr val="accent2">
                    <a:alpha val="99000"/>
                  </a:schemeClr>
                </a:solidFill>
              </a:rPr>
              <a:t>Entities own the namespace tree leaves</a:t>
            </a:r>
          </a:p>
          <a:p>
            <a:r>
              <a:rPr lang="en-US" sz="2800" dirty="0">
                <a:solidFill>
                  <a:schemeClr val="accent2">
                    <a:alpha val="99000"/>
                  </a:schemeClr>
                </a:solidFill>
              </a:rPr>
              <a:t>Any branch can be differently secured </a:t>
            </a:r>
            <a:r>
              <a:rPr lang="en-US" sz="2800" dirty="0">
                <a:solidFill>
                  <a:schemeClr val="accent2">
                    <a:alpha val="99000"/>
                  </a:schemeClr>
                </a:solidFill>
              </a:rPr>
              <a:t/>
            </a:r>
            <a:br>
              <a:rPr lang="en-US" sz="2800" dirty="0">
                <a:solidFill>
                  <a:schemeClr val="accent2">
                    <a:alpha val="99000"/>
                  </a:schemeClr>
                </a:solidFill>
              </a:rPr>
            </a:br>
            <a:r>
              <a:rPr lang="en-US" sz="2800" dirty="0">
                <a:solidFill>
                  <a:schemeClr val="accent2">
                    <a:alpha val="99000"/>
                  </a:schemeClr>
                </a:solidFill>
              </a:rPr>
              <a:t>with </a:t>
            </a:r>
            <a:r>
              <a:rPr lang="en-US" sz="2800" dirty="0">
                <a:solidFill>
                  <a:schemeClr val="accent2">
                    <a:alpha val="99000"/>
                  </a:schemeClr>
                </a:solidFill>
              </a:rPr>
              <a:t>ACS</a:t>
            </a:r>
          </a:p>
        </p:txBody>
      </p:sp>
      <p:cxnSp>
        <p:nvCxnSpPr>
          <p:cNvPr id="24" name="Straight Connector 23"/>
          <p:cNvCxnSpPr/>
          <p:nvPr>
            <p:custDataLst>
              <p:tags r:id="rId4"/>
            </p:custDataLst>
          </p:nvPr>
        </p:nvCxnSpPr>
        <p:spPr>
          <a:xfrm>
            <a:off x="7054328" y="1446213"/>
            <a:ext cx="361657"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cxnSp>
        <p:nvCxnSpPr>
          <p:cNvPr id="25" name="Straight Connector 24"/>
          <p:cNvCxnSpPr/>
          <p:nvPr>
            <p:custDataLst>
              <p:tags r:id="rId5"/>
            </p:custDataLst>
          </p:nvPr>
        </p:nvCxnSpPr>
        <p:spPr>
          <a:xfrm>
            <a:off x="7186160" y="1446213"/>
            <a:ext cx="1225899" cy="912812"/>
          </a:xfrm>
          <a:prstGeom prst="line">
            <a:avLst/>
          </a:prstGeom>
          <a:ln cap="rnd">
            <a:solidFill>
              <a:schemeClr val="accent1"/>
            </a:solidFill>
            <a:prstDash val="sysDot"/>
          </a:ln>
          <a:effectLst/>
        </p:spPr>
        <p:style>
          <a:lnRef idx="3">
            <a:schemeClr val="accent1"/>
          </a:lnRef>
          <a:fillRef idx="0">
            <a:schemeClr val="accent1"/>
          </a:fillRef>
          <a:effectRef idx="2">
            <a:schemeClr val="accent1"/>
          </a:effectRef>
          <a:fontRef idx="minor">
            <a:schemeClr val="tx1"/>
          </a:fontRef>
        </p:style>
      </p:cxnSp>
      <p:grpSp>
        <p:nvGrpSpPr>
          <p:cNvPr id="52" name="Group 51"/>
          <p:cNvGrpSpPr/>
          <p:nvPr>
            <p:custDataLst>
              <p:tags r:id="rId6"/>
            </p:custDataLst>
          </p:nvPr>
        </p:nvGrpSpPr>
        <p:grpSpPr>
          <a:xfrm>
            <a:off x="6737332" y="2401500"/>
            <a:ext cx="4884423" cy="2740153"/>
            <a:chOff x="4248148" y="2233155"/>
            <a:chExt cx="6961413" cy="3905342"/>
          </a:xfrm>
        </p:grpSpPr>
        <p:sp>
          <p:nvSpPr>
            <p:cNvPr id="10" name="Oval 9"/>
            <p:cNvSpPr/>
            <p:nvPr/>
          </p:nvSpPr>
          <p:spPr bwMode="auto">
            <a:xfrm>
              <a:off x="10297301" y="2233155"/>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rgbClr val="FFFFFF">
                        <a:alpha val="0"/>
                      </a:srgbClr>
                    </a:solidFill>
                  </a:ln>
                  <a:solidFill>
                    <a:srgbClr val="FFFFFF">
                      <a:alpha val="99000"/>
                    </a:srgbClr>
                  </a:solidFill>
                </a:rPr>
                <a:t>baz</a:t>
              </a:r>
            </a:p>
          </p:txBody>
        </p:sp>
        <p:sp>
          <p:nvSpPr>
            <p:cNvPr id="12" name="Oval 11"/>
            <p:cNvSpPr/>
            <p:nvPr/>
          </p:nvSpPr>
          <p:spPr bwMode="auto">
            <a:xfrm>
              <a:off x="4248148" y="397975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rgbClr val="FFFFFF">
                        <a:alpha val="0"/>
                      </a:srgbClr>
                    </a:solidFill>
                  </a:ln>
                  <a:solidFill>
                    <a:srgbClr val="FFFFFF">
                      <a:alpha val="99000"/>
                    </a:srgbClr>
                  </a:solidFill>
                </a:rPr>
                <a:t>pqr</a:t>
              </a:r>
            </a:p>
          </p:txBody>
        </p:sp>
        <p:sp>
          <p:nvSpPr>
            <p:cNvPr id="13" name="Oval 12"/>
            <p:cNvSpPr/>
            <p:nvPr/>
          </p:nvSpPr>
          <p:spPr bwMode="auto">
            <a:xfrm>
              <a:off x="6957232" y="4631607"/>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rgbClr val="FFFFFF">
                        <a:alpha val="0"/>
                      </a:srgbClr>
                    </a:solidFill>
                  </a:ln>
                  <a:solidFill>
                    <a:srgbClr val="FFFFFF">
                      <a:alpha val="99000"/>
                    </a:srgbClr>
                  </a:solidFill>
                </a:rPr>
                <a:t>def</a:t>
              </a:r>
            </a:p>
          </p:txBody>
        </p:sp>
        <p:cxnSp>
          <p:nvCxnSpPr>
            <p:cNvPr id="14" name="Straight Arrow Connector 13"/>
            <p:cNvCxnSpPr/>
            <p:nvPr/>
          </p:nvCxnSpPr>
          <p:spPr>
            <a:xfrm>
              <a:off x="5668633" y="2691913"/>
              <a:ext cx="899856"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a:xfrm>
              <a:off x="7549103" y="2691913"/>
              <a:ext cx="772215"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9301932" y="2691913"/>
              <a:ext cx="995368"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a:stCxn id="7" idx="5"/>
              <a:endCxn id="11" idx="1"/>
            </p:cNvCxnSpPr>
            <p:nvPr/>
          </p:nvCxnSpPr>
          <p:spPr>
            <a:xfrm>
              <a:off x="5466680" y="3036667"/>
              <a:ext cx="463494" cy="64844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a:stCxn id="11" idx="5"/>
              <a:endCxn id="13" idx="1"/>
            </p:cNvCxnSpPr>
            <p:nvPr/>
          </p:nvCxnSpPr>
          <p:spPr>
            <a:xfrm>
              <a:off x="6575238" y="4333894"/>
              <a:ext cx="515592" cy="432081"/>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19" name="Oval 18"/>
            <p:cNvSpPr/>
            <p:nvPr/>
          </p:nvSpPr>
          <p:spPr bwMode="auto">
            <a:xfrm>
              <a:off x="5587875" y="5220980"/>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rgbClr val="FFFFFF">
                        <a:alpha val="0"/>
                      </a:srgbClr>
                    </a:solidFill>
                  </a:ln>
                  <a:solidFill>
                    <a:srgbClr val="FFFFFF">
                      <a:alpha val="99000"/>
                    </a:srgbClr>
                  </a:solidFill>
                </a:rPr>
                <a:t>ghi</a:t>
              </a:r>
            </a:p>
          </p:txBody>
        </p:sp>
        <p:cxnSp>
          <p:nvCxnSpPr>
            <p:cNvPr id="20" name="Straight Arrow Connector 19"/>
            <p:cNvCxnSpPr>
              <a:stCxn id="11" idx="4"/>
              <a:endCxn id="19" idx="0"/>
            </p:cNvCxnSpPr>
            <p:nvPr/>
          </p:nvCxnSpPr>
          <p:spPr>
            <a:xfrm flipH="1">
              <a:off x="6044004" y="4468261"/>
              <a:ext cx="208702" cy="752718"/>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a:endCxn id="12" idx="0"/>
            </p:cNvCxnSpPr>
            <p:nvPr/>
          </p:nvCxnSpPr>
          <p:spPr>
            <a:xfrm flipH="1">
              <a:off x="4704278" y="3162577"/>
              <a:ext cx="336060" cy="81717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22" name="Oval 21"/>
            <p:cNvSpPr/>
            <p:nvPr/>
          </p:nvSpPr>
          <p:spPr bwMode="auto">
            <a:xfrm>
              <a:off x="10209297" y="3556982"/>
              <a:ext cx="912259"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rgbClr val="FFFFFF">
                        <a:alpha val="0"/>
                      </a:srgbClr>
                    </a:solidFill>
                  </a:ln>
                  <a:solidFill>
                    <a:srgbClr val="FFFFFF">
                      <a:alpha val="99000"/>
                    </a:srgbClr>
                  </a:solidFill>
                </a:rPr>
                <a:t>bee</a:t>
              </a:r>
            </a:p>
          </p:txBody>
        </p:sp>
        <p:cxnSp>
          <p:nvCxnSpPr>
            <p:cNvPr id="23" name="Straight Arrow Connector 22"/>
            <p:cNvCxnSpPr>
              <a:stCxn id="9" idx="5"/>
              <a:endCxn id="22" idx="1"/>
            </p:cNvCxnSpPr>
            <p:nvPr/>
          </p:nvCxnSpPr>
          <p:spPr>
            <a:xfrm>
              <a:off x="9099979" y="3016305"/>
              <a:ext cx="1242915" cy="675045"/>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30" name="Oval 29"/>
            <p:cNvSpPr/>
            <p:nvPr/>
          </p:nvSpPr>
          <p:spPr bwMode="auto">
            <a:xfrm>
              <a:off x="7831009" y="355698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rgbClr val="FFFFFF">
                        <a:alpha val="0"/>
                      </a:srgbClr>
                    </a:solidFill>
                  </a:ln>
                  <a:solidFill>
                    <a:srgbClr val="FFFFFF">
                      <a:alpha val="99000"/>
                    </a:srgbClr>
                  </a:solidFill>
                </a:rPr>
                <a:t>boo</a:t>
              </a:r>
            </a:p>
          </p:txBody>
        </p:sp>
        <p:cxnSp>
          <p:nvCxnSpPr>
            <p:cNvPr id="31" name="Straight Arrow Connector 30"/>
            <p:cNvCxnSpPr>
              <a:stCxn id="8" idx="5"/>
              <a:endCxn id="30" idx="1"/>
            </p:cNvCxnSpPr>
            <p:nvPr/>
          </p:nvCxnSpPr>
          <p:spPr>
            <a:xfrm>
              <a:off x="7347151" y="3036667"/>
              <a:ext cx="617456" cy="654683"/>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35" name="Straight Arrow Connector 34"/>
            <p:cNvCxnSpPr>
              <a:endCxn id="8" idx="2"/>
            </p:cNvCxnSpPr>
            <p:nvPr/>
          </p:nvCxnSpPr>
          <p:spPr>
            <a:xfrm>
              <a:off x="5433752" y="2712277"/>
              <a:ext cx="1134738"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8" idx="6"/>
              <a:endCxn id="9" idx="2"/>
            </p:cNvCxnSpPr>
            <p:nvPr/>
          </p:nvCxnSpPr>
          <p:spPr>
            <a:xfrm flipV="1">
              <a:off x="7480749" y="2691914"/>
              <a:ext cx="840569" cy="2036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9" idx="6"/>
              <a:endCxn id="10" idx="2"/>
            </p:cNvCxnSpPr>
            <p:nvPr/>
          </p:nvCxnSpPr>
          <p:spPr>
            <a:xfrm>
              <a:off x="9233577" y="2691914"/>
              <a:ext cx="1063724"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4799315" y="2699795"/>
              <a:ext cx="349356" cy="126638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11" idx="1"/>
            </p:cNvCxnSpPr>
            <p:nvPr/>
          </p:nvCxnSpPr>
          <p:spPr>
            <a:xfrm>
              <a:off x="5317466" y="2812125"/>
              <a:ext cx="612708" cy="87298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191751" y="2876273"/>
              <a:ext cx="803231" cy="79471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6098541" y="4165926"/>
              <a:ext cx="170091" cy="103469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13" idx="1"/>
            </p:cNvCxnSpPr>
            <p:nvPr/>
          </p:nvCxnSpPr>
          <p:spPr>
            <a:xfrm>
              <a:off x="6295782" y="4003023"/>
              <a:ext cx="795047" cy="7629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22" idx="1"/>
            </p:cNvCxnSpPr>
            <p:nvPr/>
          </p:nvCxnSpPr>
          <p:spPr>
            <a:xfrm>
              <a:off x="8909026" y="2794822"/>
              <a:ext cx="1433868" cy="89652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bwMode="auto">
            <a:xfrm>
              <a:off x="468801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rgbClr val="FFFFFF">
                        <a:alpha val="0"/>
                      </a:srgbClr>
                    </a:solidFill>
                  </a:ln>
                  <a:solidFill>
                    <a:srgbClr val="FFFFFF">
                      <a:alpha val="99000"/>
                    </a:srgbClr>
                  </a:solidFill>
                </a:rPr>
                <a:t>/</a:t>
              </a:r>
            </a:p>
          </p:txBody>
        </p:sp>
        <p:sp>
          <p:nvSpPr>
            <p:cNvPr id="11" name="Oval 10"/>
            <p:cNvSpPr/>
            <p:nvPr/>
          </p:nvSpPr>
          <p:spPr bwMode="auto">
            <a:xfrm>
              <a:off x="5796576" y="3550744"/>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rgbClr val="FFFFFF">
                        <a:alpha val="0"/>
                      </a:srgbClr>
                    </a:solidFill>
                  </a:ln>
                  <a:solidFill>
                    <a:srgbClr val="FFFFFF">
                      <a:alpha val="99000"/>
                    </a:srgbClr>
                  </a:solidFill>
                </a:rPr>
                <a:t>abc</a:t>
              </a:r>
            </a:p>
          </p:txBody>
        </p:sp>
        <p:sp>
          <p:nvSpPr>
            <p:cNvPr id="8" name="Oval 7"/>
            <p:cNvSpPr/>
            <p:nvPr/>
          </p:nvSpPr>
          <p:spPr bwMode="auto">
            <a:xfrm>
              <a:off x="656848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rgbClr val="FFFFFF">
                        <a:alpha val="0"/>
                      </a:srgbClr>
                    </a:solidFill>
                  </a:ln>
                  <a:solidFill>
                    <a:srgbClr val="FFFFFF">
                      <a:alpha val="99000"/>
                    </a:srgbClr>
                  </a:solidFill>
                </a:rPr>
                <a:t>foo</a:t>
              </a:r>
            </a:p>
          </p:txBody>
        </p:sp>
        <p:sp>
          <p:nvSpPr>
            <p:cNvPr id="9" name="Oval 8"/>
            <p:cNvSpPr/>
            <p:nvPr/>
          </p:nvSpPr>
          <p:spPr bwMode="auto">
            <a:xfrm>
              <a:off x="8321318" y="2233155"/>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rgbClr val="FFFFFF">
                        <a:alpha val="0"/>
                      </a:srgbClr>
                    </a:solidFill>
                  </a:ln>
                  <a:solidFill>
                    <a:srgbClr val="FFFFFF">
                      <a:alpha val="99000"/>
                    </a:srgbClr>
                  </a:solidFill>
                </a:rPr>
                <a:t>bar</a:t>
              </a:r>
            </a:p>
          </p:txBody>
        </p:sp>
      </p:grpSp>
      <p:cxnSp>
        <p:nvCxnSpPr>
          <p:cNvPr id="44" name="Straight Connector 43"/>
          <p:cNvCxnSpPr/>
          <p:nvPr>
            <p:custDataLst>
              <p:tags r:id="rId7"/>
            </p:custDataLst>
          </p:nvPr>
        </p:nvCxnSpPr>
        <p:spPr>
          <a:xfrm>
            <a:off x="7767760" y="1446213"/>
            <a:ext cx="361657"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cxnSp>
        <p:nvCxnSpPr>
          <p:cNvPr id="46" name="Straight Connector 45"/>
          <p:cNvCxnSpPr/>
          <p:nvPr>
            <p:custDataLst>
              <p:tags r:id="rId8"/>
            </p:custDataLst>
          </p:nvPr>
        </p:nvCxnSpPr>
        <p:spPr>
          <a:xfrm>
            <a:off x="7919690" y="1446213"/>
            <a:ext cx="1627833" cy="912812"/>
          </a:xfrm>
          <a:prstGeom prst="line">
            <a:avLst/>
          </a:prstGeom>
          <a:ln cap="rnd">
            <a:solidFill>
              <a:schemeClr val="accent1"/>
            </a:solidFill>
            <a:prstDash val="sysDot"/>
          </a:ln>
          <a:effectLst/>
        </p:spPr>
        <p:style>
          <a:lnRef idx="3">
            <a:schemeClr val="accent1"/>
          </a:lnRef>
          <a:fillRef idx="0">
            <a:schemeClr val="accent1"/>
          </a:fillRef>
          <a:effectRef idx="2">
            <a:schemeClr val="accent1"/>
          </a:effectRef>
          <a:fontRef idx="minor">
            <a:schemeClr val="tx1"/>
          </a:fontRef>
        </p:style>
      </p:cxnSp>
      <p:cxnSp>
        <p:nvCxnSpPr>
          <p:cNvPr id="48" name="Straight Connector 47"/>
          <p:cNvCxnSpPr/>
          <p:nvPr>
            <p:custDataLst>
              <p:tags r:id="rId9"/>
            </p:custDataLst>
          </p:nvPr>
        </p:nvCxnSpPr>
        <p:spPr>
          <a:xfrm>
            <a:off x="8441000" y="1446213"/>
            <a:ext cx="361657"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cxnSp>
        <p:nvCxnSpPr>
          <p:cNvPr id="50" name="Straight Connector 49"/>
          <p:cNvCxnSpPr/>
          <p:nvPr>
            <p:custDataLst>
              <p:tags r:id="rId10"/>
            </p:custDataLst>
          </p:nvPr>
        </p:nvCxnSpPr>
        <p:spPr>
          <a:xfrm>
            <a:off x="8552736" y="1446213"/>
            <a:ext cx="2361363" cy="912812"/>
          </a:xfrm>
          <a:prstGeom prst="line">
            <a:avLst/>
          </a:prstGeom>
          <a:ln cap="rnd">
            <a:solidFill>
              <a:schemeClr val="accent1"/>
            </a:solidFill>
            <a:prstDash val="sysDot"/>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450853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12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Service Bus and Access Control</a:t>
            </a:r>
            <a:endParaRPr lang="en-US" dirty="0"/>
          </a:p>
        </p:txBody>
      </p:sp>
      <p:sp>
        <p:nvSpPr>
          <p:cNvPr id="3" name="Content Placeholder 2"/>
          <p:cNvSpPr>
            <a:spLocks noGrp="1"/>
          </p:cNvSpPr>
          <p:nvPr>
            <p:ph type="body" sz="quarter" idx="10"/>
            <p:custDataLst>
              <p:tags r:id="rId4"/>
            </p:custDataLst>
          </p:nvPr>
        </p:nvSpPr>
        <p:spPr>
          <a:xfrm>
            <a:off x="520701" y="1447800"/>
            <a:ext cx="6615218" cy="4502771"/>
          </a:xfrm>
        </p:spPr>
        <p:txBody>
          <a:bodyPr/>
          <a:lstStyle/>
          <a:p>
            <a:r>
              <a:rPr lang="en-US" dirty="0" smtClean="0">
                <a:solidFill>
                  <a:schemeClr val="accent2">
                    <a:alpha val="99000"/>
                  </a:schemeClr>
                </a:solidFill>
              </a:rPr>
              <a:t>Special relationship between Service Bus and ACS</a:t>
            </a:r>
          </a:p>
          <a:p>
            <a:pPr lvl="1"/>
            <a:r>
              <a:rPr lang="en-US" dirty="0" smtClean="0"/>
              <a:t>Each SB namespace has a ‘buddy’ namespace in ACS</a:t>
            </a:r>
          </a:p>
          <a:p>
            <a:pPr marL="1588" lvl="2" indent="0">
              <a:buNone/>
            </a:pPr>
            <a:r>
              <a:rPr lang="en-US" sz="1600" dirty="0"/>
              <a:t>‘yourapp.servicebus.windows.net’</a:t>
            </a:r>
          </a:p>
          <a:p>
            <a:pPr marL="1588" lvl="2" indent="0">
              <a:buNone/>
            </a:pPr>
            <a:r>
              <a:rPr lang="en-US" sz="1600" dirty="0"/>
              <a:t>‘yourapp-sb.accesscontrol.windows.net’</a:t>
            </a:r>
          </a:p>
          <a:p>
            <a:pPr marL="1588" lvl="2" indent="0">
              <a:buNone/>
            </a:pPr>
            <a:endParaRPr lang="en-US" sz="1600" dirty="0"/>
          </a:p>
          <a:p>
            <a:r>
              <a:rPr lang="en-US" dirty="0" smtClean="0">
                <a:solidFill>
                  <a:schemeClr val="accent2">
                    <a:alpha val="99000"/>
                  </a:schemeClr>
                </a:solidFill>
              </a:rPr>
              <a:t>‘-sb’ namespaces</a:t>
            </a:r>
          </a:p>
          <a:p>
            <a:pPr lvl="1"/>
            <a:r>
              <a:rPr lang="en-US" dirty="0" smtClean="0"/>
              <a:t>Preconfigured relying party for Service Bus namespace root</a:t>
            </a:r>
          </a:p>
          <a:p>
            <a:pPr marL="1588" lvl="2" indent="0">
              <a:spcAft>
                <a:spcPts val="1200"/>
              </a:spcAft>
              <a:buNone/>
            </a:pPr>
            <a:r>
              <a:rPr lang="en-US" sz="1600" dirty="0"/>
              <a:t>Can‘t be deleted, system-managed signing key, uses default rule group</a:t>
            </a:r>
          </a:p>
          <a:p>
            <a:pPr lvl="1"/>
            <a:r>
              <a:rPr lang="en-US" dirty="0" smtClean="0"/>
              <a:t>Preconfigured service identity ‘owner’</a:t>
            </a:r>
          </a:p>
          <a:p>
            <a:pPr marL="1588" lvl="2" indent="0">
              <a:buNone/>
            </a:pPr>
            <a:r>
              <a:rPr lang="en-US" sz="1600" dirty="0"/>
              <a:t>Can’t be deleted, configured as superuser via default rule group </a:t>
            </a:r>
          </a:p>
          <a:p>
            <a:pPr marL="1588" lvl="2" indent="0">
              <a:buNone/>
            </a:pPr>
            <a:r>
              <a:rPr lang="en-US" sz="1600" dirty="0"/>
              <a:t>Tokens issued for ‘owner’ assigned ‘Listen’, ‘Send’, and ‘Manage’</a:t>
            </a:r>
            <a:endParaRPr lang="en-US" sz="1600" dirty="0"/>
          </a:p>
        </p:txBody>
      </p:sp>
      <p:sp>
        <p:nvSpPr>
          <p:cNvPr id="8" name="Freeform 164"/>
          <p:cNvSpPr>
            <a:spLocks noEditPoints="1"/>
          </p:cNvSpPr>
          <p:nvPr/>
        </p:nvSpPr>
        <p:spPr bwMode="black">
          <a:xfrm>
            <a:off x="8100952" y="2829199"/>
            <a:ext cx="2009278" cy="278567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130554866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15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Service Bus Rights and Claims</a:t>
            </a:r>
            <a:endParaRPr lang="en-US" dirty="0"/>
          </a:p>
        </p:txBody>
      </p:sp>
      <p:sp>
        <p:nvSpPr>
          <p:cNvPr id="3" name="Content Placeholder 2"/>
          <p:cNvSpPr>
            <a:spLocks noGrp="1"/>
          </p:cNvSpPr>
          <p:nvPr>
            <p:ph type="body" sz="quarter" idx="10"/>
            <p:custDataLst>
              <p:tags r:id="rId4"/>
            </p:custDataLst>
          </p:nvPr>
        </p:nvSpPr>
        <p:spPr>
          <a:xfrm>
            <a:off x="520701" y="1447800"/>
            <a:ext cx="7499473" cy="4262705"/>
          </a:xfrm>
        </p:spPr>
        <p:txBody>
          <a:bodyPr/>
          <a:lstStyle/>
          <a:p>
            <a:r>
              <a:rPr lang="en-US" dirty="0" smtClean="0">
                <a:solidFill>
                  <a:schemeClr val="accent2">
                    <a:alpha val="99000"/>
                  </a:schemeClr>
                </a:solidFill>
              </a:rPr>
              <a:t>Service Bus defines one authorization claim type with three possible values that indicate the authorized operation(s) </a:t>
            </a:r>
          </a:p>
          <a:p>
            <a:r>
              <a:rPr lang="en-US" dirty="0" smtClean="0">
                <a:solidFill>
                  <a:schemeClr val="accent2">
                    <a:alpha val="99000"/>
                  </a:schemeClr>
                </a:solidFill>
              </a:rPr>
              <a:t>‘net.windows.servicebus.action’ </a:t>
            </a:r>
          </a:p>
          <a:p>
            <a:pPr lvl="1">
              <a:spcAft>
                <a:spcPts val="600"/>
              </a:spcAft>
            </a:pPr>
            <a:r>
              <a:rPr lang="en-US" dirty="0" smtClean="0"/>
              <a:t>‘Send’ – Permit ‘send’ operations on a Service Bus entity</a:t>
            </a:r>
          </a:p>
          <a:p>
            <a:pPr lvl="1">
              <a:spcAft>
                <a:spcPts val="600"/>
              </a:spcAft>
            </a:pPr>
            <a:r>
              <a:rPr lang="en-US" dirty="0" smtClean="0"/>
              <a:t>‘Listen’ – Permit ‘send’ or ‘receive’ operations on a Service Bus entity</a:t>
            </a:r>
          </a:p>
          <a:p>
            <a:pPr lvl="1">
              <a:spcAft>
                <a:spcPts val="600"/>
              </a:spcAft>
            </a:pPr>
            <a:r>
              <a:rPr lang="en-US" dirty="0" smtClean="0"/>
              <a:t>‘Manage’ – Permit management operations like creating, inspecting, </a:t>
            </a:r>
            <a:br>
              <a:rPr lang="en-US" dirty="0" smtClean="0"/>
            </a:br>
            <a:r>
              <a:rPr lang="en-US" dirty="0" smtClean="0"/>
              <a:t>or deleting Service Bus entities. </a:t>
            </a:r>
            <a:endParaRPr lang="en-US" dirty="0"/>
          </a:p>
        </p:txBody>
      </p:sp>
      <p:sp>
        <p:nvSpPr>
          <p:cNvPr id="5" name="Freeform 154"/>
          <p:cNvSpPr>
            <a:spLocks noEditPoints="1"/>
          </p:cNvSpPr>
          <p:nvPr/>
        </p:nvSpPr>
        <p:spPr bwMode="black">
          <a:xfrm>
            <a:off x="8106171" y="3174652"/>
            <a:ext cx="2652790" cy="2652098"/>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94989949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Isosceles Triangle 68"/>
          <p:cNvSpPr/>
          <p:nvPr/>
        </p:nvSpPr>
        <p:spPr bwMode="auto">
          <a:xfrm rot="5400000">
            <a:off x="6549674" y="2238763"/>
            <a:ext cx="777240" cy="1766636"/>
          </a:xfrm>
          <a:prstGeom prst="triangle">
            <a:avLst>
              <a:gd name="adj" fmla="val 3017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rgbClr val="FFFFFF">
                    <a:alpha val="0"/>
                  </a:srgbClr>
                </a:solidFill>
              </a:ln>
              <a:solidFill>
                <a:srgbClr val="595959"/>
              </a:solidFill>
            </a:endParaRPr>
          </a:p>
        </p:txBody>
      </p:sp>
      <p:sp>
        <p:nvSpPr>
          <p:cNvPr id="70" name="Isosceles Triangle 69"/>
          <p:cNvSpPr/>
          <p:nvPr/>
        </p:nvSpPr>
        <p:spPr bwMode="auto">
          <a:xfrm rot="5400000">
            <a:off x="6304501" y="3471361"/>
            <a:ext cx="1124712" cy="1623762"/>
          </a:xfrm>
          <a:prstGeom prst="triangle">
            <a:avLst>
              <a:gd name="adj" fmla="val 3921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rgbClr val="FFFFFF">
                    <a:alpha val="0"/>
                  </a:srgbClr>
                </a:solidFill>
              </a:ln>
              <a:solidFill>
                <a:srgbClr val="595959"/>
              </a:solidFill>
            </a:endParaRPr>
          </a:p>
        </p:txBody>
      </p:sp>
      <p:sp>
        <p:nvSpPr>
          <p:cNvPr id="4" name="Isosceles Triangle 3"/>
          <p:cNvSpPr/>
          <p:nvPr/>
        </p:nvSpPr>
        <p:spPr bwMode="auto">
          <a:xfrm rot="5400000">
            <a:off x="5990176" y="1460785"/>
            <a:ext cx="1124712" cy="995111"/>
          </a:xfrm>
          <a:prstGeom prst="triangle">
            <a:avLst>
              <a:gd name="adj" fmla="val 5550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rgbClr val="FFFFFF">
                    <a:alpha val="0"/>
                  </a:srgbClr>
                </a:solidFill>
              </a:ln>
              <a:solidFill>
                <a:srgbClr val="595959"/>
              </a:solidFill>
            </a:endParaRPr>
          </a:p>
        </p:txBody>
      </p:sp>
      <p:graphicFrame>
        <p:nvGraphicFramePr>
          <p:cNvPr id="40" name="Object 39"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175"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Access Control – Conceptual Model</a:t>
            </a:r>
            <a:endParaRPr lang="en-US" dirty="0"/>
          </a:p>
        </p:txBody>
      </p:sp>
      <p:sp>
        <p:nvSpPr>
          <p:cNvPr id="3" name="Content Placeholder 2"/>
          <p:cNvSpPr>
            <a:spLocks noGrp="1"/>
          </p:cNvSpPr>
          <p:nvPr>
            <p:ph type="body" sz="quarter" idx="10"/>
            <p:custDataLst>
              <p:tags r:id="rId4"/>
            </p:custDataLst>
          </p:nvPr>
        </p:nvSpPr>
        <p:spPr>
          <a:xfrm>
            <a:off x="520701" y="1446214"/>
            <a:ext cx="3047952" cy="4219617"/>
          </a:xfrm>
        </p:spPr>
        <p:txBody>
          <a:bodyPr/>
          <a:lstStyle/>
          <a:p>
            <a:r>
              <a:rPr lang="en-US" sz="2400" dirty="0"/>
              <a:t>Each name/branch in </a:t>
            </a:r>
            <a:br>
              <a:rPr lang="en-US" sz="2400" dirty="0"/>
            </a:br>
            <a:r>
              <a:rPr lang="en-US" sz="2400" dirty="0"/>
              <a:t>the namespace can </a:t>
            </a:r>
            <a:br>
              <a:rPr lang="en-US" sz="2400" dirty="0"/>
            </a:br>
            <a:r>
              <a:rPr lang="en-US" sz="2400" dirty="0"/>
              <a:t>have a set of associated mappings from ‘claims’ </a:t>
            </a:r>
            <a:br>
              <a:rPr lang="en-US" sz="2400" dirty="0"/>
            </a:br>
            <a:r>
              <a:rPr lang="en-US" sz="2400" dirty="0"/>
              <a:t>to ‘rights’</a:t>
            </a:r>
          </a:p>
          <a:p>
            <a:r>
              <a:rPr lang="en-US" sz="2400" dirty="0"/>
              <a:t>‘Claims’ are issued by identity providers federated with Access Control</a:t>
            </a:r>
          </a:p>
          <a:p>
            <a:r>
              <a:rPr lang="en-US" sz="2400" dirty="0"/>
              <a:t>‘Rights’ define permissions on Service Bus entities: ‘Send’, ‘Listen’, ‘Manage’</a:t>
            </a:r>
            <a:endParaRPr lang="en-US" sz="2400" dirty="0"/>
          </a:p>
        </p:txBody>
      </p:sp>
      <p:sp>
        <p:nvSpPr>
          <p:cNvPr id="34" name="Rectangle 33"/>
          <p:cNvSpPr/>
          <p:nvPr>
            <p:custDataLst>
              <p:tags r:id="rId5"/>
            </p:custDataLst>
          </p:nvPr>
        </p:nvSpPr>
        <p:spPr bwMode="auto">
          <a:xfrm>
            <a:off x="4225245" y="1395983"/>
            <a:ext cx="1772400"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rgbClr val="FFFFFF">
                      <a:alpha val="0"/>
                    </a:srgbClr>
                  </a:solidFill>
                </a:ln>
                <a:solidFill>
                  <a:srgbClr val="595959"/>
                </a:solidFill>
              </a:rPr>
              <a:t>owner: Send</a:t>
            </a:r>
            <a:br>
              <a:rPr lang="en-US" sz="1600" dirty="0">
                <a:ln>
                  <a:solidFill>
                    <a:srgbClr val="FFFFFF">
                      <a:alpha val="0"/>
                    </a:srgbClr>
                  </a:solidFill>
                </a:ln>
                <a:solidFill>
                  <a:srgbClr val="595959"/>
                </a:solidFill>
              </a:rPr>
            </a:br>
            <a:r>
              <a:rPr lang="en-US" sz="1600" dirty="0">
                <a:ln>
                  <a:solidFill>
                    <a:srgbClr val="FFFFFF">
                      <a:alpha val="0"/>
                    </a:srgbClr>
                  </a:solidFill>
                </a:ln>
                <a:solidFill>
                  <a:srgbClr val="595959"/>
                </a:solidFill>
              </a:rPr>
              <a:t>owner: Listen</a:t>
            </a:r>
            <a:br>
              <a:rPr lang="en-US" sz="1600" dirty="0">
                <a:ln>
                  <a:solidFill>
                    <a:srgbClr val="FFFFFF">
                      <a:alpha val="0"/>
                    </a:srgbClr>
                  </a:solidFill>
                </a:ln>
                <a:solidFill>
                  <a:srgbClr val="595959"/>
                </a:solidFill>
              </a:rPr>
            </a:br>
            <a:r>
              <a:rPr lang="en-US" sz="1600" dirty="0">
                <a:ln>
                  <a:solidFill>
                    <a:srgbClr val="FFFFFF">
                      <a:alpha val="0"/>
                    </a:srgbClr>
                  </a:solidFill>
                </a:ln>
                <a:solidFill>
                  <a:srgbClr val="595959"/>
                </a:solidFill>
              </a:rPr>
              <a:t>owner: Manage</a:t>
            </a:r>
          </a:p>
        </p:txBody>
      </p:sp>
      <p:sp>
        <p:nvSpPr>
          <p:cNvPr id="35" name="Rectangle 34"/>
          <p:cNvSpPr/>
          <p:nvPr>
            <p:custDataLst>
              <p:tags r:id="rId6"/>
            </p:custDataLst>
          </p:nvPr>
        </p:nvSpPr>
        <p:spPr bwMode="auto">
          <a:xfrm>
            <a:off x="4225245" y="2733459"/>
            <a:ext cx="1772400" cy="7809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rgbClr val="FFFFFF">
                      <a:alpha val="0"/>
                    </a:srgbClr>
                  </a:solidFill>
                </a:ln>
                <a:solidFill>
                  <a:srgbClr val="595959"/>
                </a:solidFill>
              </a:rPr>
              <a:t>John: Manage</a:t>
            </a:r>
          </a:p>
        </p:txBody>
      </p:sp>
      <p:sp>
        <p:nvSpPr>
          <p:cNvPr id="36" name="Rectangle 35"/>
          <p:cNvSpPr/>
          <p:nvPr>
            <p:custDataLst>
              <p:tags r:id="rId7"/>
            </p:custDataLst>
          </p:nvPr>
        </p:nvSpPr>
        <p:spPr bwMode="auto">
          <a:xfrm>
            <a:off x="4225245" y="3731177"/>
            <a:ext cx="1772400"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da-DK" sz="1600" dirty="0">
                <a:ln>
                  <a:solidFill>
                    <a:srgbClr val="FFFFFF">
                      <a:alpha val="0"/>
                    </a:srgbClr>
                  </a:solidFill>
                </a:ln>
                <a:solidFill>
                  <a:srgbClr val="595959"/>
                </a:solidFill>
              </a:rPr>
              <a:t>Fred: Send</a:t>
            </a:r>
            <a:br>
              <a:rPr lang="da-DK" sz="1600" dirty="0">
                <a:ln>
                  <a:solidFill>
                    <a:srgbClr val="FFFFFF">
                      <a:alpha val="0"/>
                    </a:srgbClr>
                  </a:solidFill>
                </a:ln>
                <a:solidFill>
                  <a:srgbClr val="595959"/>
                </a:solidFill>
              </a:rPr>
            </a:br>
            <a:r>
              <a:rPr lang="da-DK" sz="1600" dirty="0">
                <a:ln>
                  <a:solidFill>
                    <a:srgbClr val="FFFFFF">
                      <a:alpha val="0"/>
                    </a:srgbClr>
                  </a:solidFill>
                </a:ln>
                <a:solidFill>
                  <a:srgbClr val="595959"/>
                </a:solidFill>
              </a:rPr>
              <a:t>Alice: Send</a:t>
            </a:r>
            <a:br>
              <a:rPr lang="da-DK" sz="1600" dirty="0">
                <a:ln>
                  <a:solidFill>
                    <a:srgbClr val="FFFFFF">
                      <a:alpha val="0"/>
                    </a:srgbClr>
                  </a:solidFill>
                </a:ln>
                <a:solidFill>
                  <a:srgbClr val="595959"/>
                </a:solidFill>
              </a:rPr>
            </a:br>
            <a:r>
              <a:rPr lang="da-DK" sz="1600" dirty="0">
                <a:ln>
                  <a:solidFill>
                    <a:srgbClr val="FFFFFF">
                      <a:alpha val="0"/>
                    </a:srgbClr>
                  </a:solidFill>
                </a:ln>
                <a:solidFill>
                  <a:srgbClr val="595959"/>
                </a:solidFill>
              </a:rPr>
              <a:t>Peter: Listen</a:t>
            </a:r>
          </a:p>
        </p:txBody>
      </p:sp>
      <p:sp>
        <p:nvSpPr>
          <p:cNvPr id="37" name="Down Arrow 36"/>
          <p:cNvSpPr/>
          <p:nvPr>
            <p:custDataLst>
              <p:tags r:id="rId8"/>
            </p:custDataLst>
          </p:nvPr>
        </p:nvSpPr>
        <p:spPr bwMode="auto">
          <a:xfrm flipV="1">
            <a:off x="6195435" y="2169381"/>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rgbClr val="FFFFFF">
                    <a:alpha val="0"/>
                  </a:srgbClr>
                </a:solidFill>
              </a:ln>
              <a:gradFill>
                <a:gsLst>
                  <a:gs pos="0">
                    <a:srgbClr val="FFFFFF"/>
                  </a:gs>
                  <a:gs pos="100000">
                    <a:srgbClr val="FFFFFF"/>
                  </a:gs>
                </a:gsLst>
                <a:lin ang="5400000" scaled="0"/>
              </a:gradFill>
            </a:endParaRPr>
          </a:p>
        </p:txBody>
      </p:sp>
      <p:sp>
        <p:nvSpPr>
          <p:cNvPr id="38" name="Down Arrow 37"/>
          <p:cNvSpPr/>
          <p:nvPr>
            <p:custDataLst>
              <p:tags r:id="rId9"/>
            </p:custDataLst>
          </p:nvPr>
        </p:nvSpPr>
        <p:spPr bwMode="auto">
          <a:xfrm flipV="1">
            <a:off x="6195435" y="3250481"/>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rgbClr val="FFFFFF">
                    <a:alpha val="0"/>
                  </a:srgbClr>
                </a:solidFill>
              </a:ln>
              <a:gradFill>
                <a:gsLst>
                  <a:gs pos="0">
                    <a:srgbClr val="FFFFFF"/>
                  </a:gs>
                  <a:gs pos="100000">
                    <a:srgbClr val="FFFFFF"/>
                  </a:gs>
                </a:gsLst>
                <a:lin ang="5400000" scaled="0"/>
              </a:gradFill>
            </a:endParaRPr>
          </a:p>
        </p:txBody>
      </p:sp>
      <p:grpSp>
        <p:nvGrpSpPr>
          <p:cNvPr id="39" name="Group 38"/>
          <p:cNvGrpSpPr/>
          <p:nvPr>
            <p:custDataLst>
              <p:tags r:id="rId10"/>
            </p:custDataLst>
          </p:nvPr>
        </p:nvGrpSpPr>
        <p:grpSpPr>
          <a:xfrm>
            <a:off x="6785291" y="1698115"/>
            <a:ext cx="4884423" cy="2740153"/>
            <a:chOff x="4248148" y="2233155"/>
            <a:chExt cx="6961413" cy="3905342"/>
          </a:xfrm>
        </p:grpSpPr>
        <p:sp>
          <p:nvSpPr>
            <p:cNvPr id="41" name="Oval 40"/>
            <p:cNvSpPr/>
            <p:nvPr/>
          </p:nvSpPr>
          <p:spPr bwMode="auto">
            <a:xfrm>
              <a:off x="10297301" y="2233155"/>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rgbClr val="FFFFFF">
                        <a:alpha val="0"/>
                      </a:srgbClr>
                    </a:solidFill>
                  </a:ln>
                  <a:solidFill>
                    <a:srgbClr val="FFFFFF">
                      <a:alpha val="99000"/>
                    </a:srgbClr>
                  </a:solidFill>
                </a:rPr>
                <a:t>baz</a:t>
              </a:r>
            </a:p>
          </p:txBody>
        </p:sp>
        <p:sp>
          <p:nvSpPr>
            <p:cNvPr id="42" name="Oval 41"/>
            <p:cNvSpPr/>
            <p:nvPr/>
          </p:nvSpPr>
          <p:spPr bwMode="auto">
            <a:xfrm>
              <a:off x="4248148" y="397975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rgbClr val="FFFFFF">
                        <a:alpha val="0"/>
                      </a:srgbClr>
                    </a:solidFill>
                  </a:ln>
                  <a:solidFill>
                    <a:srgbClr val="FFFFFF">
                      <a:alpha val="99000"/>
                    </a:srgbClr>
                  </a:solidFill>
                </a:rPr>
                <a:t>pqr</a:t>
              </a:r>
            </a:p>
          </p:txBody>
        </p:sp>
        <p:sp>
          <p:nvSpPr>
            <p:cNvPr id="43" name="Oval 42"/>
            <p:cNvSpPr/>
            <p:nvPr/>
          </p:nvSpPr>
          <p:spPr bwMode="auto">
            <a:xfrm>
              <a:off x="6957232" y="4631607"/>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rgbClr val="FFFFFF">
                        <a:alpha val="0"/>
                      </a:srgbClr>
                    </a:solidFill>
                  </a:ln>
                  <a:solidFill>
                    <a:srgbClr val="FFFFFF">
                      <a:alpha val="99000"/>
                    </a:srgbClr>
                  </a:solidFill>
                </a:rPr>
                <a:t>def</a:t>
              </a:r>
            </a:p>
          </p:txBody>
        </p:sp>
        <p:cxnSp>
          <p:nvCxnSpPr>
            <p:cNvPr id="44" name="Straight Arrow Connector 43"/>
            <p:cNvCxnSpPr/>
            <p:nvPr/>
          </p:nvCxnSpPr>
          <p:spPr>
            <a:xfrm>
              <a:off x="5668633" y="2691913"/>
              <a:ext cx="899856"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5" name="Straight Arrow Connector 44"/>
            <p:cNvCxnSpPr/>
            <p:nvPr/>
          </p:nvCxnSpPr>
          <p:spPr>
            <a:xfrm>
              <a:off x="7549103" y="2691913"/>
              <a:ext cx="772215"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p:nvPr/>
          </p:nvCxnSpPr>
          <p:spPr>
            <a:xfrm>
              <a:off x="9301932" y="2691913"/>
              <a:ext cx="995368"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7" name="Straight Arrow Connector 46"/>
            <p:cNvCxnSpPr>
              <a:stCxn id="65" idx="5"/>
              <a:endCxn id="66" idx="1"/>
            </p:cNvCxnSpPr>
            <p:nvPr/>
          </p:nvCxnSpPr>
          <p:spPr>
            <a:xfrm>
              <a:off x="5466680" y="3036667"/>
              <a:ext cx="463494" cy="64844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8" name="Straight Arrow Connector 47"/>
            <p:cNvCxnSpPr>
              <a:stCxn id="66" idx="5"/>
              <a:endCxn id="43" idx="1"/>
            </p:cNvCxnSpPr>
            <p:nvPr/>
          </p:nvCxnSpPr>
          <p:spPr>
            <a:xfrm>
              <a:off x="6575238" y="4333894"/>
              <a:ext cx="515592" cy="432081"/>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49" name="Oval 48"/>
            <p:cNvSpPr/>
            <p:nvPr/>
          </p:nvSpPr>
          <p:spPr bwMode="auto">
            <a:xfrm>
              <a:off x="5587875" y="5220980"/>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rgbClr val="FFFFFF">
                        <a:alpha val="0"/>
                      </a:srgbClr>
                    </a:solidFill>
                  </a:ln>
                  <a:solidFill>
                    <a:srgbClr val="FFFFFF">
                      <a:alpha val="99000"/>
                    </a:srgbClr>
                  </a:solidFill>
                </a:rPr>
                <a:t>ghi</a:t>
              </a:r>
            </a:p>
          </p:txBody>
        </p:sp>
        <p:cxnSp>
          <p:nvCxnSpPr>
            <p:cNvPr id="50" name="Straight Arrow Connector 49"/>
            <p:cNvCxnSpPr>
              <a:stCxn id="66" idx="4"/>
              <a:endCxn id="49" idx="0"/>
            </p:cNvCxnSpPr>
            <p:nvPr/>
          </p:nvCxnSpPr>
          <p:spPr>
            <a:xfrm flipH="1">
              <a:off x="6044004" y="4468261"/>
              <a:ext cx="208702" cy="752718"/>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51" name="Straight Arrow Connector 50"/>
            <p:cNvCxnSpPr>
              <a:endCxn id="42" idx="0"/>
            </p:cNvCxnSpPr>
            <p:nvPr/>
          </p:nvCxnSpPr>
          <p:spPr>
            <a:xfrm flipH="1">
              <a:off x="4704278" y="3162577"/>
              <a:ext cx="336060" cy="81717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52" name="Oval 51"/>
            <p:cNvSpPr/>
            <p:nvPr/>
          </p:nvSpPr>
          <p:spPr bwMode="auto">
            <a:xfrm>
              <a:off x="10209297" y="3556982"/>
              <a:ext cx="912259"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rgbClr val="FFFFFF">
                        <a:alpha val="0"/>
                      </a:srgbClr>
                    </a:solidFill>
                  </a:ln>
                  <a:solidFill>
                    <a:srgbClr val="FFFFFF">
                      <a:alpha val="99000"/>
                    </a:srgbClr>
                  </a:solidFill>
                </a:rPr>
                <a:t>bee</a:t>
              </a:r>
            </a:p>
          </p:txBody>
        </p:sp>
        <p:cxnSp>
          <p:nvCxnSpPr>
            <p:cNvPr id="53" name="Straight Arrow Connector 52"/>
            <p:cNvCxnSpPr>
              <a:stCxn id="68" idx="5"/>
              <a:endCxn id="52" idx="1"/>
            </p:cNvCxnSpPr>
            <p:nvPr/>
          </p:nvCxnSpPr>
          <p:spPr>
            <a:xfrm>
              <a:off x="9099979" y="3016305"/>
              <a:ext cx="1242915" cy="675045"/>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54" name="Oval 53"/>
            <p:cNvSpPr/>
            <p:nvPr/>
          </p:nvSpPr>
          <p:spPr bwMode="auto">
            <a:xfrm>
              <a:off x="7831009" y="355698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rgbClr val="FFFFFF">
                        <a:alpha val="0"/>
                      </a:srgbClr>
                    </a:solidFill>
                  </a:ln>
                  <a:solidFill>
                    <a:srgbClr val="FFFFFF">
                      <a:alpha val="99000"/>
                    </a:srgbClr>
                  </a:solidFill>
                </a:rPr>
                <a:t>boo</a:t>
              </a:r>
            </a:p>
          </p:txBody>
        </p:sp>
        <p:cxnSp>
          <p:nvCxnSpPr>
            <p:cNvPr id="55" name="Straight Arrow Connector 54"/>
            <p:cNvCxnSpPr>
              <a:stCxn id="67" idx="5"/>
              <a:endCxn id="54" idx="1"/>
            </p:cNvCxnSpPr>
            <p:nvPr/>
          </p:nvCxnSpPr>
          <p:spPr>
            <a:xfrm>
              <a:off x="7347151" y="3036667"/>
              <a:ext cx="617456" cy="654683"/>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56" name="Straight Arrow Connector 55"/>
            <p:cNvCxnSpPr>
              <a:endCxn id="67" idx="2"/>
            </p:cNvCxnSpPr>
            <p:nvPr/>
          </p:nvCxnSpPr>
          <p:spPr>
            <a:xfrm>
              <a:off x="5433752" y="2712277"/>
              <a:ext cx="1134738"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67" idx="6"/>
              <a:endCxn id="68" idx="2"/>
            </p:cNvCxnSpPr>
            <p:nvPr/>
          </p:nvCxnSpPr>
          <p:spPr>
            <a:xfrm flipV="1">
              <a:off x="7480749" y="2691914"/>
              <a:ext cx="840569" cy="2036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68" idx="6"/>
              <a:endCxn id="41" idx="2"/>
            </p:cNvCxnSpPr>
            <p:nvPr/>
          </p:nvCxnSpPr>
          <p:spPr>
            <a:xfrm>
              <a:off x="9233577" y="2691914"/>
              <a:ext cx="1063724"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4799315" y="2699795"/>
              <a:ext cx="349356" cy="126638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66" idx="1"/>
            </p:cNvCxnSpPr>
            <p:nvPr/>
          </p:nvCxnSpPr>
          <p:spPr>
            <a:xfrm>
              <a:off x="5317466" y="2812125"/>
              <a:ext cx="612708" cy="87298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7191751" y="2876273"/>
              <a:ext cx="803231" cy="79471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6098541" y="4165926"/>
              <a:ext cx="170091" cy="103469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endCxn id="43" idx="1"/>
            </p:cNvCxnSpPr>
            <p:nvPr/>
          </p:nvCxnSpPr>
          <p:spPr>
            <a:xfrm>
              <a:off x="6295782" y="4003023"/>
              <a:ext cx="795047" cy="7629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52" idx="1"/>
            </p:cNvCxnSpPr>
            <p:nvPr/>
          </p:nvCxnSpPr>
          <p:spPr>
            <a:xfrm>
              <a:off x="8909026" y="2794822"/>
              <a:ext cx="1433868" cy="89652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468801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rgbClr val="FFFFFF">
                        <a:alpha val="0"/>
                      </a:srgbClr>
                    </a:solidFill>
                  </a:ln>
                  <a:solidFill>
                    <a:srgbClr val="FFFFFF">
                      <a:alpha val="99000"/>
                    </a:srgbClr>
                  </a:solidFill>
                </a:rPr>
                <a:t>/</a:t>
              </a:r>
            </a:p>
          </p:txBody>
        </p:sp>
        <p:sp>
          <p:nvSpPr>
            <p:cNvPr id="66" name="Oval 65"/>
            <p:cNvSpPr/>
            <p:nvPr/>
          </p:nvSpPr>
          <p:spPr bwMode="auto">
            <a:xfrm>
              <a:off x="5796576" y="3550744"/>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rgbClr val="FFFFFF">
                        <a:alpha val="0"/>
                      </a:srgbClr>
                    </a:solidFill>
                  </a:ln>
                  <a:solidFill>
                    <a:srgbClr val="FFFFFF">
                      <a:alpha val="99000"/>
                    </a:srgbClr>
                  </a:solidFill>
                </a:rPr>
                <a:t>abc</a:t>
              </a:r>
            </a:p>
          </p:txBody>
        </p:sp>
        <p:sp>
          <p:nvSpPr>
            <p:cNvPr id="67" name="Oval 66"/>
            <p:cNvSpPr/>
            <p:nvPr/>
          </p:nvSpPr>
          <p:spPr bwMode="auto">
            <a:xfrm>
              <a:off x="656848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rgbClr val="FFFFFF">
                        <a:alpha val="0"/>
                      </a:srgbClr>
                    </a:solidFill>
                  </a:ln>
                  <a:solidFill>
                    <a:srgbClr val="FFFFFF">
                      <a:alpha val="99000"/>
                    </a:srgbClr>
                  </a:solidFill>
                </a:rPr>
                <a:t>foo</a:t>
              </a:r>
            </a:p>
          </p:txBody>
        </p:sp>
        <p:sp>
          <p:nvSpPr>
            <p:cNvPr id="68" name="Oval 67"/>
            <p:cNvSpPr/>
            <p:nvPr/>
          </p:nvSpPr>
          <p:spPr bwMode="auto">
            <a:xfrm>
              <a:off x="8321318" y="2233155"/>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rgbClr val="FFFFFF">
                        <a:alpha val="0"/>
                      </a:srgbClr>
                    </a:solidFill>
                  </a:ln>
                  <a:solidFill>
                    <a:srgbClr val="FFFFFF">
                      <a:alpha val="99000"/>
                    </a:srgbClr>
                  </a:solidFill>
                </a:rPr>
                <a:t>bar</a:t>
              </a:r>
            </a:p>
          </p:txBody>
        </p:sp>
      </p:grpSp>
    </p:spTree>
    <p:extLst>
      <p:ext uri="{BB962C8B-B14F-4D97-AF65-F5344CB8AC3E}">
        <p14:creationId xmlns:p14="http://schemas.microsoft.com/office/powerpoint/2010/main" val="3054562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fade">
                                      <p:cBhvr>
                                        <p:cTn id="21" dur="500"/>
                                        <p:tgtEl>
                                          <p:spTgt spid="7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35" grpId="0" animBg="1"/>
      <p:bldP spid="36" grpId="0" animBg="1"/>
      <p:bldP spid="37" grpId="0" animBg="1"/>
      <p:bldP spid="3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p:cNvSpPr/>
          <p:nvPr/>
        </p:nvSpPr>
        <p:spPr bwMode="auto">
          <a:xfrm rot="5400000">
            <a:off x="8666896" y="1935070"/>
            <a:ext cx="777240" cy="3235577"/>
          </a:xfrm>
          <a:prstGeom prst="triangle">
            <a:avLst>
              <a:gd name="adj" fmla="val 2300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rgbClr val="FFFFFF">
                    <a:alpha val="0"/>
                  </a:srgbClr>
                </a:solidFill>
              </a:ln>
              <a:solidFill>
                <a:srgbClr val="595959"/>
              </a:solidFill>
            </a:endParaRPr>
          </a:p>
        </p:txBody>
      </p:sp>
      <p:sp>
        <p:nvSpPr>
          <p:cNvPr id="44" name="Isosceles Triangle 43"/>
          <p:cNvSpPr/>
          <p:nvPr/>
        </p:nvSpPr>
        <p:spPr bwMode="auto">
          <a:xfrm rot="5400000">
            <a:off x="8370497" y="3229188"/>
            <a:ext cx="1124712" cy="2990250"/>
          </a:xfrm>
          <a:prstGeom prst="triangle">
            <a:avLst>
              <a:gd name="adj" fmla="val 6300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rgbClr val="FFFFFF">
                    <a:alpha val="0"/>
                  </a:srgbClr>
                </a:solidFill>
              </a:ln>
              <a:solidFill>
                <a:srgbClr val="595959"/>
              </a:solidFill>
            </a:endParaRPr>
          </a:p>
        </p:txBody>
      </p:sp>
      <p:sp>
        <p:nvSpPr>
          <p:cNvPr id="37" name="Isosceles Triangle 36"/>
          <p:cNvSpPr/>
          <p:nvPr/>
        </p:nvSpPr>
        <p:spPr bwMode="auto">
          <a:xfrm rot="5400000">
            <a:off x="7969053" y="1311300"/>
            <a:ext cx="1124712" cy="2187361"/>
          </a:xfrm>
          <a:prstGeom prst="triangle">
            <a:avLst>
              <a:gd name="adj" fmla="val 2278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rgbClr val="FFFFFF">
                    <a:alpha val="0"/>
                  </a:srgbClr>
                </a:solidFill>
              </a:ln>
              <a:solidFill>
                <a:srgbClr val="595959"/>
              </a:solidFill>
            </a:endParaRPr>
          </a:p>
        </p:txBody>
      </p:sp>
      <p:sp>
        <p:nvSpPr>
          <p:cNvPr id="2" name="Title 1"/>
          <p:cNvSpPr>
            <a:spLocks noGrp="1"/>
          </p:cNvSpPr>
          <p:nvPr>
            <p:ph type="title"/>
            <p:custDataLst>
              <p:tags r:id="rId1"/>
            </p:custDataLst>
          </p:nvPr>
        </p:nvSpPr>
        <p:spPr>
          <a:xfrm>
            <a:off x="520701" y="228601"/>
            <a:ext cx="11149013" cy="1191095"/>
          </a:xfrm>
        </p:spPr>
        <p:txBody>
          <a:bodyPr/>
          <a:lstStyle/>
          <a:p>
            <a:r>
              <a:rPr lang="en-US" dirty="0">
                <a:cs typeface="Segoe UI"/>
              </a:rPr>
              <a:t>Access Control – Implementation</a:t>
            </a:r>
            <a:br>
              <a:rPr lang="en-US" dirty="0">
                <a:cs typeface="Segoe UI"/>
              </a:rPr>
            </a:br>
            <a:r>
              <a:rPr lang="en-US" sz="3200" dirty="0">
                <a:cs typeface="Segoe UI"/>
                <a:hlinkClick r:id="rId32"/>
              </a:rPr>
              <a:t>https</a:t>
            </a:r>
            <a:r>
              <a:rPr lang="en-US" sz="3200" dirty="0">
                <a:cs typeface="Segoe UI"/>
                <a:hlinkClick r:id="rId32"/>
              </a:rPr>
              <a:t>://yourapp-sb.accesscontrol.windows.net</a:t>
            </a:r>
            <a:r>
              <a:rPr lang="en-US" sz="3200" dirty="0">
                <a:cs typeface="Segoe UI"/>
              </a:rPr>
              <a:t> </a:t>
            </a:r>
            <a:endParaRPr lang="en-US" dirty="0">
              <a:cs typeface="Segoe UI"/>
            </a:endParaRPr>
          </a:p>
        </p:txBody>
      </p:sp>
      <p:sp>
        <p:nvSpPr>
          <p:cNvPr id="8" name="Oval 7"/>
          <p:cNvSpPr/>
          <p:nvPr>
            <p:custDataLst>
              <p:tags r:id="rId2"/>
            </p:custDataLst>
          </p:nvPr>
        </p:nvSpPr>
        <p:spPr bwMode="auto">
          <a:xfrm>
            <a:off x="9300998" y="3291538"/>
            <a:ext cx="859536" cy="856816"/>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700" dirty="0">
                <a:ln>
                  <a:solidFill>
                    <a:srgbClr val="FFFFFF">
                      <a:alpha val="0"/>
                    </a:srgbClr>
                  </a:solidFill>
                </a:ln>
                <a:solidFill>
                  <a:srgbClr val="FFFFFF"/>
                </a:solidFill>
              </a:rPr>
              <a:t>pqr</a:t>
            </a:r>
          </a:p>
        </p:txBody>
      </p:sp>
      <p:sp>
        <p:nvSpPr>
          <p:cNvPr id="9" name="Oval 8"/>
          <p:cNvSpPr/>
          <p:nvPr>
            <p:custDataLst>
              <p:tags r:id="rId3"/>
            </p:custDataLst>
          </p:nvPr>
        </p:nvSpPr>
        <p:spPr bwMode="auto">
          <a:xfrm>
            <a:off x="10552091" y="4450650"/>
            <a:ext cx="859536" cy="856816"/>
          </a:xfrm>
          <a:prstGeom prst="ellips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700" dirty="0">
                <a:ln>
                  <a:solidFill>
                    <a:srgbClr val="FFFFFF">
                      <a:alpha val="0"/>
                    </a:srgbClr>
                  </a:solidFill>
                </a:ln>
                <a:solidFill>
                  <a:srgbClr val="FFFFFF"/>
                </a:solidFill>
              </a:rPr>
              <a:t>ghi</a:t>
            </a:r>
          </a:p>
        </p:txBody>
      </p:sp>
      <p:cxnSp>
        <p:nvCxnSpPr>
          <p:cNvPr id="11" name="Straight Arrow Connector 10"/>
          <p:cNvCxnSpPr>
            <a:stCxn id="6" idx="5"/>
            <a:endCxn id="7" idx="1"/>
          </p:cNvCxnSpPr>
          <p:nvPr>
            <p:custDataLst>
              <p:tags r:id="rId4"/>
            </p:custDataLst>
          </p:nvPr>
        </p:nvCxnSpPr>
        <p:spPr>
          <a:xfrm>
            <a:off x="10445428" y="2410846"/>
            <a:ext cx="427434" cy="60554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custDataLst>
              <p:tags r:id="rId5"/>
            </p:custDataLst>
          </p:nvPr>
        </p:nvCxnSpPr>
        <p:spPr>
          <a:xfrm flipH="1">
            <a:off x="11050152" y="3366198"/>
            <a:ext cx="155348" cy="107440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custDataLst>
              <p:tags r:id="rId6"/>
            </p:custDataLst>
          </p:nvPr>
        </p:nvSpPr>
        <p:spPr bwMode="auto">
          <a:xfrm>
            <a:off x="5212217" y="1826763"/>
            <a:ext cx="2143113"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rgbClr val="FFFFFF">
                      <a:alpha val="0"/>
                    </a:srgbClr>
                  </a:solidFill>
                </a:ln>
                <a:solidFill>
                  <a:srgbClr val="595959"/>
                </a:solidFill>
              </a:rPr>
              <a:t>owner: Send</a:t>
            </a:r>
            <a:br>
              <a:rPr lang="en-US" sz="1600" dirty="0">
                <a:ln>
                  <a:solidFill>
                    <a:srgbClr val="FFFFFF">
                      <a:alpha val="0"/>
                    </a:srgbClr>
                  </a:solidFill>
                </a:ln>
                <a:solidFill>
                  <a:srgbClr val="595959"/>
                </a:solidFill>
              </a:rPr>
            </a:br>
            <a:r>
              <a:rPr lang="en-US" sz="1600" dirty="0">
                <a:ln>
                  <a:solidFill>
                    <a:srgbClr val="FFFFFF">
                      <a:alpha val="0"/>
                    </a:srgbClr>
                  </a:solidFill>
                </a:ln>
                <a:solidFill>
                  <a:srgbClr val="595959"/>
                </a:solidFill>
              </a:rPr>
              <a:t>owner: Listen</a:t>
            </a:r>
            <a:br>
              <a:rPr lang="en-US" sz="1600" dirty="0">
                <a:ln>
                  <a:solidFill>
                    <a:srgbClr val="FFFFFF">
                      <a:alpha val="0"/>
                    </a:srgbClr>
                  </a:solidFill>
                </a:ln>
                <a:solidFill>
                  <a:srgbClr val="595959"/>
                </a:solidFill>
              </a:rPr>
            </a:br>
            <a:r>
              <a:rPr lang="en-US" sz="1600" dirty="0">
                <a:ln>
                  <a:solidFill>
                    <a:srgbClr val="FFFFFF">
                      <a:alpha val="0"/>
                    </a:srgbClr>
                  </a:solidFill>
                </a:ln>
                <a:solidFill>
                  <a:srgbClr val="595959"/>
                </a:solidFill>
              </a:rPr>
              <a:t>owner: Manage</a:t>
            </a:r>
          </a:p>
        </p:txBody>
      </p:sp>
      <p:sp>
        <p:nvSpPr>
          <p:cNvPr id="14" name="Rectangle 13"/>
          <p:cNvSpPr/>
          <p:nvPr>
            <p:custDataLst>
              <p:tags r:id="rId7"/>
            </p:custDataLst>
          </p:nvPr>
        </p:nvSpPr>
        <p:spPr bwMode="auto">
          <a:xfrm>
            <a:off x="5212217" y="3164239"/>
            <a:ext cx="2143112" cy="7809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rgbClr val="FFFFFF">
                      <a:alpha val="0"/>
                    </a:srgbClr>
                  </a:solidFill>
                </a:ln>
                <a:solidFill>
                  <a:srgbClr val="595959"/>
                </a:solidFill>
              </a:rPr>
              <a:t>John: Manage</a:t>
            </a:r>
          </a:p>
        </p:txBody>
      </p:sp>
      <p:sp>
        <p:nvSpPr>
          <p:cNvPr id="15" name="Rectangle 14"/>
          <p:cNvSpPr/>
          <p:nvPr>
            <p:custDataLst>
              <p:tags r:id="rId8"/>
            </p:custDataLst>
          </p:nvPr>
        </p:nvSpPr>
        <p:spPr bwMode="auto">
          <a:xfrm>
            <a:off x="5212218" y="4161957"/>
            <a:ext cx="2143113"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da-DK" sz="1600" dirty="0">
                <a:ln>
                  <a:solidFill>
                    <a:srgbClr val="FFFFFF">
                      <a:alpha val="0"/>
                    </a:srgbClr>
                  </a:solidFill>
                </a:ln>
                <a:solidFill>
                  <a:srgbClr val="595959"/>
                </a:solidFill>
              </a:rPr>
              <a:t>Fred: Send</a:t>
            </a:r>
            <a:br>
              <a:rPr lang="da-DK" sz="1600" dirty="0">
                <a:ln>
                  <a:solidFill>
                    <a:srgbClr val="FFFFFF">
                      <a:alpha val="0"/>
                    </a:srgbClr>
                  </a:solidFill>
                </a:ln>
                <a:solidFill>
                  <a:srgbClr val="595959"/>
                </a:solidFill>
              </a:rPr>
            </a:br>
            <a:r>
              <a:rPr lang="da-DK" sz="1600" dirty="0">
                <a:ln>
                  <a:solidFill>
                    <a:srgbClr val="FFFFFF">
                      <a:alpha val="0"/>
                    </a:srgbClr>
                  </a:solidFill>
                </a:ln>
                <a:solidFill>
                  <a:srgbClr val="595959"/>
                </a:solidFill>
              </a:rPr>
              <a:t>Alice: Send</a:t>
            </a:r>
            <a:br>
              <a:rPr lang="da-DK" sz="1600" dirty="0">
                <a:ln>
                  <a:solidFill>
                    <a:srgbClr val="FFFFFF">
                      <a:alpha val="0"/>
                    </a:srgbClr>
                  </a:solidFill>
                </a:ln>
                <a:solidFill>
                  <a:srgbClr val="595959"/>
                </a:solidFill>
              </a:rPr>
            </a:br>
            <a:r>
              <a:rPr lang="da-DK" sz="1600" dirty="0">
                <a:ln>
                  <a:solidFill>
                    <a:srgbClr val="FFFFFF">
                      <a:alpha val="0"/>
                    </a:srgbClr>
                  </a:solidFill>
                </a:ln>
                <a:solidFill>
                  <a:srgbClr val="595959"/>
                </a:solidFill>
              </a:rPr>
              <a:t>Peter: Listen</a:t>
            </a:r>
          </a:p>
        </p:txBody>
      </p:sp>
      <p:sp>
        <p:nvSpPr>
          <p:cNvPr id="16" name="Down Arrow 15"/>
          <p:cNvSpPr/>
          <p:nvPr>
            <p:custDataLst>
              <p:tags r:id="rId9"/>
            </p:custDataLst>
          </p:nvPr>
        </p:nvSpPr>
        <p:spPr bwMode="auto">
          <a:xfrm flipV="1">
            <a:off x="7553119" y="2600161"/>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rgbClr val="FFFFFF">
                    <a:alpha val="0"/>
                  </a:srgbClr>
                </a:solidFill>
              </a:ln>
              <a:gradFill>
                <a:gsLst>
                  <a:gs pos="0">
                    <a:srgbClr val="FFFFFF"/>
                  </a:gs>
                  <a:gs pos="100000">
                    <a:srgbClr val="FFFFFF"/>
                  </a:gs>
                </a:gsLst>
                <a:lin ang="5400000" scaled="0"/>
              </a:gradFill>
            </a:endParaRPr>
          </a:p>
        </p:txBody>
      </p:sp>
      <p:sp>
        <p:nvSpPr>
          <p:cNvPr id="17" name="Down Arrow 16"/>
          <p:cNvSpPr/>
          <p:nvPr>
            <p:custDataLst>
              <p:tags r:id="rId10"/>
            </p:custDataLst>
          </p:nvPr>
        </p:nvSpPr>
        <p:spPr bwMode="auto">
          <a:xfrm flipV="1">
            <a:off x="7553119" y="3681261"/>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rgbClr val="FFFFFF">
                    <a:alpha val="0"/>
                  </a:srgbClr>
                </a:solidFill>
              </a:ln>
              <a:gradFill>
                <a:gsLst>
                  <a:gs pos="0">
                    <a:srgbClr val="FFFFFF"/>
                  </a:gs>
                  <a:gs pos="100000">
                    <a:srgbClr val="FFFFFF"/>
                  </a:gs>
                </a:gsLst>
                <a:lin ang="5400000" scaled="0"/>
              </a:gradFill>
            </a:endParaRPr>
          </a:p>
        </p:txBody>
      </p:sp>
      <p:sp>
        <p:nvSpPr>
          <p:cNvPr id="20" name="Rectangle 19"/>
          <p:cNvSpPr/>
          <p:nvPr>
            <p:custDataLst>
              <p:tags r:id="rId11"/>
            </p:custDataLst>
          </p:nvPr>
        </p:nvSpPr>
        <p:spPr bwMode="auto">
          <a:xfrm>
            <a:off x="519112" y="1704541"/>
            <a:ext cx="3517449" cy="1280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rgbClr val="FFFFFF">
                      <a:alpha val="0"/>
                    </a:srgbClr>
                  </a:solidFill>
                </a:ln>
                <a:solidFill>
                  <a:srgbClr val="FFFFFF"/>
                </a:solidFill>
                <a:hlinkClick r:id="rId33"/>
              </a:rPr>
              <a:t>http://yourapp.sbwn/</a:t>
            </a:r>
            <a:r>
              <a:rPr lang="en-US" sz="2200" dirty="0">
                <a:ln>
                  <a:solidFill>
                    <a:srgbClr val="FFFFFF">
                      <a:alpha val="0"/>
                    </a:srgbClr>
                  </a:solidFill>
                </a:ln>
                <a:solidFill>
                  <a:srgbClr val="FFFFFF"/>
                </a:solidFill>
              </a:rPr>
              <a:t> </a:t>
            </a:r>
          </a:p>
        </p:txBody>
      </p:sp>
      <p:sp>
        <p:nvSpPr>
          <p:cNvPr id="23" name="Rectangle 22"/>
          <p:cNvSpPr/>
          <p:nvPr>
            <p:custDataLst>
              <p:tags r:id="rId12"/>
            </p:custDataLst>
          </p:nvPr>
        </p:nvSpPr>
        <p:spPr>
          <a:xfrm>
            <a:off x="956313" y="5772333"/>
            <a:ext cx="2756011" cy="461665"/>
          </a:xfrm>
          <a:prstGeom prst="rect">
            <a:avLst/>
          </a:prstGeom>
        </p:spPr>
        <p:txBody>
          <a:bodyPr wrap="none">
            <a:spAutoFit/>
          </a:bodyPr>
          <a:lstStyle/>
          <a:p>
            <a:pPr defTabSz="914363"/>
            <a:r>
              <a:rPr lang="en-US" sz="2400" dirty="0">
                <a:ln>
                  <a:solidFill>
                    <a:srgbClr val="FFFFFF">
                      <a:alpha val="0"/>
                    </a:srgbClr>
                  </a:solidFill>
                </a:ln>
                <a:solidFill>
                  <a:srgbClr val="595959">
                    <a:alpha val="99000"/>
                  </a:srgbClr>
                </a:solidFill>
                <a:latin typeface="Segoe UI Light" pitchFamily="34" charset="0"/>
              </a:rPr>
              <a:t>Relying Party/Realm</a:t>
            </a:r>
          </a:p>
        </p:txBody>
      </p:sp>
      <p:sp>
        <p:nvSpPr>
          <p:cNvPr id="24" name="Rectangle 23"/>
          <p:cNvSpPr/>
          <p:nvPr>
            <p:custDataLst>
              <p:tags r:id="rId13"/>
            </p:custDataLst>
          </p:nvPr>
        </p:nvSpPr>
        <p:spPr>
          <a:xfrm>
            <a:off x="5409155" y="5772333"/>
            <a:ext cx="1635641" cy="461665"/>
          </a:xfrm>
          <a:prstGeom prst="rect">
            <a:avLst/>
          </a:prstGeom>
        </p:spPr>
        <p:txBody>
          <a:bodyPr wrap="none">
            <a:spAutoFit/>
          </a:bodyPr>
          <a:lstStyle/>
          <a:p>
            <a:pPr defTabSz="914363"/>
            <a:r>
              <a:rPr lang="en-US" sz="2400" dirty="0">
                <a:ln>
                  <a:solidFill>
                    <a:srgbClr val="FFFFFF">
                      <a:alpha val="0"/>
                    </a:srgbClr>
                  </a:solidFill>
                </a:ln>
                <a:solidFill>
                  <a:srgbClr val="595959">
                    <a:alpha val="99000"/>
                  </a:srgbClr>
                </a:solidFill>
                <a:latin typeface="Segoe UI Light" pitchFamily="34" charset="0"/>
              </a:rPr>
              <a:t>Rule Group</a:t>
            </a:r>
          </a:p>
        </p:txBody>
      </p:sp>
      <p:sp>
        <p:nvSpPr>
          <p:cNvPr id="25" name="Rectangle 24"/>
          <p:cNvSpPr/>
          <p:nvPr>
            <p:custDataLst>
              <p:tags r:id="rId14"/>
            </p:custDataLst>
          </p:nvPr>
        </p:nvSpPr>
        <p:spPr>
          <a:xfrm>
            <a:off x="4057237" y="2067433"/>
            <a:ext cx="505267" cy="523220"/>
          </a:xfrm>
          <a:prstGeom prst="rect">
            <a:avLst/>
          </a:prstGeom>
        </p:spPr>
        <p:txBody>
          <a:bodyPr wrap="none">
            <a:spAutoFit/>
          </a:bodyPr>
          <a:lstStyle/>
          <a:p>
            <a:pPr defTabSz="914363"/>
            <a:r>
              <a:rPr lang="en-US" sz="2800" dirty="0">
                <a:ln>
                  <a:solidFill>
                    <a:srgbClr val="FFFFFF">
                      <a:alpha val="0"/>
                    </a:srgbClr>
                  </a:solidFill>
                </a:ln>
                <a:solidFill>
                  <a:srgbClr val="595959"/>
                </a:solidFill>
                <a:sym typeface="Wingdings 2"/>
              </a:rPr>
              <a:t></a:t>
            </a:r>
            <a:endParaRPr lang="en-US" sz="2800" dirty="0">
              <a:ln>
                <a:solidFill>
                  <a:srgbClr val="FFFFFF">
                    <a:alpha val="0"/>
                  </a:srgbClr>
                </a:solidFill>
              </a:ln>
              <a:solidFill>
                <a:srgbClr val="595959"/>
              </a:solidFill>
            </a:endParaRPr>
          </a:p>
        </p:txBody>
      </p:sp>
      <p:cxnSp>
        <p:nvCxnSpPr>
          <p:cNvPr id="32" name="Straight Arrow Connector 31"/>
          <p:cNvCxnSpPr>
            <a:stCxn id="25" idx="3"/>
          </p:cNvCxnSpPr>
          <p:nvPr>
            <p:custDataLst>
              <p:tags r:id="rId15"/>
            </p:custDataLst>
          </p:nvPr>
        </p:nvCxnSpPr>
        <p:spPr>
          <a:xfrm>
            <a:off x="4562504" y="2329043"/>
            <a:ext cx="649713"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519111" y="2536325"/>
            <a:ext cx="4693107" cy="3314175"/>
            <a:chOff x="517522" y="2536324"/>
            <a:chExt cx="4693107" cy="3314175"/>
          </a:xfrm>
        </p:grpSpPr>
        <p:sp>
          <p:nvSpPr>
            <p:cNvPr id="28" name="Rectangle 27"/>
            <p:cNvSpPr/>
            <p:nvPr>
              <p:custDataLst>
                <p:tags r:id="rId23"/>
              </p:custDataLst>
            </p:nvPr>
          </p:nvSpPr>
          <p:spPr>
            <a:xfrm>
              <a:off x="4055648" y="4506738"/>
              <a:ext cx="505267" cy="523220"/>
            </a:xfrm>
            <a:prstGeom prst="rect">
              <a:avLst/>
            </a:prstGeom>
          </p:spPr>
          <p:txBody>
            <a:bodyPr wrap="none">
              <a:spAutoFit/>
            </a:bodyPr>
            <a:lstStyle/>
            <a:p>
              <a:pPr defTabSz="914363"/>
              <a:r>
                <a:rPr lang="en-US" sz="2800" dirty="0">
                  <a:ln>
                    <a:solidFill>
                      <a:srgbClr val="FFFFFF">
                        <a:alpha val="0"/>
                      </a:srgbClr>
                    </a:solidFill>
                  </a:ln>
                  <a:solidFill>
                    <a:srgbClr val="595959"/>
                  </a:solidFill>
                  <a:sym typeface="Wingdings 2"/>
                </a:rPr>
                <a:t></a:t>
              </a:r>
              <a:endParaRPr lang="en-US" sz="2800" dirty="0">
                <a:ln>
                  <a:solidFill>
                    <a:srgbClr val="FFFFFF">
                      <a:alpha val="0"/>
                    </a:srgbClr>
                  </a:solidFill>
                </a:ln>
                <a:solidFill>
                  <a:srgbClr val="595959"/>
                </a:solidFill>
              </a:endParaRPr>
            </a:p>
          </p:txBody>
        </p:sp>
        <p:sp>
          <p:nvSpPr>
            <p:cNvPr id="29" name="Rectangle 28"/>
            <p:cNvSpPr/>
            <p:nvPr>
              <p:custDataLst>
                <p:tags r:id="rId24"/>
              </p:custDataLst>
            </p:nvPr>
          </p:nvSpPr>
          <p:spPr>
            <a:xfrm>
              <a:off x="4055648" y="4917008"/>
              <a:ext cx="505267" cy="523220"/>
            </a:xfrm>
            <a:prstGeom prst="rect">
              <a:avLst/>
            </a:prstGeom>
          </p:spPr>
          <p:txBody>
            <a:bodyPr wrap="none">
              <a:spAutoFit/>
            </a:bodyPr>
            <a:lstStyle/>
            <a:p>
              <a:pPr defTabSz="914363"/>
              <a:r>
                <a:rPr lang="en-US" sz="2800" dirty="0">
                  <a:ln>
                    <a:solidFill>
                      <a:srgbClr val="FFFFFF">
                        <a:alpha val="0"/>
                      </a:srgbClr>
                    </a:solidFill>
                  </a:ln>
                  <a:solidFill>
                    <a:srgbClr val="595959"/>
                  </a:solidFill>
                  <a:sym typeface="Wingdings 2"/>
                </a:rPr>
                <a:t></a:t>
              </a:r>
              <a:endParaRPr lang="en-US" sz="2800" dirty="0">
                <a:ln>
                  <a:solidFill>
                    <a:srgbClr val="FFFFFF">
                      <a:alpha val="0"/>
                    </a:srgbClr>
                  </a:solidFill>
                </a:ln>
                <a:solidFill>
                  <a:srgbClr val="595959"/>
                </a:solidFill>
              </a:endParaRPr>
            </a:p>
          </p:txBody>
        </p:sp>
        <p:sp>
          <p:nvSpPr>
            <p:cNvPr id="30" name="Rectangle 29"/>
            <p:cNvSpPr/>
            <p:nvPr>
              <p:custDataLst>
                <p:tags r:id="rId25"/>
              </p:custDataLst>
            </p:nvPr>
          </p:nvSpPr>
          <p:spPr>
            <a:xfrm>
              <a:off x="4055648" y="5327279"/>
              <a:ext cx="505267" cy="523220"/>
            </a:xfrm>
            <a:prstGeom prst="rect">
              <a:avLst/>
            </a:prstGeom>
          </p:spPr>
          <p:txBody>
            <a:bodyPr wrap="none">
              <a:spAutoFit/>
            </a:bodyPr>
            <a:lstStyle/>
            <a:p>
              <a:pPr defTabSz="914363"/>
              <a:r>
                <a:rPr lang="en-US" sz="2800" dirty="0">
                  <a:ln>
                    <a:solidFill>
                      <a:srgbClr val="FFFFFF">
                        <a:alpha val="0"/>
                      </a:srgbClr>
                    </a:solidFill>
                  </a:ln>
                  <a:solidFill>
                    <a:srgbClr val="595959"/>
                  </a:solidFill>
                  <a:sym typeface="Wingdings 2"/>
                </a:rPr>
                <a:t></a:t>
              </a:r>
              <a:endParaRPr lang="en-US" sz="2800" dirty="0">
                <a:ln>
                  <a:solidFill>
                    <a:srgbClr val="FFFFFF">
                      <a:alpha val="0"/>
                    </a:srgbClr>
                  </a:solidFill>
                </a:ln>
                <a:solidFill>
                  <a:srgbClr val="595959"/>
                </a:solidFill>
              </a:endParaRPr>
            </a:p>
          </p:txBody>
        </p:sp>
        <p:grpSp>
          <p:nvGrpSpPr>
            <p:cNvPr id="3" name="Group 2"/>
            <p:cNvGrpSpPr/>
            <p:nvPr/>
          </p:nvGrpSpPr>
          <p:grpSpPr>
            <a:xfrm>
              <a:off x="517522" y="2536324"/>
              <a:ext cx="4693107" cy="3250574"/>
              <a:chOff x="517522" y="2536324"/>
              <a:chExt cx="4693107" cy="3250574"/>
            </a:xfrm>
          </p:grpSpPr>
          <p:sp>
            <p:nvSpPr>
              <p:cNvPr id="22" name="Rectangle 21"/>
              <p:cNvSpPr/>
              <p:nvPr>
                <p:custDataLst>
                  <p:tags r:id="rId26"/>
                </p:custDataLst>
              </p:nvPr>
            </p:nvSpPr>
            <p:spPr bwMode="auto">
              <a:xfrm>
                <a:off x="517522" y="4506738"/>
                <a:ext cx="3517449" cy="1280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r>
                  <a:rPr lang="en-US" sz="2000" i="1" dirty="0">
                    <a:ln>
                      <a:solidFill>
                        <a:srgbClr val="FFFFFF">
                          <a:alpha val="0"/>
                        </a:srgbClr>
                      </a:solidFill>
                    </a:ln>
                    <a:solidFill>
                      <a:srgbClr val="FFFFFF"/>
                    </a:solidFill>
                    <a:hlinkClick r:id="rId34"/>
                  </a:rPr>
                  <a:t>http://yourapp.sbwn/abc/ghi</a:t>
                </a:r>
                <a:r>
                  <a:rPr lang="en-US" sz="2000" i="1" dirty="0">
                    <a:ln>
                      <a:solidFill>
                        <a:srgbClr val="FFFFFF">
                          <a:alpha val="0"/>
                        </a:srgbClr>
                      </a:solidFill>
                    </a:ln>
                    <a:solidFill>
                      <a:srgbClr val="FFFFFF"/>
                    </a:solidFill>
                  </a:rPr>
                  <a:t> </a:t>
                </a:r>
              </a:p>
            </p:txBody>
          </p:sp>
          <p:cxnSp>
            <p:nvCxnSpPr>
              <p:cNvPr id="36" name="Elbow Connector 35"/>
              <p:cNvCxnSpPr>
                <a:stCxn id="30" idx="3"/>
              </p:cNvCxnSpPr>
              <p:nvPr>
                <p:custDataLst>
                  <p:tags r:id="rId27"/>
                </p:custDataLst>
              </p:nvPr>
            </p:nvCxnSpPr>
            <p:spPr>
              <a:xfrm flipV="1">
                <a:off x="4560915" y="4722293"/>
                <a:ext cx="649714" cy="86659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9" idx="3"/>
              </p:cNvCxnSpPr>
              <p:nvPr>
                <p:custDataLst>
                  <p:tags r:id="rId28"/>
                </p:custDataLst>
              </p:nvPr>
            </p:nvCxnSpPr>
            <p:spPr>
              <a:xfrm flipV="1">
                <a:off x="4560915" y="3554696"/>
                <a:ext cx="649714" cy="162392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28" idx="3"/>
              </p:cNvCxnSpPr>
              <p:nvPr>
                <p:custDataLst>
                  <p:tags r:id="rId29"/>
                </p:custDataLst>
              </p:nvPr>
            </p:nvCxnSpPr>
            <p:spPr>
              <a:xfrm flipV="1">
                <a:off x="4560915" y="2536324"/>
                <a:ext cx="649713" cy="223202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3" name="Group 42"/>
          <p:cNvGrpSpPr/>
          <p:nvPr/>
        </p:nvGrpSpPr>
        <p:grpSpPr>
          <a:xfrm>
            <a:off x="519115" y="2387100"/>
            <a:ext cx="4693103" cy="1998701"/>
            <a:chOff x="517526" y="2387099"/>
            <a:chExt cx="4693103" cy="1998701"/>
          </a:xfrm>
        </p:grpSpPr>
        <p:sp>
          <p:nvSpPr>
            <p:cNvPr id="21" name="Rectangle 20"/>
            <p:cNvSpPr/>
            <p:nvPr>
              <p:custDataLst>
                <p:tags r:id="rId19"/>
              </p:custDataLst>
            </p:nvPr>
          </p:nvSpPr>
          <p:spPr bwMode="auto">
            <a:xfrm>
              <a:off x="517526" y="3105640"/>
              <a:ext cx="3517449" cy="1280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r>
                <a:rPr lang="en-US" sz="2000" i="1" dirty="0">
                  <a:ln>
                    <a:solidFill>
                      <a:srgbClr val="FFFFFF">
                        <a:alpha val="0"/>
                      </a:srgbClr>
                    </a:solidFill>
                  </a:ln>
                  <a:solidFill>
                    <a:srgbClr val="FFFFFF"/>
                  </a:solidFill>
                  <a:hlinkClick r:id="rId35"/>
                </a:rPr>
                <a:t>http://yourapp.sbwn/abc</a:t>
              </a:r>
              <a:r>
                <a:rPr lang="en-US" sz="2000" i="1" dirty="0">
                  <a:ln>
                    <a:solidFill>
                      <a:srgbClr val="FFFFFF">
                        <a:alpha val="0"/>
                      </a:srgbClr>
                    </a:solidFill>
                  </a:ln>
                  <a:solidFill>
                    <a:srgbClr val="FFFFFF"/>
                  </a:solidFill>
                </a:rPr>
                <a:t> </a:t>
              </a:r>
            </a:p>
          </p:txBody>
        </p:sp>
        <p:sp>
          <p:nvSpPr>
            <p:cNvPr id="26" name="Rectangle 25"/>
            <p:cNvSpPr/>
            <p:nvPr>
              <p:custDataLst>
                <p:tags r:id="rId20"/>
              </p:custDataLst>
            </p:nvPr>
          </p:nvSpPr>
          <p:spPr>
            <a:xfrm>
              <a:off x="4034971" y="3164238"/>
              <a:ext cx="505267" cy="523220"/>
            </a:xfrm>
            <a:prstGeom prst="rect">
              <a:avLst/>
            </a:prstGeom>
          </p:spPr>
          <p:txBody>
            <a:bodyPr wrap="none">
              <a:spAutoFit/>
            </a:bodyPr>
            <a:lstStyle/>
            <a:p>
              <a:pPr defTabSz="914363"/>
              <a:r>
                <a:rPr lang="en-US" sz="2800" dirty="0">
                  <a:ln>
                    <a:solidFill>
                      <a:srgbClr val="FFFFFF">
                        <a:alpha val="0"/>
                      </a:srgbClr>
                    </a:solidFill>
                  </a:ln>
                  <a:solidFill>
                    <a:srgbClr val="595959"/>
                  </a:solidFill>
                  <a:sym typeface="Wingdings 2"/>
                </a:rPr>
                <a:t></a:t>
              </a:r>
              <a:endParaRPr lang="en-US" sz="2800" dirty="0">
                <a:ln>
                  <a:solidFill>
                    <a:srgbClr val="FFFFFF">
                      <a:alpha val="0"/>
                    </a:srgbClr>
                  </a:solidFill>
                </a:ln>
                <a:solidFill>
                  <a:srgbClr val="595959"/>
                </a:solidFill>
              </a:endParaRPr>
            </a:p>
          </p:txBody>
        </p:sp>
        <p:sp>
          <p:nvSpPr>
            <p:cNvPr id="27" name="Rectangle 26"/>
            <p:cNvSpPr/>
            <p:nvPr>
              <p:custDataLst>
                <p:tags r:id="rId21"/>
              </p:custDataLst>
            </p:nvPr>
          </p:nvSpPr>
          <p:spPr>
            <a:xfrm>
              <a:off x="4034971" y="3837580"/>
              <a:ext cx="505267" cy="523220"/>
            </a:xfrm>
            <a:prstGeom prst="rect">
              <a:avLst/>
            </a:prstGeom>
          </p:spPr>
          <p:txBody>
            <a:bodyPr wrap="none">
              <a:spAutoFit/>
            </a:bodyPr>
            <a:lstStyle/>
            <a:p>
              <a:pPr defTabSz="914363"/>
              <a:r>
                <a:rPr lang="en-US" sz="2800" dirty="0">
                  <a:ln>
                    <a:solidFill>
                      <a:srgbClr val="FFFFFF">
                        <a:alpha val="0"/>
                      </a:srgbClr>
                    </a:solidFill>
                  </a:ln>
                  <a:solidFill>
                    <a:srgbClr val="595959"/>
                  </a:solidFill>
                  <a:sym typeface="Wingdings 2"/>
                </a:rPr>
                <a:t></a:t>
              </a:r>
              <a:endParaRPr lang="en-US" sz="2800" dirty="0">
                <a:ln>
                  <a:solidFill>
                    <a:srgbClr val="FFFFFF">
                      <a:alpha val="0"/>
                    </a:srgbClr>
                  </a:solidFill>
                </a:ln>
                <a:solidFill>
                  <a:srgbClr val="595959"/>
                </a:solidFill>
              </a:endParaRPr>
            </a:p>
          </p:txBody>
        </p:sp>
        <p:cxnSp>
          <p:nvCxnSpPr>
            <p:cNvPr id="45" name="Elbow Connector 44"/>
            <p:cNvCxnSpPr>
              <a:stCxn id="27" idx="3"/>
            </p:cNvCxnSpPr>
            <p:nvPr>
              <p:custDataLst>
                <p:tags r:id="rId22"/>
              </p:custDataLst>
            </p:nvPr>
          </p:nvCxnSpPr>
          <p:spPr>
            <a:xfrm flipV="1">
              <a:off x="4540238" y="3425848"/>
              <a:ext cx="670391" cy="67334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26" idx="3"/>
            </p:cNvCxnSpPr>
            <p:nvPr/>
          </p:nvCxnSpPr>
          <p:spPr>
            <a:xfrm flipV="1">
              <a:off x="4540238" y="2387099"/>
              <a:ext cx="670390" cy="103874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p:cNvCxnSpPr/>
          <p:nvPr>
            <p:custDataLst>
              <p:tags r:id="rId16"/>
            </p:custDataLst>
          </p:nvPr>
        </p:nvCxnSpPr>
        <p:spPr>
          <a:xfrm flipH="1">
            <a:off x="9838925" y="2080009"/>
            <a:ext cx="351692" cy="12158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custDataLst>
              <p:tags r:id="rId17"/>
            </p:custDataLst>
          </p:nvPr>
        </p:nvSpPr>
        <p:spPr bwMode="auto">
          <a:xfrm>
            <a:off x="9711768" y="1679508"/>
            <a:ext cx="859536" cy="856816"/>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800" dirty="0">
                <a:ln>
                  <a:solidFill>
                    <a:srgbClr val="FFFFFF">
                      <a:alpha val="0"/>
                    </a:srgbClr>
                  </a:solidFill>
                </a:ln>
                <a:solidFill>
                  <a:srgbClr val="FFFFFF"/>
                </a:solidFill>
              </a:rPr>
              <a:t>/</a:t>
            </a:r>
          </a:p>
        </p:txBody>
      </p:sp>
      <p:sp>
        <p:nvSpPr>
          <p:cNvPr id="7" name="Oval 6"/>
          <p:cNvSpPr/>
          <p:nvPr>
            <p:custDataLst>
              <p:tags r:id="rId18"/>
            </p:custDataLst>
          </p:nvPr>
        </p:nvSpPr>
        <p:spPr bwMode="auto">
          <a:xfrm>
            <a:off x="10746986" y="2890914"/>
            <a:ext cx="859536" cy="856816"/>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700" dirty="0">
                <a:ln>
                  <a:solidFill>
                    <a:srgbClr val="FFFFFF">
                      <a:alpha val="0"/>
                    </a:srgbClr>
                  </a:solidFill>
                </a:ln>
                <a:solidFill>
                  <a:srgbClr val="FFFFFF"/>
                </a:solidFill>
              </a:rPr>
              <a:t>abc</a:t>
            </a:r>
          </a:p>
        </p:txBody>
      </p:sp>
    </p:spTree>
    <p:extLst>
      <p:ext uri="{BB962C8B-B14F-4D97-AF65-F5344CB8AC3E}">
        <p14:creationId xmlns:p14="http://schemas.microsoft.com/office/powerpoint/2010/main" val="2525236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custDataLst>
              <p:tags r:id="rId1"/>
            </p:custDataLst>
          </p:nvPr>
        </p:nvSpPr>
        <p:spPr/>
        <p:txBody>
          <a:bodyPr/>
          <a:lstStyle/>
          <a:p>
            <a:r>
              <a:rPr lang="en-US" dirty="0" smtClean="0"/>
              <a:t>Service Bus Relay</a:t>
            </a:r>
            <a:endParaRPr lang="en-US" dirty="0"/>
          </a:p>
        </p:txBody>
      </p:sp>
    </p:spTree>
    <p:extLst>
      <p:ext uri="{BB962C8B-B14F-4D97-AF65-F5344CB8AC3E}">
        <p14:creationId xmlns:p14="http://schemas.microsoft.com/office/powerpoint/2010/main" val="428516164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819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a:xfrm>
            <a:off x="520701" y="228600"/>
            <a:ext cx="11149013" cy="553998"/>
          </a:xfrm>
        </p:spPr>
        <p:txBody>
          <a:bodyPr/>
          <a:lstStyle/>
          <a:p>
            <a:r>
              <a:rPr lang="en-US" sz="4000" dirty="0">
                <a:solidFill>
                  <a:schemeClr val="bg1"/>
                </a:solidFill>
              </a:rPr>
              <a:t>“Expose Web Services from anywhere to anywhere”</a:t>
            </a:r>
            <a:endParaRPr lang="en-US" sz="4000" dirty="0">
              <a:solidFill>
                <a:schemeClr val="bg1"/>
              </a:solidFill>
            </a:endParaRPr>
          </a:p>
        </p:txBody>
      </p:sp>
      <p:sp>
        <p:nvSpPr>
          <p:cNvPr id="6" name="Content Placeholder 2"/>
          <p:cNvSpPr txBox="1">
            <a:spLocks/>
          </p:cNvSpPr>
          <p:nvPr/>
        </p:nvSpPr>
        <p:spPr>
          <a:xfrm>
            <a:off x="3937485" y="4091116"/>
            <a:ext cx="7740167" cy="1526572"/>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rgbClr val="FFFFFF">
                    <a:alpha val="99000"/>
                  </a:srgbClr>
                </a:solidFill>
                <a:latin typeface="Segoe UI Semibold" pitchFamily="34" charset="0"/>
                <a:cs typeface="Segoe UI" pitchFamily="34" charset="0"/>
              </a:rPr>
              <a:t>Outbound TCP (Ports 9350-9353)</a:t>
            </a:r>
          </a:p>
          <a:p>
            <a:pPr marL="3175" lvl="1" indent="0" defTabSz="914325">
              <a:lnSpc>
                <a:spcPct val="90000"/>
              </a:lnSpc>
              <a:spcBef>
                <a:spcPts val="0"/>
              </a:spcBef>
              <a:spcAft>
                <a:spcPts val="600"/>
              </a:spcAft>
              <a:buSzPct val="80000"/>
              <a:buNone/>
            </a:pPr>
            <a:r>
              <a:rPr lang="en-US" sz="1600" spc="-51" dirty="0">
                <a:solidFill>
                  <a:srgbClr val="FFFFFF">
                    <a:alpha val="99000"/>
                  </a:srgbClr>
                </a:solidFill>
                <a:latin typeface="Segoe UI"/>
                <a:cs typeface="Segoe UI" pitchFamily="34" charset="0"/>
              </a:rPr>
              <a:t>9350 Unsecured TCP One-way (client)</a:t>
            </a:r>
          </a:p>
          <a:p>
            <a:pPr marL="3175" lvl="1" indent="0" defTabSz="914325">
              <a:lnSpc>
                <a:spcPct val="90000"/>
              </a:lnSpc>
              <a:spcBef>
                <a:spcPts val="0"/>
              </a:spcBef>
              <a:spcAft>
                <a:spcPts val="600"/>
              </a:spcAft>
              <a:buSzPct val="80000"/>
              <a:buNone/>
            </a:pPr>
            <a:r>
              <a:rPr lang="en-US" sz="1600" spc="-51" dirty="0">
                <a:solidFill>
                  <a:srgbClr val="FFFFFF">
                    <a:alpha val="99000"/>
                  </a:srgbClr>
                </a:solidFill>
                <a:latin typeface="Segoe UI"/>
                <a:cs typeface="Segoe UI" pitchFamily="34" charset="0"/>
              </a:rPr>
              <a:t>9351 Secured TCP One-way (all listeners, secured clients)</a:t>
            </a:r>
          </a:p>
          <a:p>
            <a:pPr marL="3175" lvl="1" indent="0" defTabSz="914325">
              <a:lnSpc>
                <a:spcPct val="90000"/>
              </a:lnSpc>
              <a:spcBef>
                <a:spcPts val="0"/>
              </a:spcBef>
              <a:spcAft>
                <a:spcPts val="600"/>
              </a:spcAft>
              <a:buSzPct val="80000"/>
              <a:buNone/>
            </a:pPr>
            <a:r>
              <a:rPr lang="en-US" sz="1600" spc="-51" dirty="0">
                <a:solidFill>
                  <a:srgbClr val="FFFFFF">
                    <a:alpha val="99000"/>
                  </a:srgbClr>
                </a:solidFill>
                <a:latin typeface="Segoe UI"/>
                <a:cs typeface="Segoe UI" pitchFamily="34" charset="0"/>
              </a:rPr>
              <a:t>9352 Secured TCP Rendezvous (all listeners except one-way)</a:t>
            </a:r>
          </a:p>
          <a:p>
            <a:pPr marL="3175" lvl="1" indent="0" defTabSz="914325">
              <a:lnSpc>
                <a:spcPct val="90000"/>
              </a:lnSpc>
              <a:spcBef>
                <a:spcPts val="0"/>
              </a:spcBef>
              <a:spcAft>
                <a:spcPts val="1200"/>
              </a:spcAft>
              <a:buSzPct val="80000"/>
              <a:buNone/>
            </a:pPr>
            <a:r>
              <a:rPr lang="en-US" sz="1600" spc="-51" dirty="0">
                <a:solidFill>
                  <a:srgbClr val="FFFFFF">
                    <a:alpha val="99000"/>
                  </a:srgbClr>
                </a:solidFill>
                <a:latin typeface="Segoe UI"/>
                <a:cs typeface="Segoe UI" pitchFamily="34" charset="0"/>
              </a:rPr>
              <a:t>9353 Direct Connect Probing Protocol (TCP listeners with direct connect)</a:t>
            </a:r>
          </a:p>
          <a:p>
            <a:pPr marL="3175" lvl="1" indent="0" defTabSz="914325">
              <a:lnSpc>
                <a:spcPct val="90000"/>
              </a:lnSpc>
              <a:spcBef>
                <a:spcPts val="0"/>
              </a:spcBef>
              <a:spcAft>
                <a:spcPts val="600"/>
              </a:spcAft>
              <a:buSzPct val="80000"/>
              <a:buNone/>
            </a:pPr>
            <a:r>
              <a:rPr lang="en-US" sz="1800" spc="-51" dirty="0">
                <a:solidFill>
                  <a:srgbClr val="FFFFFF">
                    <a:alpha val="99000"/>
                  </a:srgbClr>
                </a:solidFill>
                <a:latin typeface="Segoe UI Semibold" pitchFamily="34" charset="0"/>
                <a:cs typeface="Segoe UI" pitchFamily="34" charset="0"/>
              </a:rPr>
              <a:t>Outbound HTTP (Port 80, Listeners)</a:t>
            </a:r>
          </a:p>
          <a:p>
            <a:pPr marL="3175" lvl="1" indent="0" defTabSz="914325">
              <a:lnSpc>
                <a:spcPct val="90000"/>
              </a:lnSpc>
              <a:spcBef>
                <a:spcPts val="0"/>
              </a:spcBef>
              <a:spcAft>
                <a:spcPts val="1200"/>
              </a:spcAft>
              <a:buSzPct val="80000"/>
              <a:buNone/>
            </a:pPr>
            <a:r>
              <a:rPr lang="en-US" sz="1600" spc="-51" dirty="0">
                <a:solidFill>
                  <a:srgbClr val="FFFFFF">
                    <a:alpha val="99000"/>
                  </a:srgbClr>
                </a:solidFill>
                <a:latin typeface="Segoe UI"/>
                <a:cs typeface="Segoe UI" pitchFamily="34" charset="0"/>
              </a:rPr>
              <a:t>TCP equivalent tunnel with overlaid TLS/SSL formed over pair of HTTP requests</a:t>
            </a:r>
          </a:p>
          <a:p>
            <a:pPr marL="3175" lvl="1" indent="0" defTabSz="914325">
              <a:lnSpc>
                <a:spcPct val="90000"/>
              </a:lnSpc>
              <a:spcBef>
                <a:spcPts val="0"/>
              </a:spcBef>
              <a:spcAft>
                <a:spcPts val="600"/>
              </a:spcAft>
              <a:buSzPct val="80000"/>
              <a:buNone/>
            </a:pPr>
            <a:r>
              <a:rPr lang="en-US" sz="1600" spc="-51" dirty="0">
                <a:solidFill>
                  <a:srgbClr val="FFFFFF">
                    <a:alpha val="99000"/>
                  </a:srgbClr>
                </a:solidFill>
                <a:latin typeface="Segoe UI"/>
                <a:cs typeface="Segoe UI" pitchFamily="34" charset="0"/>
              </a:rPr>
              <a:t>Alternate connectivity path if outbound TCP is blocked</a:t>
            </a:r>
          </a:p>
          <a:p>
            <a:pPr marL="3175" lvl="1" indent="0" defTabSz="914325">
              <a:lnSpc>
                <a:spcPct val="90000"/>
              </a:lnSpc>
              <a:spcBef>
                <a:spcPts val="0"/>
              </a:spcBef>
              <a:spcAft>
                <a:spcPts val="600"/>
              </a:spcAft>
              <a:buSzPct val="80000"/>
              <a:buNone/>
            </a:pPr>
            <a:r>
              <a:rPr lang="en-US" sz="1800" spc="-51" dirty="0">
                <a:solidFill>
                  <a:srgbClr val="FFFFFF">
                    <a:alpha val="99000"/>
                  </a:srgbClr>
                </a:solidFill>
                <a:latin typeface="Segoe UI Semibold" pitchFamily="34" charset="0"/>
                <a:cs typeface="Segoe UI" pitchFamily="34" charset="0"/>
              </a:rPr>
              <a:t>Outbound HTTPS (Port 443, Senders)</a:t>
            </a:r>
          </a:p>
        </p:txBody>
      </p:sp>
      <p:sp>
        <p:nvSpPr>
          <p:cNvPr id="7" name="Content Placeholder 2"/>
          <p:cNvSpPr txBox="1">
            <a:spLocks/>
          </p:cNvSpPr>
          <p:nvPr/>
        </p:nvSpPr>
        <p:spPr>
          <a:xfrm>
            <a:off x="3922722" y="1446213"/>
            <a:ext cx="7754929" cy="1526572"/>
          </a:xfrm>
          <a:prstGeom prst="rect">
            <a:avLst/>
          </a:prstGeom>
        </p:spPr>
        <p:txBody>
          <a:bodyPr vert="horz" lIns="121899" tIns="60949" rIns="121899" bIns="60949" rtlCol="0" anchor="t"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rgbClr val="FFFFFF">
                    <a:alpha val="99000"/>
                  </a:srgbClr>
                </a:solidFill>
                <a:latin typeface="Segoe UI"/>
                <a:cs typeface="Segoe UI" pitchFamily="34" charset="0"/>
              </a:rPr>
              <a:t>Relayed One-Way Unicast and Multicast</a:t>
            </a:r>
          </a:p>
          <a:p>
            <a:pPr marL="3175" lvl="1" indent="0" defTabSz="914325">
              <a:lnSpc>
                <a:spcPct val="90000"/>
              </a:lnSpc>
              <a:spcBef>
                <a:spcPts val="0"/>
              </a:spcBef>
              <a:spcAft>
                <a:spcPts val="600"/>
              </a:spcAft>
              <a:buSzPct val="80000"/>
              <a:buNone/>
            </a:pPr>
            <a:r>
              <a:rPr lang="en-US" sz="1800" spc="-51" dirty="0">
                <a:solidFill>
                  <a:srgbClr val="FFFFFF">
                    <a:alpha val="99000"/>
                  </a:srgbClr>
                </a:solidFill>
                <a:latin typeface="Segoe UI"/>
                <a:cs typeface="Segoe UI" pitchFamily="34" charset="0"/>
              </a:rPr>
              <a:t>Relayed WCF NET.TCP with Direct Connect Option</a:t>
            </a:r>
          </a:p>
          <a:p>
            <a:pPr marL="3175" lvl="1" indent="0" defTabSz="914325">
              <a:lnSpc>
                <a:spcPct val="90000"/>
              </a:lnSpc>
              <a:spcBef>
                <a:spcPts val="0"/>
              </a:spcBef>
              <a:spcAft>
                <a:spcPts val="600"/>
              </a:spcAft>
              <a:buSzPct val="80000"/>
              <a:buNone/>
            </a:pPr>
            <a:r>
              <a:rPr lang="en-US" sz="1800" spc="-51" dirty="0">
                <a:solidFill>
                  <a:srgbClr val="FFFFFF">
                    <a:alpha val="99000"/>
                  </a:srgbClr>
                </a:solidFill>
                <a:latin typeface="Segoe UI"/>
                <a:cs typeface="Segoe UI" pitchFamily="34" charset="0"/>
              </a:rPr>
              <a:t>Relayed WCF HTTP with support for REST and SOAP 1.1/1.2</a:t>
            </a:r>
          </a:p>
          <a:p>
            <a:pPr marL="3175" lvl="1" indent="0" defTabSz="914325">
              <a:lnSpc>
                <a:spcPct val="90000"/>
              </a:lnSpc>
              <a:spcBef>
                <a:spcPts val="0"/>
              </a:spcBef>
              <a:spcAft>
                <a:spcPts val="600"/>
              </a:spcAft>
              <a:buSzPct val="80000"/>
              <a:buNone/>
            </a:pPr>
            <a:r>
              <a:rPr lang="en-US" sz="1800" spc="-51" dirty="0">
                <a:solidFill>
                  <a:srgbClr val="FFFFFF">
                    <a:alpha val="99000"/>
                  </a:srgbClr>
                </a:solidFill>
                <a:latin typeface="Segoe UI"/>
                <a:cs typeface="Segoe UI" pitchFamily="34" charset="0"/>
              </a:rPr>
              <a:t>Endpoint protection with Access Control</a:t>
            </a:r>
          </a:p>
        </p:txBody>
      </p:sp>
      <p:cxnSp>
        <p:nvCxnSpPr>
          <p:cNvPr id="18" name="Straight Connector 17"/>
          <p:cNvCxnSpPr/>
          <p:nvPr/>
        </p:nvCxnSpPr>
        <p:spPr>
          <a:xfrm>
            <a:off x="1589" y="3125440"/>
            <a:ext cx="12188825"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8" cstate="print">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20257" y="6372547"/>
            <a:ext cx="1681921" cy="195501"/>
          </a:xfrm>
          <a:prstGeom prst="rect">
            <a:avLst/>
          </a:prstGeom>
        </p:spPr>
      </p:pic>
      <p:grpSp>
        <p:nvGrpSpPr>
          <p:cNvPr id="5" name="Group 4"/>
          <p:cNvGrpSpPr/>
          <p:nvPr/>
        </p:nvGrpSpPr>
        <p:grpSpPr>
          <a:xfrm>
            <a:off x="530750" y="1510851"/>
            <a:ext cx="3207951" cy="1077905"/>
            <a:chOff x="529161" y="1510850"/>
            <a:chExt cx="3207951" cy="1077905"/>
          </a:xfrm>
        </p:grpSpPr>
        <p:sp>
          <p:nvSpPr>
            <p:cNvPr id="10" name="TextBox 9"/>
            <p:cNvSpPr txBox="1"/>
            <p:nvPr/>
          </p:nvSpPr>
          <p:spPr>
            <a:xfrm>
              <a:off x="1650019" y="1603870"/>
              <a:ext cx="2087093" cy="984885"/>
            </a:xfrm>
            <a:prstGeom prst="rect">
              <a:avLst/>
            </a:prstGeom>
            <a:noFill/>
          </p:spPr>
          <p:txBody>
            <a:bodyPr wrap="square" lIns="0" tIns="0" rIns="0" bIns="0" rtlCol="0">
              <a:spAutoFit/>
            </a:bodyPr>
            <a:lstStyle/>
            <a:p>
              <a:pPr defTabSz="914363"/>
              <a:r>
                <a:rPr lang="en-US" sz="3200" spc="-100" dirty="0">
                  <a:solidFill>
                    <a:srgbClr val="FFFFFF">
                      <a:alpha val="99000"/>
                    </a:srgbClr>
                  </a:solidFill>
                  <a:ea typeface="Segoe UI" pitchFamily="34" charset="0"/>
                  <a:cs typeface="Segoe UI" pitchFamily="34" charset="0"/>
                </a:rPr>
                <a:t>Key Capabilities</a:t>
              </a:r>
            </a:p>
          </p:txBody>
        </p:sp>
        <p:sp>
          <p:nvSpPr>
            <p:cNvPr id="20" name="Freeform 24"/>
            <p:cNvSpPr>
              <a:spLocks noEditPoints="1"/>
            </p:cNvSpPr>
            <p:nvPr/>
          </p:nvSpPr>
          <p:spPr bwMode="black">
            <a:xfrm>
              <a:off x="529161" y="1510850"/>
              <a:ext cx="898162" cy="1041948"/>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grpSp>
      <p:grpSp>
        <p:nvGrpSpPr>
          <p:cNvPr id="22" name="Group 21"/>
          <p:cNvGrpSpPr/>
          <p:nvPr/>
        </p:nvGrpSpPr>
        <p:grpSpPr>
          <a:xfrm>
            <a:off x="520702" y="4269203"/>
            <a:ext cx="3217999" cy="945427"/>
            <a:chOff x="519113" y="4269202"/>
            <a:chExt cx="3217999" cy="945427"/>
          </a:xfrm>
        </p:grpSpPr>
        <p:sp>
          <p:nvSpPr>
            <p:cNvPr id="13" name="TextBox 12"/>
            <p:cNvSpPr txBox="1"/>
            <p:nvPr/>
          </p:nvSpPr>
          <p:spPr>
            <a:xfrm>
              <a:off x="1650020" y="4426721"/>
              <a:ext cx="2087092" cy="787908"/>
            </a:xfrm>
            <a:prstGeom prst="rect">
              <a:avLst/>
            </a:prstGeom>
            <a:noFill/>
          </p:spPr>
          <p:txBody>
            <a:bodyPr wrap="square" lIns="0" tIns="0" rIns="0" bIns="0" rtlCol="0">
              <a:spAutoFit/>
            </a:bodyPr>
            <a:lstStyle/>
            <a:p>
              <a:pPr defTabSz="914363">
                <a:lnSpc>
                  <a:spcPct val="80000"/>
                </a:lnSpc>
              </a:pPr>
              <a:r>
                <a:rPr lang="en-US" sz="3200" spc="-100" dirty="0">
                  <a:solidFill>
                    <a:srgbClr val="FFFFFF">
                      <a:alpha val="99000"/>
                    </a:srgbClr>
                  </a:solidFill>
                  <a:ea typeface="Segoe UI" pitchFamily="34" charset="0"/>
                  <a:cs typeface="Segoe UI" pitchFamily="34" charset="0"/>
                </a:rPr>
                <a:t>Connectivity Options</a:t>
              </a:r>
            </a:p>
          </p:txBody>
        </p:sp>
        <p:sp>
          <p:nvSpPr>
            <p:cNvPr id="21" name="Freeform 78"/>
            <p:cNvSpPr>
              <a:spLocks noEditPoints="1"/>
            </p:cNvSpPr>
            <p:nvPr/>
          </p:nvSpPr>
          <p:spPr bwMode="black">
            <a:xfrm>
              <a:off x="519113" y="4269202"/>
              <a:ext cx="935878" cy="895651"/>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1410645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922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Relay Programming Model</a:t>
            </a:r>
            <a:endParaRPr lang="en-US" dirty="0"/>
          </a:p>
        </p:txBody>
      </p:sp>
      <p:sp>
        <p:nvSpPr>
          <p:cNvPr id="3" name="Content Placeholder 2"/>
          <p:cNvSpPr>
            <a:spLocks noGrp="1"/>
          </p:cNvSpPr>
          <p:nvPr>
            <p:ph type="body" sz="quarter" idx="10"/>
            <p:custDataLst>
              <p:tags r:id="rId4"/>
            </p:custDataLst>
          </p:nvPr>
        </p:nvSpPr>
        <p:spPr>
          <a:xfrm>
            <a:off x="520701" y="1447799"/>
            <a:ext cx="7268361" cy="4553554"/>
          </a:xfrm>
        </p:spPr>
        <p:txBody>
          <a:bodyPr/>
          <a:lstStyle/>
          <a:p>
            <a:r>
              <a:rPr lang="en-US" sz="2800" dirty="0"/>
              <a:t>Full WCF Programming Model</a:t>
            </a:r>
          </a:p>
          <a:p>
            <a:pPr lvl="1"/>
            <a:r>
              <a:rPr lang="en-US" dirty="0" smtClean="0"/>
              <a:t>Bindings functionally symmetric with WCF</a:t>
            </a:r>
          </a:p>
          <a:p>
            <a:pPr marL="1588" lvl="2" indent="0">
              <a:buNone/>
            </a:pPr>
            <a:r>
              <a:rPr lang="en-US" sz="1600" dirty="0"/>
              <a:t>WebHttpRelayBinding (HTTP/REST)</a:t>
            </a:r>
          </a:p>
          <a:p>
            <a:pPr marL="1588" lvl="2" indent="0">
              <a:buNone/>
            </a:pPr>
            <a:r>
              <a:rPr lang="en-US" sz="1600" dirty="0"/>
              <a:t>BasicHttpRelayBinding (SOAP 1.1)</a:t>
            </a:r>
          </a:p>
          <a:p>
            <a:pPr marL="1588" lvl="2" indent="0">
              <a:buNone/>
            </a:pPr>
            <a:r>
              <a:rPr lang="en-US" sz="1600" dirty="0"/>
              <a:t>WS2007HttpRelayBinding (SOAP 1.2)</a:t>
            </a:r>
          </a:p>
          <a:p>
            <a:pPr marL="1588" lvl="2" indent="0">
              <a:spcAft>
                <a:spcPts val="600"/>
              </a:spcAft>
              <a:buNone/>
            </a:pPr>
            <a:r>
              <a:rPr lang="en-US" sz="1600" dirty="0"/>
              <a:t>NetTcpRelayBinding (Binary transport)</a:t>
            </a:r>
          </a:p>
          <a:p>
            <a:pPr lvl="1"/>
            <a:r>
              <a:rPr lang="en-US" dirty="0" smtClean="0"/>
              <a:t>Special Service Bus Bindings</a:t>
            </a:r>
          </a:p>
          <a:p>
            <a:pPr marL="1588" lvl="2" indent="0">
              <a:buNone/>
            </a:pPr>
            <a:r>
              <a:rPr lang="en-US" sz="1600" dirty="0"/>
              <a:t>NetOnewayRelayBinding (Multicast one-way)</a:t>
            </a:r>
          </a:p>
          <a:p>
            <a:pPr marL="1588" lvl="2" indent="0">
              <a:spcAft>
                <a:spcPts val="600"/>
              </a:spcAft>
              <a:buNone/>
            </a:pPr>
            <a:r>
              <a:rPr lang="en-US" sz="1600" dirty="0"/>
              <a:t>NetEventRelayBinding (Multicast one-way)</a:t>
            </a:r>
          </a:p>
          <a:p>
            <a:pPr lvl="1"/>
            <a:r>
              <a:rPr lang="en-US" dirty="0" smtClean="0"/>
              <a:t>Transport binding elements for custom binding stacks</a:t>
            </a:r>
          </a:p>
          <a:p>
            <a:pPr lvl="1"/>
            <a:endParaRPr lang="en-US" dirty="0" smtClean="0"/>
          </a:p>
          <a:p>
            <a:r>
              <a:rPr lang="en-US" sz="2800" dirty="0"/>
              <a:t>WebHttpRelayBinding provides full interoperability with any HTTP/REST client, BasicHttpRelayBinding with any SOAP client</a:t>
            </a:r>
            <a:endParaRPr lang="en-US" sz="2800" dirty="0"/>
          </a:p>
        </p:txBody>
      </p:sp>
      <p:sp>
        <p:nvSpPr>
          <p:cNvPr id="7" name="Freeform 84"/>
          <p:cNvSpPr>
            <a:spLocks noEditPoints="1"/>
          </p:cNvSpPr>
          <p:nvPr/>
        </p:nvSpPr>
        <p:spPr bwMode="black">
          <a:xfrm>
            <a:off x="8020794" y="2486298"/>
            <a:ext cx="2240162" cy="2677926"/>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409164925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custDataLst>
              <p:tags r:id="rId1"/>
            </p:custDataLst>
          </p:nvPr>
        </p:nvSpPr>
        <p:spPr/>
        <p:txBody>
          <a:bodyPr/>
          <a:lstStyle/>
          <a:p>
            <a:r>
              <a:rPr lang="en-US" dirty="0" smtClean="0"/>
              <a:t>Internet of Things</a:t>
            </a:r>
            <a:endParaRPr lang="en-US" dirty="0"/>
          </a:p>
        </p:txBody>
      </p:sp>
    </p:spTree>
    <p:extLst>
      <p:ext uri="{BB962C8B-B14F-4D97-AF65-F5344CB8AC3E}">
        <p14:creationId xmlns:p14="http://schemas.microsoft.com/office/powerpoint/2010/main" val="141643631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1" name="Object 130"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247" name="think-cell Slide" r:id="rId54" imgW="270" imgH="270" progId="TCLayout.ActiveDocument.1">
                  <p:embed/>
                </p:oleObj>
              </mc:Choice>
              <mc:Fallback>
                <p:oleObj name="think-cell Slide" r:id="rId54" imgW="270" imgH="270" progId="TCLayout.ActiveDocument.1">
                  <p:embed/>
                  <p:pic>
                    <p:nvPicPr>
                      <p:cNvPr id="0" name=""/>
                      <p:cNvPicPr/>
                      <p:nvPr/>
                    </p:nvPicPr>
                    <p:blipFill>
                      <a:blip r:embed="rId55"/>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Oneway</a:t>
            </a:r>
            <a:endParaRPr lang="en-US" dirty="0"/>
          </a:p>
        </p:txBody>
      </p:sp>
      <p:sp>
        <p:nvSpPr>
          <p:cNvPr id="4" name="Content Placeholder 3"/>
          <p:cNvSpPr>
            <a:spLocks noGrp="1"/>
          </p:cNvSpPr>
          <p:nvPr>
            <p:ph type="body" sz="quarter" idx="10"/>
          </p:nvPr>
        </p:nvSpPr>
        <p:spPr>
          <a:xfrm>
            <a:off x="520701" y="1447799"/>
            <a:ext cx="3932307" cy="3176254"/>
          </a:xfrm>
        </p:spPr>
        <p:txBody>
          <a:bodyPr/>
          <a:lstStyle/>
          <a:p>
            <a:r>
              <a:rPr lang="en-US" sz="2800" dirty="0"/>
              <a:t>NetOnewayRelayBinding</a:t>
            </a:r>
          </a:p>
          <a:p>
            <a:r>
              <a:rPr lang="en-US" sz="2800" dirty="0"/>
              <a:t>All TCP and HTTP listeners use one-way as internal control channel</a:t>
            </a:r>
          </a:p>
          <a:p>
            <a:r>
              <a:rPr lang="en-US" sz="2800" dirty="0"/>
              <a:t>60KB message-size limit</a:t>
            </a:r>
          </a:p>
          <a:p>
            <a:r>
              <a:rPr lang="en-US" sz="2800" dirty="0"/>
              <a:t>One-way only</a:t>
            </a:r>
          </a:p>
          <a:p>
            <a:r>
              <a:rPr lang="en-US" sz="2800" dirty="0"/>
              <a:t>No rendezvous overhead</a:t>
            </a:r>
            <a:endParaRPr lang="en-US" sz="2800" dirty="0"/>
          </a:p>
        </p:txBody>
      </p:sp>
      <p:sp>
        <p:nvSpPr>
          <p:cNvPr id="64" name="Rectangle 63"/>
          <p:cNvSpPr/>
          <p:nvPr>
            <p:custDataLst>
              <p:tags r:id="rId4"/>
            </p:custDataLst>
          </p:nvPr>
        </p:nvSpPr>
        <p:spPr bwMode="auto">
          <a:xfrm>
            <a:off x="4573588" y="622170"/>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rgbClr val="FFFFFF">
                    <a:alpha val="0"/>
                  </a:srgbClr>
                </a:solidFill>
              </a:ln>
              <a:solidFill>
                <a:srgbClr val="00AEEF"/>
              </a:solidFill>
            </a:endParaRPr>
          </a:p>
        </p:txBody>
      </p:sp>
      <p:sp>
        <p:nvSpPr>
          <p:cNvPr id="81" name="Rectangle 80"/>
          <p:cNvSpPr/>
          <p:nvPr>
            <p:custDataLst>
              <p:tags r:id="rId5"/>
            </p:custDataLst>
          </p:nvPr>
        </p:nvSpPr>
        <p:spPr>
          <a:xfrm>
            <a:off x="7718217"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111" name="Rectangle 110"/>
          <p:cNvSpPr/>
          <p:nvPr>
            <p:custDataLst>
              <p:tags r:id="rId6"/>
            </p:custDataLst>
          </p:nvPr>
        </p:nvSpPr>
        <p:spPr bwMode="auto">
          <a:xfrm>
            <a:off x="4768879"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a:defRPr/>
            </a:pPr>
            <a:r>
              <a:rPr lang="en-US" sz="1200" kern="0" dirty="0">
                <a:ln>
                  <a:solidFill>
                    <a:srgbClr val="FFFFFF">
                      <a:alpha val="0"/>
                    </a:srgbClr>
                  </a:solidFill>
                </a:ln>
                <a:solidFill>
                  <a:srgbClr val="595959"/>
                </a:solidFill>
              </a:rPr>
              <a:t>Backend</a:t>
            </a:r>
            <a:br>
              <a:rPr lang="en-US" sz="1200" kern="0" dirty="0">
                <a:ln>
                  <a:solidFill>
                    <a:srgbClr val="FFFFFF">
                      <a:alpha val="0"/>
                    </a:srgbClr>
                  </a:solidFill>
                </a:ln>
                <a:solidFill>
                  <a:srgbClr val="595959"/>
                </a:solidFill>
              </a:rPr>
            </a:br>
            <a:r>
              <a:rPr lang="en-US" sz="1200" kern="0" dirty="0">
                <a:ln>
                  <a:solidFill>
                    <a:srgbClr val="FFFFFF">
                      <a:alpha val="0"/>
                    </a:srgbClr>
                  </a:solidFill>
                </a:ln>
                <a:solidFill>
                  <a:srgbClr val="595959"/>
                </a:solidFill>
              </a:rPr>
              <a:t>Naming</a:t>
            </a:r>
          </a:p>
          <a:p>
            <a:pPr algn="r">
              <a:defRPr/>
            </a:pPr>
            <a:r>
              <a:rPr lang="en-US" sz="1200" kern="0" dirty="0">
                <a:ln>
                  <a:solidFill>
                    <a:srgbClr val="FFFFFF">
                      <a:alpha val="0"/>
                    </a:srgbClr>
                  </a:solidFill>
                </a:ln>
                <a:solidFill>
                  <a:srgbClr val="595959"/>
                </a:solidFill>
              </a:rPr>
              <a:t>Routing</a:t>
            </a:r>
            <a:br>
              <a:rPr lang="en-US" sz="1200" kern="0" dirty="0">
                <a:ln>
                  <a:solidFill>
                    <a:srgbClr val="FFFFFF">
                      <a:alpha val="0"/>
                    </a:srgbClr>
                  </a:solidFill>
                </a:ln>
                <a:solidFill>
                  <a:srgbClr val="595959"/>
                </a:solidFill>
              </a:rPr>
            </a:br>
            <a:r>
              <a:rPr lang="en-US" sz="1200" kern="0" dirty="0">
                <a:ln>
                  <a:solidFill>
                    <a:srgbClr val="FFFFFF">
                      <a:alpha val="0"/>
                    </a:srgbClr>
                  </a:solidFill>
                </a:ln>
                <a:solidFill>
                  <a:srgbClr val="595959"/>
                </a:solidFill>
              </a:rPr>
              <a:t>Fabric</a:t>
            </a:r>
          </a:p>
        </p:txBody>
      </p:sp>
      <p:sp>
        <p:nvSpPr>
          <p:cNvPr id="112" name="Rectangle 111"/>
          <p:cNvSpPr/>
          <p:nvPr>
            <p:custDataLst>
              <p:tags r:id="rId7"/>
            </p:custDataLst>
          </p:nvPr>
        </p:nvSpPr>
        <p:spPr>
          <a:xfrm>
            <a:off x="5589902" y="899658"/>
            <a:ext cx="5898476" cy="1521790"/>
          </a:xfrm>
          <a:prstGeom prst="rect">
            <a:avLst/>
          </a:prstGeom>
          <a:solidFill>
            <a:schemeClr val="accent2"/>
          </a:solidFill>
          <a:ln w="9525" cap="flat" cmpd="sng" algn="ctr">
            <a:noFill/>
            <a:prstDash val="solid"/>
          </a:ln>
          <a:effectLst/>
        </p:spPr>
        <p:txBody>
          <a:bodyPr rtlCol="0" anchor="t"/>
          <a:lstStyle/>
          <a:p>
            <a:pPr algn="ctr">
              <a:defRPr/>
            </a:pPr>
            <a:r>
              <a:rPr lang="en-US" sz="2000" kern="0" dirty="0">
                <a:ln>
                  <a:solidFill>
                    <a:srgbClr val="FFFFFF">
                      <a:alpha val="0"/>
                    </a:srgbClr>
                  </a:solidFill>
                </a:ln>
                <a:solidFill>
                  <a:srgbClr val="FFFFFF"/>
                </a:solidFill>
              </a:rPr>
              <a:t>sb://</a:t>
            </a:r>
            <a:r>
              <a:rPr lang="en-US" sz="2000" i="1" kern="0" dirty="0">
                <a:ln>
                  <a:solidFill>
                    <a:srgbClr val="FFFFFF">
                      <a:alpha val="0"/>
                    </a:srgbClr>
                  </a:solidFill>
                </a:ln>
                <a:solidFill>
                  <a:srgbClr val="FF0000">
                    <a:lumMod val="75000"/>
                  </a:srgbClr>
                </a:solidFill>
              </a:rPr>
              <a:t>solution.</a:t>
            </a:r>
            <a:r>
              <a:rPr lang="en-US" sz="2000" kern="0" dirty="0">
                <a:ln>
                  <a:solidFill>
                    <a:srgbClr val="FFFFFF">
                      <a:alpha val="0"/>
                    </a:srgbClr>
                  </a:solidFill>
                </a:ln>
                <a:solidFill>
                  <a:srgbClr val="FFFFFF"/>
                </a:solidFill>
              </a:rPr>
              <a:t>servicebus.windows.net/</a:t>
            </a:r>
            <a:r>
              <a:rPr lang="en-US" sz="2000" kern="0" dirty="0">
                <a:ln>
                  <a:solidFill>
                    <a:srgbClr val="FFFFFF">
                      <a:alpha val="0"/>
                    </a:srgbClr>
                  </a:solidFill>
                </a:ln>
                <a:solidFill>
                  <a:srgbClr val="8CC600"/>
                </a:solidFill>
              </a:rPr>
              <a:t>a</a:t>
            </a:r>
            <a:r>
              <a:rPr lang="en-US" sz="2000" kern="0" dirty="0">
                <a:ln>
                  <a:solidFill>
                    <a:srgbClr val="FFFFFF">
                      <a:alpha val="0"/>
                    </a:srgbClr>
                  </a:solidFill>
                </a:ln>
                <a:solidFill>
                  <a:srgbClr val="FFFFFF"/>
                </a:solidFill>
              </a:rPr>
              <a:t>/</a:t>
            </a:r>
            <a:r>
              <a:rPr lang="en-US" sz="2000" kern="0" dirty="0">
                <a:ln>
                  <a:solidFill>
                    <a:srgbClr val="FFFFFF">
                      <a:alpha val="0"/>
                    </a:srgbClr>
                  </a:solidFill>
                </a:ln>
                <a:solidFill>
                  <a:srgbClr val="910091"/>
                </a:solidFill>
              </a:rPr>
              <a:t>b</a:t>
            </a:r>
            <a:r>
              <a:rPr lang="en-US" sz="2000" kern="0" dirty="0">
                <a:ln>
                  <a:solidFill>
                    <a:srgbClr val="FFFFFF">
                      <a:alpha val="0"/>
                    </a:srgbClr>
                  </a:solidFill>
                </a:ln>
                <a:solidFill>
                  <a:srgbClr val="FFFFFF"/>
                </a:solidFill>
              </a:rPr>
              <a:t>/</a:t>
            </a:r>
          </a:p>
        </p:txBody>
      </p:sp>
      <p:sp>
        <p:nvSpPr>
          <p:cNvPr id="113" name="Rectangle 112"/>
          <p:cNvSpPr/>
          <p:nvPr>
            <p:custDataLst>
              <p:tags r:id="rId8"/>
            </p:custDataLst>
          </p:nvPr>
        </p:nvSpPr>
        <p:spPr>
          <a:xfrm>
            <a:off x="5589902"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115" name="Rectangle 114"/>
          <p:cNvSpPr/>
          <p:nvPr>
            <p:custDataLst>
              <p:tags r:id="rId9"/>
            </p:custDataLst>
          </p:nvPr>
        </p:nvSpPr>
        <p:spPr>
          <a:xfrm>
            <a:off x="6015565"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116" name="Rectangle 115"/>
          <p:cNvSpPr/>
          <p:nvPr>
            <p:custDataLst>
              <p:tags r:id="rId10"/>
            </p:custDataLst>
          </p:nvPr>
        </p:nvSpPr>
        <p:spPr>
          <a:xfrm>
            <a:off x="6441228"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119" name="Rectangle 118"/>
          <p:cNvSpPr/>
          <p:nvPr>
            <p:custDataLst>
              <p:tags r:id="rId11"/>
            </p:custDataLst>
          </p:nvPr>
        </p:nvSpPr>
        <p:spPr>
          <a:xfrm>
            <a:off x="6866891"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121" name="Rectangle 120"/>
          <p:cNvSpPr/>
          <p:nvPr>
            <p:custDataLst>
              <p:tags r:id="rId12"/>
            </p:custDataLst>
          </p:nvPr>
        </p:nvSpPr>
        <p:spPr>
          <a:xfrm>
            <a:off x="7292554"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123" name="Rectangle 122"/>
          <p:cNvSpPr/>
          <p:nvPr>
            <p:custDataLst>
              <p:tags r:id="rId13"/>
            </p:custDataLst>
          </p:nvPr>
        </p:nvSpPr>
        <p:spPr>
          <a:xfrm>
            <a:off x="8143880"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126" name="Rectangle 125"/>
          <p:cNvSpPr/>
          <p:nvPr>
            <p:custDataLst>
              <p:tags r:id="rId14"/>
            </p:custDataLst>
          </p:nvPr>
        </p:nvSpPr>
        <p:spPr>
          <a:xfrm>
            <a:off x="8569543"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127" name="Rectangle 126"/>
          <p:cNvSpPr/>
          <p:nvPr>
            <p:custDataLst>
              <p:tags r:id="rId15"/>
            </p:custDataLst>
          </p:nvPr>
        </p:nvSpPr>
        <p:spPr>
          <a:xfrm>
            <a:off x="8995206"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132" name="Rectangle 131"/>
          <p:cNvSpPr/>
          <p:nvPr>
            <p:custDataLst>
              <p:tags r:id="rId16"/>
            </p:custDataLst>
          </p:nvPr>
        </p:nvSpPr>
        <p:spPr>
          <a:xfrm>
            <a:off x="9420869"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133" name="Rectangle 132"/>
          <p:cNvSpPr/>
          <p:nvPr>
            <p:custDataLst>
              <p:tags r:id="rId17"/>
            </p:custDataLst>
          </p:nvPr>
        </p:nvSpPr>
        <p:spPr>
          <a:xfrm>
            <a:off x="9846532"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134" name="Rectangle 133"/>
          <p:cNvSpPr/>
          <p:nvPr>
            <p:custDataLst>
              <p:tags r:id="rId18"/>
            </p:custDataLst>
          </p:nvPr>
        </p:nvSpPr>
        <p:spPr>
          <a:xfrm>
            <a:off x="10272195"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135" name="Rectangle 134"/>
          <p:cNvSpPr/>
          <p:nvPr>
            <p:custDataLst>
              <p:tags r:id="rId19"/>
            </p:custDataLst>
          </p:nvPr>
        </p:nvSpPr>
        <p:spPr>
          <a:xfrm>
            <a:off x="10697858"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136" name="Rectangle 135"/>
          <p:cNvSpPr/>
          <p:nvPr>
            <p:custDataLst>
              <p:tags r:id="rId20"/>
            </p:custDataLst>
          </p:nvPr>
        </p:nvSpPr>
        <p:spPr>
          <a:xfrm>
            <a:off x="11123524"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137" name="Oval 97"/>
          <p:cNvSpPr>
            <a:spLocks noChangeArrowheads="1"/>
          </p:cNvSpPr>
          <p:nvPr>
            <p:custDataLst>
              <p:tags r:id="rId21"/>
            </p:custDataLst>
          </p:nvPr>
        </p:nvSpPr>
        <p:spPr bwMode="auto">
          <a:xfrm>
            <a:off x="8113043" y="1216828"/>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endParaRPr lang="en-US" sz="1400" kern="0" dirty="0">
              <a:ln>
                <a:solidFill>
                  <a:srgbClr val="FFFFFF">
                    <a:alpha val="0"/>
                  </a:srgbClr>
                </a:solidFill>
              </a:ln>
              <a:solidFill>
                <a:srgbClr val="FFFFFF"/>
              </a:solidFill>
              <a:sym typeface="Segoe UI"/>
            </a:endParaRPr>
          </a:p>
        </p:txBody>
      </p:sp>
      <p:sp>
        <p:nvSpPr>
          <p:cNvPr id="138" name="Oval 96"/>
          <p:cNvSpPr>
            <a:spLocks noChangeArrowheads="1"/>
          </p:cNvSpPr>
          <p:nvPr>
            <p:custDataLst>
              <p:tags r:id="rId22"/>
            </p:custDataLst>
          </p:nvPr>
        </p:nvSpPr>
        <p:spPr bwMode="auto">
          <a:xfrm>
            <a:off x="7558803" y="1534283"/>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endParaRPr lang="en-US" sz="1400" kern="0" dirty="0">
              <a:ln>
                <a:solidFill>
                  <a:srgbClr val="FFFFFF">
                    <a:alpha val="0"/>
                  </a:srgbClr>
                </a:solidFill>
              </a:ln>
              <a:solidFill>
                <a:srgbClr val="FFFFFF"/>
              </a:solidFill>
              <a:sym typeface="Segoe UI"/>
            </a:endParaRPr>
          </a:p>
        </p:txBody>
      </p:sp>
      <p:sp>
        <p:nvSpPr>
          <p:cNvPr id="139" name="Oval 95"/>
          <p:cNvSpPr>
            <a:spLocks noChangeArrowheads="1"/>
          </p:cNvSpPr>
          <p:nvPr>
            <p:custDataLst>
              <p:tags r:id="rId23"/>
            </p:custDataLst>
          </p:nvPr>
        </p:nvSpPr>
        <p:spPr bwMode="auto">
          <a:xfrm>
            <a:off x="8667283" y="1534283"/>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rgbClr val="FFFFFF"/>
              </a:solidFill>
              <a:sym typeface="Segoe UI"/>
            </a:endParaRPr>
          </a:p>
        </p:txBody>
      </p:sp>
      <p:sp>
        <p:nvSpPr>
          <p:cNvPr id="140" name="Oval 94"/>
          <p:cNvSpPr>
            <a:spLocks noChangeArrowheads="1"/>
          </p:cNvSpPr>
          <p:nvPr>
            <p:custDataLst>
              <p:tags r:id="rId24"/>
            </p:custDataLst>
          </p:nvPr>
        </p:nvSpPr>
        <p:spPr bwMode="auto">
          <a:xfrm>
            <a:off x="8965121"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endParaRPr lang="en-US" sz="1400" kern="0" dirty="0">
              <a:ln>
                <a:solidFill>
                  <a:srgbClr val="FFFFFF">
                    <a:alpha val="0"/>
                  </a:srgbClr>
                </a:solidFill>
              </a:ln>
              <a:solidFill>
                <a:srgbClr val="FFFFFF"/>
              </a:solidFill>
              <a:sym typeface="Segoe UI"/>
            </a:endParaRPr>
          </a:p>
        </p:txBody>
      </p:sp>
      <p:sp>
        <p:nvSpPr>
          <p:cNvPr id="141" name="Oval 92"/>
          <p:cNvSpPr>
            <a:spLocks noChangeArrowheads="1"/>
          </p:cNvSpPr>
          <p:nvPr>
            <p:custDataLst>
              <p:tags r:id="rId25"/>
            </p:custDataLst>
          </p:nvPr>
        </p:nvSpPr>
        <p:spPr bwMode="auto">
          <a:xfrm>
            <a:off x="7816762"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endParaRPr lang="en-US" sz="1400" kern="0" dirty="0">
              <a:ln>
                <a:solidFill>
                  <a:srgbClr val="FFFFFF">
                    <a:alpha val="0"/>
                  </a:srgbClr>
                </a:solidFill>
              </a:ln>
              <a:solidFill>
                <a:srgbClr val="FFFFFF"/>
              </a:solidFill>
              <a:sym typeface="Segoe UI"/>
            </a:endParaRPr>
          </a:p>
        </p:txBody>
      </p:sp>
      <p:sp>
        <p:nvSpPr>
          <p:cNvPr id="142" name="Oval 91"/>
          <p:cNvSpPr>
            <a:spLocks noChangeArrowheads="1"/>
          </p:cNvSpPr>
          <p:nvPr>
            <p:custDataLst>
              <p:tags r:id="rId26"/>
            </p:custDataLst>
          </p:nvPr>
        </p:nvSpPr>
        <p:spPr bwMode="auto">
          <a:xfrm>
            <a:off x="7242896"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endParaRPr lang="en-US" sz="1400" kern="0" dirty="0">
              <a:ln>
                <a:solidFill>
                  <a:srgbClr val="FFFFFF">
                    <a:alpha val="0"/>
                  </a:srgbClr>
                </a:solidFill>
              </a:ln>
              <a:solidFill>
                <a:srgbClr val="FFFFFF"/>
              </a:solidFill>
              <a:sym typeface="Segoe UI"/>
            </a:endParaRPr>
          </a:p>
        </p:txBody>
      </p:sp>
      <p:sp>
        <p:nvSpPr>
          <p:cNvPr id="143" name="AutoShape 90"/>
          <p:cNvSpPr>
            <a:spLocks noChangeShapeType="1"/>
          </p:cNvSpPr>
          <p:nvPr>
            <p:custDataLst>
              <p:tags r:id="rId27"/>
            </p:custDataLst>
          </p:nvPr>
        </p:nvSpPr>
        <p:spPr bwMode="auto">
          <a:xfrm flipH="1">
            <a:off x="7788488" y="1347747"/>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ysClr val="windowText" lastClr="000000"/>
              </a:solidFill>
            </a:endParaRPr>
          </a:p>
        </p:txBody>
      </p:sp>
      <p:sp>
        <p:nvSpPr>
          <p:cNvPr id="144" name="AutoShape 88"/>
          <p:cNvSpPr>
            <a:spLocks noChangeShapeType="1"/>
          </p:cNvSpPr>
          <p:nvPr>
            <p:custDataLst>
              <p:tags r:id="rId28"/>
            </p:custDataLst>
          </p:nvPr>
        </p:nvSpPr>
        <p:spPr bwMode="auto">
          <a:xfrm flipH="1">
            <a:off x="8610580" y="1750201"/>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ysClr val="windowText" lastClr="000000"/>
              </a:solidFill>
            </a:endParaRPr>
          </a:p>
        </p:txBody>
      </p:sp>
      <p:sp>
        <p:nvSpPr>
          <p:cNvPr id="145" name="AutoShape 87"/>
          <p:cNvSpPr>
            <a:spLocks noChangeShapeType="1"/>
          </p:cNvSpPr>
          <p:nvPr>
            <p:custDataLst>
              <p:tags r:id="rId29"/>
            </p:custDataLst>
          </p:nvPr>
        </p:nvSpPr>
        <p:spPr bwMode="auto">
          <a:xfrm>
            <a:off x="8887235" y="1750201"/>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ysClr val="windowText" lastClr="000000"/>
              </a:solidFill>
            </a:endParaRPr>
          </a:p>
        </p:txBody>
      </p:sp>
      <p:sp>
        <p:nvSpPr>
          <p:cNvPr id="146" name="AutoShape 86"/>
          <p:cNvSpPr>
            <a:spLocks noChangeShapeType="1"/>
          </p:cNvSpPr>
          <p:nvPr>
            <p:custDataLst>
              <p:tags r:id="rId30"/>
            </p:custDataLst>
          </p:nvPr>
        </p:nvSpPr>
        <p:spPr bwMode="auto">
          <a:xfrm>
            <a:off x="7778753" y="1750201"/>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ysClr val="windowText" lastClr="000000"/>
              </a:solidFill>
            </a:endParaRPr>
          </a:p>
        </p:txBody>
      </p:sp>
      <p:sp>
        <p:nvSpPr>
          <p:cNvPr id="147" name="AutoShape 85"/>
          <p:cNvSpPr>
            <a:spLocks noChangeShapeType="1"/>
          </p:cNvSpPr>
          <p:nvPr>
            <p:custDataLst>
              <p:tags r:id="rId31"/>
            </p:custDataLst>
          </p:nvPr>
        </p:nvSpPr>
        <p:spPr bwMode="auto">
          <a:xfrm flipH="1">
            <a:off x="7462847" y="1750201"/>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ysClr val="windowText" lastClr="000000"/>
              </a:solidFill>
            </a:endParaRPr>
          </a:p>
        </p:txBody>
      </p:sp>
      <p:sp>
        <p:nvSpPr>
          <p:cNvPr id="148" name="AutoShape 90"/>
          <p:cNvSpPr>
            <a:spLocks noChangeShapeType="1"/>
          </p:cNvSpPr>
          <p:nvPr>
            <p:custDataLst>
              <p:tags r:id="rId32"/>
            </p:custDataLst>
          </p:nvPr>
        </p:nvSpPr>
        <p:spPr bwMode="auto">
          <a:xfrm>
            <a:off x="8374245" y="1347747"/>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ysClr val="windowText" lastClr="000000"/>
              </a:solidFill>
            </a:endParaRPr>
          </a:p>
        </p:txBody>
      </p:sp>
      <p:sp>
        <p:nvSpPr>
          <p:cNvPr id="149" name="Oval 148"/>
          <p:cNvSpPr>
            <a:spLocks noChangeArrowheads="1"/>
          </p:cNvSpPr>
          <p:nvPr>
            <p:custDataLst>
              <p:tags r:id="rId33"/>
            </p:custDataLst>
          </p:nvPr>
        </p:nvSpPr>
        <p:spPr bwMode="auto">
          <a:xfrm>
            <a:off x="8390631" y="1893169"/>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endParaRPr lang="en-US" sz="1400" kern="0" dirty="0">
              <a:ln>
                <a:solidFill>
                  <a:srgbClr val="FFFFFF">
                    <a:alpha val="0"/>
                  </a:srgbClr>
                </a:solidFill>
              </a:ln>
              <a:solidFill>
                <a:srgbClr val="FFFFFF"/>
              </a:solidFill>
              <a:sym typeface="Segoe UI"/>
            </a:endParaRPr>
          </a:p>
        </p:txBody>
      </p:sp>
      <p:sp>
        <p:nvSpPr>
          <p:cNvPr id="150" name="Freeform 149"/>
          <p:cNvSpPr/>
          <p:nvPr>
            <p:custDataLst>
              <p:tags r:id="rId34"/>
            </p:custDataLst>
          </p:nvPr>
        </p:nvSpPr>
        <p:spPr>
          <a:xfrm rot="21235890">
            <a:off x="8668636" y="1995062"/>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3"/>
            <a:endParaRPr lang="en-US" dirty="0">
              <a:ln>
                <a:solidFill>
                  <a:srgbClr val="FFFFFF">
                    <a:alpha val="0"/>
                  </a:srgbClr>
                </a:solidFill>
              </a:ln>
              <a:solidFill>
                <a:srgbClr val="292929"/>
              </a:solidFill>
            </a:endParaRPr>
          </a:p>
        </p:txBody>
      </p:sp>
      <p:grpSp>
        <p:nvGrpSpPr>
          <p:cNvPr id="151" name="Group 150"/>
          <p:cNvGrpSpPr/>
          <p:nvPr/>
        </p:nvGrpSpPr>
        <p:grpSpPr>
          <a:xfrm>
            <a:off x="4768879" y="2488231"/>
            <a:ext cx="782521" cy="403773"/>
            <a:chOff x="2712110" y="2722147"/>
            <a:chExt cx="782521" cy="403773"/>
          </a:xfrm>
          <a:solidFill>
            <a:schemeClr val="bg1">
              <a:lumMod val="85000"/>
            </a:schemeClr>
          </a:solidFill>
        </p:grpSpPr>
        <p:sp>
          <p:nvSpPr>
            <p:cNvPr id="152" name="Rectangle 151"/>
            <p:cNvSpPr/>
            <p:nvPr>
              <p:custDataLst>
                <p:tags r:id="rId50"/>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rgbClr val="FFFFFF">
                      <a:alpha val="0"/>
                    </a:srgbClr>
                  </a:solidFill>
                </a:ln>
                <a:gradFill>
                  <a:gsLst>
                    <a:gs pos="0">
                      <a:srgbClr val="FFFFFF"/>
                    </a:gs>
                    <a:gs pos="100000">
                      <a:srgbClr val="FFFFFF"/>
                    </a:gs>
                  </a:gsLst>
                  <a:lin ang="5400000" scaled="0"/>
                </a:gradFill>
              </a:endParaRPr>
            </a:p>
          </p:txBody>
        </p:sp>
        <p:sp>
          <p:nvSpPr>
            <p:cNvPr id="153" name="TextBox 152"/>
            <p:cNvSpPr txBox="1"/>
            <p:nvPr>
              <p:custDataLst>
                <p:tags r:id="rId51"/>
              </p:custDataLst>
            </p:nvPr>
          </p:nvSpPr>
          <p:spPr>
            <a:xfrm>
              <a:off x="2809229" y="2739367"/>
              <a:ext cx="615553" cy="369332"/>
            </a:xfrm>
            <a:prstGeom prst="rect">
              <a:avLst/>
            </a:prstGeom>
            <a:grpFill/>
          </p:spPr>
          <p:txBody>
            <a:bodyPr wrap="none" lIns="0" tIns="0" rIns="0" bIns="0" rtlCol="0">
              <a:spAutoFit/>
            </a:bodyPr>
            <a:lstStyle/>
            <a:p>
              <a:pPr algn="r">
                <a:defRPr/>
              </a:pPr>
              <a:r>
                <a:rPr lang="en-US" sz="1200" kern="0" dirty="0">
                  <a:ln>
                    <a:solidFill>
                      <a:srgbClr val="FFFFFF">
                        <a:alpha val="0"/>
                      </a:srgbClr>
                    </a:solidFill>
                  </a:ln>
                  <a:solidFill>
                    <a:srgbClr val="595959"/>
                  </a:solidFill>
                </a:rPr>
                <a:t>Frontend</a:t>
              </a:r>
              <a:br>
                <a:rPr lang="en-US" sz="1200" kern="0" dirty="0">
                  <a:ln>
                    <a:solidFill>
                      <a:srgbClr val="FFFFFF">
                        <a:alpha val="0"/>
                      </a:srgbClr>
                    </a:solidFill>
                  </a:ln>
                  <a:solidFill>
                    <a:srgbClr val="595959"/>
                  </a:solidFill>
                </a:rPr>
              </a:br>
              <a:r>
                <a:rPr lang="en-US" sz="1200" kern="0" dirty="0">
                  <a:ln>
                    <a:solidFill>
                      <a:srgbClr val="FFFFFF">
                        <a:alpha val="0"/>
                      </a:srgbClr>
                    </a:solidFill>
                  </a:ln>
                  <a:solidFill>
                    <a:srgbClr val="595959"/>
                  </a:solidFill>
                </a:rPr>
                <a:t>Nodes</a:t>
              </a:r>
            </a:p>
          </p:txBody>
        </p:sp>
      </p:grpSp>
      <p:sp>
        <p:nvSpPr>
          <p:cNvPr id="154" name="Freeform 153"/>
          <p:cNvSpPr/>
          <p:nvPr>
            <p:custDataLst>
              <p:tags r:id="rId35"/>
            </p:custDataLst>
          </p:nvPr>
        </p:nvSpPr>
        <p:spPr bwMode="auto">
          <a:xfrm>
            <a:off x="7052409" y="1993444"/>
            <a:ext cx="1336449" cy="558694"/>
          </a:xfrm>
          <a:custGeom>
            <a:avLst/>
            <a:gdLst>
              <a:gd name="connsiteX0" fmla="*/ 0 w 1407886"/>
              <a:gd name="connsiteY0" fmla="*/ 653142 h 653142"/>
              <a:gd name="connsiteX1" fmla="*/ 478972 w 1407886"/>
              <a:gd name="connsiteY1" fmla="*/ 116114 h 653142"/>
              <a:gd name="connsiteX2" fmla="*/ 1407886 w 1407886"/>
              <a:gd name="connsiteY2" fmla="*/ 0 h 653142"/>
              <a:gd name="connsiteX0" fmla="*/ 0 w 1407886"/>
              <a:gd name="connsiteY0" fmla="*/ 653142 h 653142"/>
              <a:gd name="connsiteX1" fmla="*/ 521834 w 1407886"/>
              <a:gd name="connsiteY1" fmla="*/ 150396 h 653142"/>
              <a:gd name="connsiteX2" fmla="*/ 1407886 w 1407886"/>
              <a:gd name="connsiteY2" fmla="*/ 0 h 653142"/>
              <a:gd name="connsiteX0" fmla="*/ 0 w 1336449"/>
              <a:gd name="connsiteY0" fmla="*/ 670284 h 670284"/>
              <a:gd name="connsiteX1" fmla="*/ 450397 w 1336449"/>
              <a:gd name="connsiteY1" fmla="*/ 150396 h 670284"/>
              <a:gd name="connsiteX2" fmla="*/ 1336449 w 1336449"/>
              <a:gd name="connsiteY2" fmla="*/ 0 h 670284"/>
              <a:gd name="connsiteX0" fmla="*/ 0 w 1336449"/>
              <a:gd name="connsiteY0" fmla="*/ 670284 h 670284"/>
              <a:gd name="connsiteX1" fmla="*/ 450397 w 1336449"/>
              <a:gd name="connsiteY1" fmla="*/ 150396 h 670284"/>
              <a:gd name="connsiteX2" fmla="*/ 1336449 w 1336449"/>
              <a:gd name="connsiteY2" fmla="*/ 0 h 670284"/>
            </a:gdLst>
            <a:ahLst/>
            <a:cxnLst>
              <a:cxn ang="0">
                <a:pos x="connsiteX0" y="connsiteY0"/>
              </a:cxn>
              <a:cxn ang="0">
                <a:pos x="connsiteX1" y="connsiteY1"/>
              </a:cxn>
              <a:cxn ang="0">
                <a:pos x="connsiteX2" y="connsiteY2"/>
              </a:cxn>
            </a:cxnLst>
            <a:rect l="l" t="t" r="r" b="b"/>
            <a:pathLst>
              <a:path w="1336449" h="670284">
                <a:moveTo>
                  <a:pt x="0" y="670284"/>
                </a:moveTo>
                <a:cubicBezTo>
                  <a:pt x="55487" y="456198"/>
                  <a:pt x="227656" y="262110"/>
                  <a:pt x="450397" y="150396"/>
                </a:cubicBezTo>
                <a:cubicBezTo>
                  <a:pt x="673138" y="38682"/>
                  <a:pt x="989316" y="3628"/>
                  <a:pt x="1336449" y="0"/>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3"/>
            <a:endParaRPr lang="en-US" dirty="0">
              <a:ln>
                <a:solidFill>
                  <a:srgbClr val="FFFFFF">
                    <a:alpha val="0"/>
                  </a:srgbClr>
                </a:solidFill>
              </a:ln>
              <a:solidFill>
                <a:srgbClr val="292929"/>
              </a:solidFill>
            </a:endParaRPr>
          </a:p>
        </p:txBody>
      </p:sp>
      <p:grpSp>
        <p:nvGrpSpPr>
          <p:cNvPr id="155" name="Group 154"/>
          <p:cNvGrpSpPr/>
          <p:nvPr/>
        </p:nvGrpSpPr>
        <p:grpSpPr>
          <a:xfrm>
            <a:off x="5442993" y="2892005"/>
            <a:ext cx="1606326" cy="2507459"/>
            <a:chOff x="5632079" y="3133759"/>
            <a:chExt cx="1606326" cy="2507459"/>
          </a:xfrm>
        </p:grpSpPr>
        <p:cxnSp>
          <p:nvCxnSpPr>
            <p:cNvPr id="156" name="Elbow Connector 155"/>
            <p:cNvCxnSpPr>
              <a:stCxn id="193" idx="0"/>
              <a:endCxn id="119" idx="2"/>
            </p:cNvCxnSpPr>
            <p:nvPr>
              <p:custDataLst>
                <p:tags r:id="rId48"/>
              </p:custDataLst>
            </p:nvPr>
          </p:nvCxnSpPr>
          <p:spPr>
            <a:xfrm rot="5400000" flipH="1" flipV="1">
              <a:off x="5586214" y="3989028"/>
              <a:ext cx="2507459" cy="796922"/>
            </a:xfrm>
            <a:prstGeom prst="bentConnector3">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7" name="TextBox 156"/>
            <p:cNvSpPr txBox="1"/>
            <p:nvPr>
              <p:custDataLst>
                <p:tags r:id="rId49"/>
              </p:custDataLst>
            </p:nvPr>
          </p:nvSpPr>
          <p:spPr>
            <a:xfrm flipH="1">
              <a:off x="5632079" y="4611025"/>
              <a:ext cx="716498" cy="738664"/>
            </a:xfrm>
            <a:prstGeom prst="rect">
              <a:avLst/>
            </a:prstGeom>
            <a:noFill/>
            <a:effectLst/>
          </p:spPr>
          <p:txBody>
            <a:bodyPr wrap="square" lIns="0" tIns="0" rIns="0" bIns="0" rtlCol="0">
              <a:spAutoFit/>
            </a:bodyPr>
            <a:lstStyle/>
            <a:p>
              <a:pPr algn="r" defTabSz="914099" fontAlgn="base">
                <a:spcBef>
                  <a:spcPct val="0"/>
                </a:spcBef>
                <a:spcAft>
                  <a:spcPct val="0"/>
                </a:spcAft>
                <a:defRPr/>
              </a:pPr>
              <a:r>
                <a:rPr lang="en-US" sz="1200" dirty="0">
                  <a:ln>
                    <a:solidFill>
                      <a:srgbClr val="FFFFFF">
                        <a:alpha val="0"/>
                      </a:srgbClr>
                    </a:solidFill>
                  </a:ln>
                  <a:solidFill>
                    <a:srgbClr val="595959">
                      <a:alpha val="99000"/>
                    </a:srgbClr>
                  </a:solidFill>
                </a:rPr>
                <a:t>outbound connect one-way </a:t>
              </a:r>
              <a:r>
                <a:rPr lang="en-US" sz="1200" dirty="0" err="1">
                  <a:ln>
                    <a:solidFill>
                      <a:srgbClr val="FFFFFF">
                        <a:alpha val="0"/>
                      </a:srgbClr>
                    </a:solidFill>
                  </a:ln>
                  <a:solidFill>
                    <a:srgbClr val="595959">
                      <a:alpha val="99000"/>
                    </a:srgbClr>
                  </a:solidFill>
                </a:rPr>
                <a:t>net.tcp</a:t>
              </a:r>
              <a:endParaRPr lang="en-US" sz="1200" dirty="0">
                <a:ln>
                  <a:solidFill>
                    <a:srgbClr val="FFFFFF">
                      <a:alpha val="0"/>
                    </a:srgbClr>
                  </a:solidFill>
                </a:ln>
                <a:solidFill>
                  <a:srgbClr val="595959">
                    <a:alpha val="99000"/>
                  </a:srgbClr>
                </a:solidFill>
              </a:endParaRPr>
            </a:p>
          </p:txBody>
        </p:sp>
      </p:grpSp>
      <p:grpSp>
        <p:nvGrpSpPr>
          <p:cNvPr id="158" name="Group 157"/>
          <p:cNvGrpSpPr/>
          <p:nvPr/>
        </p:nvGrpSpPr>
        <p:grpSpPr>
          <a:xfrm>
            <a:off x="9177634" y="2892005"/>
            <a:ext cx="2416178" cy="2507459"/>
            <a:chOff x="9366720" y="3133759"/>
            <a:chExt cx="2416178" cy="2507459"/>
          </a:xfrm>
        </p:grpSpPr>
        <p:cxnSp>
          <p:nvCxnSpPr>
            <p:cNvPr id="159" name="Elbow Connector 158"/>
            <p:cNvCxnSpPr>
              <a:stCxn id="195" idx="0"/>
              <a:endCxn id="127" idx="2"/>
            </p:cNvCxnSpPr>
            <p:nvPr>
              <p:custDataLst>
                <p:tags r:id="rId46"/>
              </p:custDataLst>
            </p:nvPr>
          </p:nvCxnSpPr>
          <p:spPr>
            <a:xfrm rot="16200000" flipV="1">
              <a:off x="8918281" y="3582198"/>
              <a:ext cx="2507459" cy="1610581"/>
            </a:xfrm>
            <a:prstGeom prst="bentConnector3">
              <a:avLst>
                <a:gd name="adj1" fmla="val 50000"/>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160" name="TextBox 159"/>
            <p:cNvSpPr txBox="1"/>
            <p:nvPr>
              <p:custDataLst>
                <p:tags r:id="rId47"/>
              </p:custDataLst>
            </p:nvPr>
          </p:nvSpPr>
          <p:spPr>
            <a:xfrm flipH="1">
              <a:off x="11066400" y="4625861"/>
              <a:ext cx="716498" cy="738664"/>
            </a:xfrm>
            <a:prstGeom prst="rect">
              <a:avLst/>
            </a:prstGeom>
            <a:noFill/>
            <a:effectLst/>
          </p:spPr>
          <p:txBody>
            <a:bodyPr wrap="square" lIns="0" tIns="0" rIns="0" bIns="0" rtlCol="0">
              <a:spAutoFit/>
            </a:bodyPr>
            <a:lstStyle/>
            <a:p>
              <a:pPr defTabSz="914099" fontAlgn="base">
                <a:spcBef>
                  <a:spcPct val="0"/>
                </a:spcBef>
                <a:spcAft>
                  <a:spcPct val="0"/>
                </a:spcAft>
                <a:defRPr/>
              </a:pPr>
              <a:r>
                <a:rPr lang="en-US" sz="1200" dirty="0">
                  <a:ln>
                    <a:solidFill>
                      <a:srgbClr val="FFFFFF">
                        <a:alpha val="0"/>
                      </a:srgbClr>
                    </a:solidFill>
                  </a:ln>
                  <a:solidFill>
                    <a:srgbClr val="595959">
                      <a:alpha val="99000"/>
                    </a:srgbClr>
                  </a:solidFill>
                </a:rPr>
                <a:t>outbound connect bidi socket</a:t>
              </a:r>
            </a:p>
          </p:txBody>
        </p:sp>
      </p:grpSp>
      <p:grpSp>
        <p:nvGrpSpPr>
          <p:cNvPr id="161" name="Group 160"/>
          <p:cNvGrpSpPr/>
          <p:nvPr/>
        </p:nvGrpSpPr>
        <p:grpSpPr>
          <a:xfrm>
            <a:off x="9282146" y="2887483"/>
            <a:ext cx="1354905" cy="2524681"/>
            <a:chOff x="9471231" y="3116537"/>
            <a:chExt cx="1354905" cy="2524681"/>
          </a:xfrm>
        </p:grpSpPr>
        <p:cxnSp>
          <p:nvCxnSpPr>
            <p:cNvPr id="162" name="Elbow Connector 161"/>
            <p:cNvCxnSpPr/>
            <p:nvPr>
              <p:custDataLst>
                <p:tags r:id="rId44"/>
              </p:custDataLst>
            </p:nvPr>
          </p:nvCxnSpPr>
          <p:spPr>
            <a:xfrm rot="16200000" flipV="1">
              <a:off x="8886343" y="3701425"/>
              <a:ext cx="2524681" cy="1354905"/>
            </a:xfrm>
            <a:prstGeom prst="bentConnector3">
              <a:avLst>
                <a:gd name="adj1" fmla="val 55749"/>
              </a:avLst>
            </a:prstGeom>
            <a:ln w="28575">
              <a:solidFill>
                <a:schemeClr val="accent4">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63" name="TextBox 162"/>
            <p:cNvSpPr txBox="1"/>
            <p:nvPr>
              <p:custDataLst>
                <p:tags r:id="rId45"/>
              </p:custDataLst>
            </p:nvPr>
          </p:nvSpPr>
          <p:spPr>
            <a:xfrm flipH="1">
              <a:off x="10244160" y="4838493"/>
              <a:ext cx="495982" cy="184666"/>
            </a:xfrm>
            <a:prstGeom prst="rect">
              <a:avLst/>
            </a:prstGeom>
            <a:noFill/>
            <a:effectLst/>
          </p:spPr>
          <p:txBody>
            <a:bodyPr wrap="square" lIns="0" tIns="0" rIns="0" bIns="0" rtlCol="0">
              <a:spAutoFit/>
            </a:bodyPr>
            <a:lstStyle/>
            <a:p>
              <a:pPr algn="r" defTabSz="914099" fontAlgn="base">
                <a:spcBef>
                  <a:spcPct val="0"/>
                </a:spcBef>
                <a:spcAft>
                  <a:spcPct val="0"/>
                </a:spcAft>
                <a:defRPr/>
              </a:pPr>
              <a:r>
                <a:rPr lang="en-US" sz="1200" dirty="0">
                  <a:ln>
                    <a:solidFill>
                      <a:srgbClr val="FFFFFF">
                        <a:alpha val="0"/>
                      </a:srgbClr>
                    </a:solidFill>
                  </a:ln>
                  <a:solidFill>
                    <a:srgbClr val="595959">
                      <a:alpha val="99000"/>
                    </a:srgbClr>
                  </a:solidFill>
                </a:rPr>
                <a:t>Msg</a:t>
              </a:r>
            </a:p>
          </p:txBody>
        </p:sp>
      </p:grpSp>
      <p:grpSp>
        <p:nvGrpSpPr>
          <p:cNvPr id="164" name="Group 163"/>
          <p:cNvGrpSpPr/>
          <p:nvPr/>
        </p:nvGrpSpPr>
        <p:grpSpPr>
          <a:xfrm>
            <a:off x="6380419" y="2892006"/>
            <a:ext cx="778755" cy="2507458"/>
            <a:chOff x="6569504" y="3133761"/>
            <a:chExt cx="778755" cy="2507458"/>
          </a:xfrm>
        </p:grpSpPr>
        <p:cxnSp>
          <p:nvCxnSpPr>
            <p:cNvPr id="165" name="Elbow Connector 164"/>
            <p:cNvCxnSpPr/>
            <p:nvPr>
              <p:custDataLst>
                <p:tags r:id="rId42"/>
              </p:custDataLst>
            </p:nvPr>
          </p:nvCxnSpPr>
          <p:spPr>
            <a:xfrm rot="5400000" flipH="1" flipV="1">
              <a:off x="5705153" y="3998112"/>
              <a:ext cx="2507458" cy="778755"/>
            </a:xfrm>
            <a:prstGeom prst="bentConnector3">
              <a:avLst>
                <a:gd name="adj1" fmla="val 56946"/>
              </a:avLst>
            </a:prstGeom>
            <a:ln w="28575">
              <a:solidFill>
                <a:schemeClr val="accent1">
                  <a:lumMod val="60000"/>
                  <a:lumOff val="4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66" name="TextBox 165"/>
            <p:cNvSpPr txBox="1"/>
            <p:nvPr>
              <p:custDataLst>
                <p:tags r:id="rId43"/>
              </p:custDataLst>
            </p:nvPr>
          </p:nvSpPr>
          <p:spPr>
            <a:xfrm flipH="1">
              <a:off x="6640077" y="4889091"/>
              <a:ext cx="495982" cy="184666"/>
            </a:xfrm>
            <a:prstGeom prst="rect">
              <a:avLst/>
            </a:prstGeom>
            <a:noFill/>
            <a:effectLst/>
          </p:spPr>
          <p:txBody>
            <a:bodyPr wrap="square" lIns="0" tIns="0" rIns="0" bIns="0" rtlCol="0">
              <a:spAutoFit/>
            </a:bodyPr>
            <a:lstStyle/>
            <a:p>
              <a:pPr defTabSz="914099" fontAlgn="base">
                <a:spcBef>
                  <a:spcPct val="0"/>
                </a:spcBef>
                <a:spcAft>
                  <a:spcPct val="0"/>
                </a:spcAft>
                <a:defRPr/>
              </a:pPr>
              <a:r>
                <a:rPr lang="en-US" sz="1200" dirty="0">
                  <a:ln>
                    <a:solidFill>
                      <a:srgbClr val="FFFFFF">
                        <a:alpha val="0"/>
                      </a:srgbClr>
                    </a:solidFill>
                  </a:ln>
                  <a:solidFill>
                    <a:srgbClr val="595959">
                      <a:alpha val="99000"/>
                    </a:srgbClr>
                  </a:solidFill>
                </a:rPr>
                <a:t>Msg</a:t>
              </a:r>
            </a:p>
          </p:txBody>
        </p:sp>
      </p:grpSp>
      <p:cxnSp>
        <p:nvCxnSpPr>
          <p:cNvPr id="167" name="Curved Connector 166"/>
          <p:cNvCxnSpPr>
            <a:stCxn id="149" idx="4"/>
            <a:endCxn id="127" idx="0"/>
          </p:cNvCxnSpPr>
          <p:nvPr>
            <p:custDataLst>
              <p:tags r:id="rId36"/>
            </p:custDataLst>
          </p:nvPr>
        </p:nvCxnSpPr>
        <p:spPr>
          <a:xfrm rot="16200000" flipH="1">
            <a:off x="8682012" y="1992608"/>
            <a:ext cx="333221" cy="658023"/>
          </a:xfrm>
          <a:prstGeom prst="curvedConnector3">
            <a:avLst/>
          </a:prstGeom>
          <a:ln w="28575">
            <a:solidFill>
              <a:schemeClr val="accent3"/>
            </a:solidFill>
            <a:prstDash val="sysDash"/>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68" name="TextBox 167"/>
          <p:cNvSpPr txBox="1"/>
          <p:nvPr>
            <p:custDataLst>
              <p:tags r:id="rId37"/>
            </p:custDataLst>
          </p:nvPr>
        </p:nvSpPr>
        <p:spPr>
          <a:xfrm flipH="1">
            <a:off x="8823329" y="5380559"/>
            <a:ext cx="1153964" cy="553998"/>
          </a:xfrm>
          <a:prstGeom prst="rect">
            <a:avLst/>
          </a:prstGeom>
          <a:noFill/>
          <a:effectLst/>
        </p:spPr>
        <p:txBody>
          <a:bodyPr wrap="square" lIns="0" tIns="0" rIns="0" bIns="0" rtlCol="0">
            <a:spAutoFit/>
          </a:bodyPr>
          <a:lstStyle/>
          <a:p>
            <a:pPr algn="r" defTabSz="914099" fontAlgn="base">
              <a:spcBef>
                <a:spcPct val="0"/>
              </a:spcBef>
              <a:spcAft>
                <a:spcPct val="0"/>
              </a:spcAft>
              <a:defRPr/>
            </a:pPr>
            <a:r>
              <a:rPr lang="en-US" sz="1200" dirty="0">
                <a:ln>
                  <a:solidFill>
                    <a:srgbClr val="FFFFFF">
                      <a:alpha val="0"/>
                    </a:srgbClr>
                  </a:solidFill>
                </a:ln>
                <a:solidFill>
                  <a:srgbClr val="595959">
                    <a:alpha val="99000"/>
                  </a:srgbClr>
                </a:solidFill>
              </a:rPr>
              <a:t>NAT</a:t>
            </a:r>
            <a:br>
              <a:rPr lang="en-US" sz="1200" dirty="0">
                <a:ln>
                  <a:solidFill>
                    <a:srgbClr val="FFFFFF">
                      <a:alpha val="0"/>
                    </a:srgbClr>
                  </a:solidFill>
                </a:ln>
                <a:solidFill>
                  <a:srgbClr val="595959">
                    <a:alpha val="99000"/>
                  </a:srgbClr>
                </a:solidFill>
              </a:rPr>
            </a:br>
            <a:r>
              <a:rPr lang="en-US" sz="1200" dirty="0">
                <a:ln>
                  <a:solidFill>
                    <a:srgbClr val="FFFFFF">
                      <a:alpha val="0"/>
                    </a:srgbClr>
                  </a:solidFill>
                </a:ln>
                <a:solidFill>
                  <a:srgbClr val="595959">
                    <a:alpha val="99000"/>
                  </a:srgbClr>
                </a:solidFill>
              </a:rPr>
              <a:t>Firewall</a:t>
            </a:r>
            <a:br>
              <a:rPr lang="en-US" sz="1200" dirty="0">
                <a:ln>
                  <a:solidFill>
                    <a:srgbClr val="FFFFFF">
                      <a:alpha val="0"/>
                    </a:srgbClr>
                  </a:solidFill>
                </a:ln>
                <a:solidFill>
                  <a:srgbClr val="595959">
                    <a:alpha val="99000"/>
                  </a:srgbClr>
                </a:solidFill>
              </a:rPr>
            </a:br>
            <a:r>
              <a:rPr lang="en-US" sz="1200" dirty="0">
                <a:ln>
                  <a:solidFill>
                    <a:srgbClr val="FFFFFF">
                      <a:alpha val="0"/>
                    </a:srgbClr>
                  </a:solidFill>
                </a:ln>
                <a:solidFill>
                  <a:srgbClr val="595959">
                    <a:alpha val="99000"/>
                  </a:srgbClr>
                </a:solidFill>
              </a:rPr>
              <a:t>Dynamic IP</a:t>
            </a:r>
          </a:p>
        </p:txBody>
      </p:sp>
      <p:sp>
        <p:nvSpPr>
          <p:cNvPr id="169" name="Left-Right Arrow 168"/>
          <p:cNvSpPr/>
          <p:nvPr>
            <p:custDataLst>
              <p:tags r:id="rId38"/>
            </p:custDataLst>
          </p:nvPr>
        </p:nvSpPr>
        <p:spPr bwMode="auto">
          <a:xfrm>
            <a:off x="7786965" y="2943630"/>
            <a:ext cx="813110" cy="421914"/>
          </a:xfrm>
          <a:prstGeom prst="leftRightArrow">
            <a:avLst>
              <a:gd name="adj1" fmla="val 61421"/>
              <a:gd name="adj2" fmla="val 30607"/>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400" dirty="0">
                <a:ln>
                  <a:solidFill>
                    <a:srgbClr val="FFFFFF">
                      <a:alpha val="0"/>
                    </a:srgbClr>
                  </a:solidFill>
                </a:ln>
                <a:solidFill>
                  <a:srgbClr val="595959"/>
                </a:solidFill>
              </a:rPr>
              <a:t>NLB</a:t>
            </a:r>
          </a:p>
        </p:txBody>
      </p:sp>
      <p:grpSp>
        <p:nvGrpSpPr>
          <p:cNvPr id="170" name="Group 169"/>
          <p:cNvGrpSpPr/>
          <p:nvPr/>
        </p:nvGrpSpPr>
        <p:grpSpPr>
          <a:xfrm>
            <a:off x="9329470" y="2994907"/>
            <a:ext cx="2004775" cy="355235"/>
            <a:chOff x="8381323" y="3152204"/>
            <a:chExt cx="3099557" cy="549224"/>
          </a:xfrm>
          <a:effectLst>
            <a:outerShdw blurRad="76200" dist="127000" dir="6060000" sy="23000" kx="-1200000" algn="bl" rotWithShape="0">
              <a:prstClr val="black">
                <a:alpha val="20000"/>
              </a:prstClr>
            </a:outerShdw>
          </a:effectLst>
        </p:grpSpPr>
        <p:grpSp>
          <p:nvGrpSpPr>
            <p:cNvPr id="171" name="Group 170"/>
            <p:cNvGrpSpPr/>
            <p:nvPr/>
          </p:nvGrpSpPr>
          <p:grpSpPr>
            <a:xfrm>
              <a:off x="8381323" y="3152204"/>
              <a:ext cx="3099557" cy="549224"/>
              <a:chOff x="7732995" y="-247775"/>
              <a:chExt cx="3099557" cy="549224"/>
            </a:xfrm>
          </p:grpSpPr>
          <p:sp>
            <p:nvSpPr>
              <p:cNvPr id="173" name="Rectangle 172"/>
              <p:cNvSpPr/>
              <p:nvPr/>
            </p:nvSpPr>
            <p:spPr bwMode="auto">
              <a:xfrm>
                <a:off x="8072519" y="-247775"/>
                <a:ext cx="2760033" cy="54922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4" name="Isosceles Triangle 173"/>
              <p:cNvSpPr/>
              <p:nvPr/>
            </p:nvSpPr>
            <p:spPr bwMode="auto">
              <a:xfrm rot="10800000">
                <a:off x="7732995" y="-247775"/>
                <a:ext cx="722677" cy="311498"/>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72" name="TextBox 171"/>
            <p:cNvSpPr txBox="1"/>
            <p:nvPr/>
          </p:nvSpPr>
          <p:spPr>
            <a:xfrm>
              <a:off x="8874018" y="3266409"/>
              <a:ext cx="2044864" cy="299785"/>
            </a:xfrm>
            <a:prstGeom prst="rect">
              <a:avLst/>
            </a:prstGeom>
            <a:noFill/>
          </p:spPr>
          <p:txBody>
            <a:bodyPr wrap="none" lIns="0" tIns="0" rIns="0" bIns="0" rtlCol="0">
              <a:spAutoFit/>
            </a:bodyPr>
            <a:lstStyle/>
            <a:p>
              <a:pPr defTabSz="914363">
                <a:lnSpc>
                  <a:spcPct val="90000"/>
                </a:lnSpc>
                <a:spcBef>
                  <a:spcPct val="20000"/>
                </a:spcBef>
                <a:buSzPct val="80000"/>
              </a:pPr>
              <a:r>
                <a:rPr lang="en-US" sz="1400" dirty="0">
                  <a:solidFill>
                    <a:srgbClr val="FFFFFF">
                      <a:alpha val="99000"/>
                    </a:srgbClr>
                  </a:solidFill>
                </a:rPr>
                <a:t>TCP/SSL HTTP(S)</a:t>
              </a:r>
            </a:p>
          </p:txBody>
        </p:sp>
      </p:grpSp>
      <p:grpSp>
        <p:nvGrpSpPr>
          <p:cNvPr id="175" name="Group 174"/>
          <p:cNvGrpSpPr/>
          <p:nvPr/>
        </p:nvGrpSpPr>
        <p:grpSpPr>
          <a:xfrm>
            <a:off x="4966681" y="2994907"/>
            <a:ext cx="2014276" cy="355235"/>
            <a:chOff x="8720847" y="3152204"/>
            <a:chExt cx="3114246" cy="549224"/>
          </a:xfrm>
          <a:effectLst>
            <a:outerShdw blurRad="76200" dist="127000" dir="6180000" sy="23000" kx="-1200000" algn="bl" rotWithShape="0">
              <a:prstClr val="black">
                <a:alpha val="20000"/>
              </a:prstClr>
            </a:outerShdw>
          </a:effectLst>
        </p:grpSpPr>
        <p:grpSp>
          <p:nvGrpSpPr>
            <p:cNvPr id="176" name="Group 175"/>
            <p:cNvGrpSpPr/>
            <p:nvPr/>
          </p:nvGrpSpPr>
          <p:grpSpPr>
            <a:xfrm>
              <a:off x="8720847" y="3152204"/>
              <a:ext cx="3114246" cy="549224"/>
              <a:chOff x="8072519" y="-247775"/>
              <a:chExt cx="3114246" cy="549224"/>
            </a:xfrm>
          </p:grpSpPr>
          <p:sp>
            <p:nvSpPr>
              <p:cNvPr id="178" name="Rectangle 177"/>
              <p:cNvSpPr/>
              <p:nvPr/>
            </p:nvSpPr>
            <p:spPr bwMode="auto">
              <a:xfrm>
                <a:off x="8072519" y="-247775"/>
                <a:ext cx="2760033"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9" name="Isosceles Triangle 178"/>
              <p:cNvSpPr/>
              <p:nvPr/>
            </p:nvSpPr>
            <p:spPr bwMode="auto">
              <a:xfrm rot="10800000">
                <a:off x="10464088" y="-247775"/>
                <a:ext cx="722677" cy="311498"/>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77" name="TextBox 176"/>
            <p:cNvSpPr txBox="1"/>
            <p:nvPr/>
          </p:nvSpPr>
          <p:spPr>
            <a:xfrm>
              <a:off x="8874018" y="3266409"/>
              <a:ext cx="2044864" cy="299785"/>
            </a:xfrm>
            <a:prstGeom prst="rect">
              <a:avLst/>
            </a:prstGeom>
            <a:noFill/>
          </p:spPr>
          <p:txBody>
            <a:bodyPr wrap="none" lIns="0" tIns="0" rIns="0" bIns="0" rtlCol="0">
              <a:spAutoFit/>
            </a:bodyPr>
            <a:lstStyle/>
            <a:p>
              <a:pPr defTabSz="914363">
                <a:lnSpc>
                  <a:spcPct val="90000"/>
                </a:lnSpc>
                <a:spcBef>
                  <a:spcPct val="20000"/>
                </a:spcBef>
                <a:buSzPct val="80000"/>
              </a:pPr>
              <a:r>
                <a:rPr lang="en-US" sz="1400" dirty="0">
                  <a:solidFill>
                    <a:srgbClr val="FFFFFF">
                      <a:alpha val="99000"/>
                    </a:srgbClr>
                  </a:solidFill>
                </a:rPr>
                <a:t>TCP/SSL HTTP(S)</a:t>
              </a:r>
            </a:p>
          </p:txBody>
        </p:sp>
      </p:grpSp>
      <p:grpSp>
        <p:nvGrpSpPr>
          <p:cNvPr id="180" name="Group 179"/>
          <p:cNvGrpSpPr/>
          <p:nvPr/>
        </p:nvGrpSpPr>
        <p:grpSpPr>
          <a:xfrm>
            <a:off x="6168599" y="1868564"/>
            <a:ext cx="941008" cy="355235"/>
            <a:chOff x="10363773" y="3152204"/>
            <a:chExt cx="1454881" cy="549224"/>
          </a:xfrm>
          <a:solidFill>
            <a:schemeClr val="accent3"/>
          </a:solidFill>
          <a:effectLst>
            <a:outerShdw blurRad="76200" dist="127000" dir="6180000" sy="23000" kx="-1200000" algn="bl" rotWithShape="0">
              <a:prstClr val="black">
                <a:alpha val="20000"/>
              </a:prstClr>
            </a:outerShdw>
          </a:effectLst>
        </p:grpSpPr>
        <p:grpSp>
          <p:nvGrpSpPr>
            <p:cNvPr id="181" name="Group 180"/>
            <p:cNvGrpSpPr/>
            <p:nvPr/>
          </p:nvGrpSpPr>
          <p:grpSpPr>
            <a:xfrm>
              <a:off x="10363773" y="3152204"/>
              <a:ext cx="1454881" cy="549224"/>
              <a:chOff x="9715445" y="-247775"/>
              <a:chExt cx="1454881" cy="549224"/>
            </a:xfrm>
            <a:grpFill/>
          </p:grpSpPr>
          <p:sp>
            <p:nvSpPr>
              <p:cNvPr id="183" name="Rectangle 182"/>
              <p:cNvSpPr/>
              <p:nvPr/>
            </p:nvSpPr>
            <p:spPr bwMode="auto">
              <a:xfrm>
                <a:off x="9715445" y="-247775"/>
                <a:ext cx="1117107"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4" name="Isosceles Triangle 183"/>
              <p:cNvSpPr/>
              <p:nvPr/>
            </p:nvSpPr>
            <p:spPr bwMode="auto">
              <a:xfrm>
                <a:off x="10447649" y="-10049"/>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82" name="TextBox 181"/>
            <p:cNvSpPr txBox="1"/>
            <p:nvPr/>
          </p:nvSpPr>
          <p:spPr>
            <a:xfrm>
              <a:off x="10485025" y="3266410"/>
              <a:ext cx="715955" cy="299785"/>
            </a:xfrm>
            <a:prstGeom prst="rect">
              <a:avLst/>
            </a:prstGeom>
            <a:noFill/>
          </p:spPr>
          <p:txBody>
            <a:bodyPr wrap="none" lIns="0" tIns="0" rIns="0" bIns="0" rtlCol="0">
              <a:spAutoFit/>
            </a:bodyPr>
            <a:lstStyle/>
            <a:p>
              <a:pPr defTabSz="914363">
                <a:lnSpc>
                  <a:spcPct val="90000"/>
                </a:lnSpc>
                <a:spcBef>
                  <a:spcPct val="20000"/>
                </a:spcBef>
                <a:buSzPct val="80000"/>
              </a:pPr>
              <a:r>
                <a:rPr lang="en-US" sz="1400" dirty="0">
                  <a:solidFill>
                    <a:srgbClr val="FFFFFF">
                      <a:alpha val="99000"/>
                    </a:srgbClr>
                  </a:solidFill>
                </a:rPr>
                <a:t>Route</a:t>
              </a:r>
            </a:p>
          </p:txBody>
        </p:sp>
      </p:grpSp>
      <p:grpSp>
        <p:nvGrpSpPr>
          <p:cNvPr id="185" name="Group 184"/>
          <p:cNvGrpSpPr/>
          <p:nvPr/>
        </p:nvGrpSpPr>
        <p:grpSpPr>
          <a:xfrm>
            <a:off x="9051377" y="1663844"/>
            <a:ext cx="990604" cy="634220"/>
            <a:chOff x="10074449" y="2926459"/>
            <a:chExt cx="1531560" cy="980559"/>
          </a:xfrm>
          <a:solidFill>
            <a:schemeClr val="accent3"/>
          </a:solidFill>
          <a:effectLst>
            <a:outerShdw blurRad="76200" dist="127000" dir="6180000" sy="23000" kx="-1200000" algn="bl" rotWithShape="0">
              <a:prstClr val="black">
                <a:alpha val="20000"/>
              </a:prstClr>
            </a:outerShdw>
          </a:effectLst>
        </p:grpSpPr>
        <p:grpSp>
          <p:nvGrpSpPr>
            <p:cNvPr id="186" name="Group 185"/>
            <p:cNvGrpSpPr/>
            <p:nvPr/>
          </p:nvGrpSpPr>
          <p:grpSpPr>
            <a:xfrm>
              <a:off x="10074449" y="2926459"/>
              <a:ext cx="1531560" cy="980559"/>
              <a:chOff x="9426121" y="-473520"/>
              <a:chExt cx="1531560" cy="980559"/>
            </a:xfrm>
            <a:grpFill/>
          </p:grpSpPr>
          <p:sp>
            <p:nvSpPr>
              <p:cNvPr id="188" name="Rectangle 187"/>
              <p:cNvSpPr/>
              <p:nvPr/>
            </p:nvSpPr>
            <p:spPr bwMode="auto">
              <a:xfrm>
                <a:off x="9426123" y="-473520"/>
                <a:ext cx="1531558"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9" name="Isosceles Triangle 188"/>
              <p:cNvSpPr/>
              <p:nvPr/>
            </p:nvSpPr>
            <p:spPr bwMode="auto">
              <a:xfrm rot="5400000">
                <a:off x="9147168" y="-194567"/>
                <a:ext cx="980559" cy="42265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87" name="TextBox 186"/>
            <p:cNvSpPr txBox="1"/>
            <p:nvPr/>
          </p:nvSpPr>
          <p:spPr>
            <a:xfrm>
              <a:off x="10202276" y="3060239"/>
              <a:ext cx="1189623" cy="299785"/>
            </a:xfrm>
            <a:prstGeom prst="rect">
              <a:avLst/>
            </a:prstGeom>
            <a:noFill/>
          </p:spPr>
          <p:txBody>
            <a:bodyPr wrap="none" lIns="0" tIns="0" rIns="0" bIns="0" rtlCol="0">
              <a:spAutoFit/>
            </a:bodyPr>
            <a:lstStyle/>
            <a:p>
              <a:pPr defTabSz="914363">
                <a:lnSpc>
                  <a:spcPct val="90000"/>
                </a:lnSpc>
                <a:spcBef>
                  <a:spcPct val="20000"/>
                </a:spcBef>
                <a:buSzPct val="80000"/>
              </a:pPr>
              <a:r>
                <a:rPr lang="en-US" sz="1400" dirty="0">
                  <a:solidFill>
                    <a:srgbClr val="FFFFFF">
                      <a:alpha val="99000"/>
                    </a:srgbClr>
                  </a:solidFill>
                </a:rPr>
                <a:t>Subscribe</a:t>
              </a:r>
            </a:p>
          </p:txBody>
        </p:sp>
      </p:grpSp>
      <p:sp>
        <p:nvSpPr>
          <p:cNvPr id="190" name="Rectangle 189"/>
          <p:cNvSpPr/>
          <p:nvPr>
            <p:custDataLst>
              <p:tags r:id="rId39"/>
            </p:custDataLst>
          </p:nvPr>
        </p:nvSpPr>
        <p:spPr>
          <a:xfrm>
            <a:off x="9822939" y="1975914"/>
            <a:ext cx="1624163" cy="461665"/>
          </a:xfrm>
          <a:prstGeom prst="rect">
            <a:avLst/>
          </a:prstGeom>
        </p:spPr>
        <p:txBody>
          <a:bodyPr wrap="none">
            <a:spAutoFit/>
          </a:bodyPr>
          <a:lstStyle/>
          <a:p>
            <a:pPr algn="r">
              <a:defRPr/>
            </a:pPr>
            <a:r>
              <a:rPr lang="en-US" sz="2400" kern="0" dirty="0">
                <a:ln>
                  <a:solidFill>
                    <a:srgbClr val="FFFFFF">
                      <a:alpha val="0"/>
                    </a:srgbClr>
                  </a:solidFill>
                </a:ln>
                <a:solidFill>
                  <a:srgbClr val="FFFFFF"/>
                </a:solidFill>
                <a:latin typeface="Segoe UI Light" pitchFamily="34" charset="0"/>
              </a:rPr>
              <a:t>Service Bus</a:t>
            </a:r>
          </a:p>
        </p:txBody>
      </p:sp>
      <p:grpSp>
        <p:nvGrpSpPr>
          <p:cNvPr id="191" name="Group 190"/>
          <p:cNvGrpSpPr/>
          <p:nvPr>
            <p:custDataLst>
              <p:tags r:id="rId40"/>
            </p:custDataLst>
          </p:nvPr>
        </p:nvGrpSpPr>
        <p:grpSpPr>
          <a:xfrm>
            <a:off x="5595862" y="5286591"/>
            <a:ext cx="1313068" cy="726755"/>
            <a:chOff x="3947925" y="5276851"/>
            <a:chExt cx="1313068" cy="800941"/>
          </a:xfrm>
        </p:grpSpPr>
        <p:sp>
          <p:nvSpPr>
            <p:cNvPr id="192"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a:endParaRPr lang="en-US" sz="1400" kern="0" dirty="0">
                <a:ln>
                  <a:solidFill>
                    <a:srgbClr val="FFFFFF">
                      <a:alpha val="0"/>
                    </a:srgbClr>
                  </a:solidFill>
                </a:ln>
                <a:solidFill>
                  <a:srgbClr val="FFFFFF"/>
                </a:solidFill>
                <a:sym typeface="Segoe UI"/>
              </a:endParaRPr>
            </a:p>
          </p:txBody>
        </p:sp>
        <p:sp>
          <p:nvSpPr>
            <p:cNvPr id="193"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dirty="0">
                  <a:ln>
                    <a:solidFill>
                      <a:srgbClr val="FFFFFF">
                        <a:alpha val="0"/>
                      </a:srgbClr>
                    </a:solidFill>
                  </a:ln>
                  <a:gradFill>
                    <a:gsLst>
                      <a:gs pos="0">
                        <a:srgbClr val="FFFFFF"/>
                      </a:gs>
                      <a:gs pos="100000">
                        <a:srgbClr val="FFFFFF"/>
                      </a:gs>
                    </a:gsLst>
                    <a:lin ang="5400000" scaled="0"/>
                  </a:gradFill>
                </a:rPr>
                <a:t>Sender</a:t>
              </a:r>
              <a:endParaRPr lang="en-US" sz="2000" dirty="0">
                <a:ln>
                  <a:solidFill>
                    <a:srgbClr val="FFFFFF">
                      <a:alpha val="0"/>
                    </a:srgbClr>
                  </a:solidFill>
                </a:ln>
                <a:gradFill>
                  <a:gsLst>
                    <a:gs pos="0">
                      <a:srgbClr val="FFFFFF"/>
                    </a:gs>
                    <a:gs pos="100000">
                      <a:srgbClr val="FFFFFF"/>
                    </a:gs>
                  </a:gsLst>
                  <a:lin ang="5400000" scaled="0"/>
                </a:gradFill>
              </a:endParaRPr>
            </a:p>
          </p:txBody>
        </p:sp>
      </p:grpSp>
      <p:grpSp>
        <p:nvGrpSpPr>
          <p:cNvPr id="194" name="Group 193"/>
          <p:cNvGrpSpPr/>
          <p:nvPr>
            <p:custDataLst>
              <p:tags r:id="rId41"/>
            </p:custDataLst>
          </p:nvPr>
        </p:nvGrpSpPr>
        <p:grpSpPr>
          <a:xfrm>
            <a:off x="10131680" y="5286591"/>
            <a:ext cx="1313068" cy="726755"/>
            <a:chOff x="6076372" y="5276851"/>
            <a:chExt cx="1313068" cy="800941"/>
          </a:xfrm>
        </p:grpSpPr>
        <p:sp>
          <p:nvSpPr>
            <p:cNvPr id="195"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dirty="0">
                  <a:ln>
                    <a:solidFill>
                      <a:srgbClr val="FFFFFF">
                        <a:alpha val="0"/>
                      </a:srgbClr>
                    </a:solidFill>
                  </a:ln>
                  <a:gradFill>
                    <a:gsLst>
                      <a:gs pos="0">
                        <a:srgbClr val="FFFFFF"/>
                      </a:gs>
                      <a:gs pos="100000">
                        <a:srgbClr val="FFFFFF"/>
                      </a:gs>
                    </a:gsLst>
                    <a:lin ang="5400000" scaled="0"/>
                  </a:gradFill>
                </a:rPr>
                <a:t>Receiver</a:t>
              </a:r>
            </a:p>
          </p:txBody>
        </p:sp>
        <p:sp>
          <p:nvSpPr>
            <p:cNvPr id="196"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a:endParaRPr lang="en-US" sz="1400" kern="0" dirty="0">
                <a:ln>
                  <a:solidFill>
                    <a:srgbClr val="FFFFFF">
                      <a:alpha val="0"/>
                    </a:srgbClr>
                  </a:solidFill>
                </a:ln>
                <a:solidFill>
                  <a:srgbClr val="FFFFFF"/>
                </a:solidFill>
                <a:sym typeface="Segoe UI"/>
              </a:endParaRPr>
            </a:p>
          </p:txBody>
        </p:sp>
      </p:grpSp>
    </p:spTree>
    <p:extLst>
      <p:ext uri="{BB962C8B-B14F-4D97-AF65-F5344CB8AC3E}">
        <p14:creationId xmlns:p14="http://schemas.microsoft.com/office/powerpoint/2010/main" val="46621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5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down)">
                                      <p:cBhvr>
                                        <p:cTn id="12" dur="2000"/>
                                        <p:tgtEl>
                                          <p:spTgt spid="158"/>
                                        </p:tgtEl>
                                      </p:cBhvr>
                                    </p:animEffect>
                                  </p:childTnLst>
                                </p:cTn>
                              </p:par>
                              <p:par>
                                <p:cTn id="13" presetID="10" presetClass="exit" presetSubtype="0" fill="hold" grpId="1" nodeType="withEffect">
                                  <p:stCondLst>
                                    <p:cond delay="0"/>
                                  </p:stCondLst>
                                  <p:childTnLst>
                                    <p:animEffect transition="out" filter="fade">
                                      <p:cBhvr>
                                        <p:cTn id="14" dur="500"/>
                                        <p:tgtEl>
                                          <p:spTgt spid="169"/>
                                        </p:tgtEl>
                                      </p:cBhvr>
                                    </p:animEffect>
                                    <p:set>
                                      <p:cBhvr>
                                        <p:cTn id="15" dur="1" fill="hold">
                                          <p:stCondLst>
                                            <p:cond delay="499"/>
                                          </p:stCondLst>
                                        </p:cTn>
                                        <p:tgtEl>
                                          <p:spTgt spid="169"/>
                                        </p:tgtEl>
                                        <p:attrNameLst>
                                          <p:attrName>style.visibility</p:attrName>
                                        </p:attrNameLst>
                                      </p:cBhvr>
                                      <p:to>
                                        <p:strVal val="hidden"/>
                                      </p:to>
                                    </p:se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170"/>
                                        </p:tgtEl>
                                        <p:attrNameLst>
                                          <p:attrName>style.visibility</p:attrName>
                                        </p:attrNameLst>
                                      </p:cBhvr>
                                      <p:to>
                                        <p:strVal val="visible"/>
                                      </p:to>
                                    </p:set>
                                    <p:animEffect transition="in" filter="wipe(left)">
                                      <p:cBhvr>
                                        <p:cTn id="19" dur="500"/>
                                        <p:tgtEl>
                                          <p:spTgt spid="170"/>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185"/>
                                        </p:tgtEl>
                                        <p:attrNameLst>
                                          <p:attrName>style.visibility</p:attrName>
                                        </p:attrNameLst>
                                      </p:cBhvr>
                                      <p:to>
                                        <p:strVal val="visible"/>
                                      </p:to>
                                    </p:set>
                                    <p:animEffect transition="in" filter="wipe(left)">
                                      <p:cBhvr>
                                        <p:cTn id="23" dur="500"/>
                                        <p:tgtEl>
                                          <p:spTgt spid="185"/>
                                        </p:tgtEl>
                                      </p:cBhvr>
                                    </p:animEffect>
                                  </p:childTnLst>
                                </p:cTn>
                              </p:par>
                            </p:childTnLst>
                          </p:cTn>
                        </p:par>
                        <p:par>
                          <p:cTn id="24" fill="hold">
                            <p:stCondLst>
                              <p:cond delay="3000"/>
                            </p:stCondLst>
                            <p:childTnLst>
                              <p:par>
                                <p:cTn id="25" presetID="22" presetClass="entr" presetSubtype="4" fill="hold" nodeType="after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wipe(down)">
                                      <p:cBhvr>
                                        <p:cTn id="27" dur="2000"/>
                                        <p:tgtEl>
                                          <p:spTgt spid="167"/>
                                        </p:tgtEl>
                                      </p:cBhvr>
                                    </p:animEffect>
                                  </p:childTnLst>
                                </p:cTn>
                              </p:par>
                            </p:childTnLst>
                          </p:cTn>
                        </p:par>
                        <p:par>
                          <p:cTn id="28" fill="hold">
                            <p:stCondLst>
                              <p:cond delay="5000"/>
                            </p:stCondLst>
                            <p:childTnLst>
                              <p:par>
                                <p:cTn id="29" presetID="27" presetClass="emph" presetSubtype="0" repeatCount="indefinite" fill="hold" grpId="0" nodeType="afterEffect">
                                  <p:stCondLst>
                                    <p:cond delay="0"/>
                                  </p:stCondLst>
                                  <p:endCondLst>
                                    <p:cond evt="onNext" delay="0">
                                      <p:tgtEl>
                                        <p:sldTgt/>
                                      </p:tgtEl>
                                    </p:cond>
                                  </p:endCondLst>
                                  <p:childTnLst>
                                    <p:animClr clrSpc="rgb" dir="cw">
                                      <p:cBhvr override="childStyle">
                                        <p:cTn id="30" dur="1000" autoRev="1" fill="hold"/>
                                        <p:tgtEl>
                                          <p:spTgt spid="149"/>
                                        </p:tgtEl>
                                        <p:attrNameLst>
                                          <p:attrName>style.color</p:attrName>
                                        </p:attrNameLst>
                                      </p:cBhvr>
                                      <p:to>
                                        <a:schemeClr val="bg1"/>
                                      </p:to>
                                    </p:animClr>
                                    <p:animClr clrSpc="rgb" dir="cw">
                                      <p:cBhvr>
                                        <p:cTn id="31" dur="1000" autoRev="1" fill="hold"/>
                                        <p:tgtEl>
                                          <p:spTgt spid="149"/>
                                        </p:tgtEl>
                                        <p:attrNameLst>
                                          <p:attrName>fillcolor</p:attrName>
                                        </p:attrNameLst>
                                      </p:cBhvr>
                                      <p:to>
                                        <a:schemeClr val="bg1"/>
                                      </p:to>
                                    </p:animClr>
                                    <p:set>
                                      <p:cBhvr>
                                        <p:cTn id="32" dur="1000" autoRev="1" fill="hold"/>
                                        <p:tgtEl>
                                          <p:spTgt spid="149"/>
                                        </p:tgtEl>
                                        <p:attrNameLst>
                                          <p:attrName>fill.type</p:attrName>
                                        </p:attrNameLst>
                                      </p:cBhvr>
                                      <p:to>
                                        <p:strVal val="solid"/>
                                      </p:to>
                                    </p:set>
                                    <p:set>
                                      <p:cBhvr>
                                        <p:cTn id="33" dur="1000" autoRev="1" fill="hold"/>
                                        <p:tgtEl>
                                          <p:spTgt spid="149"/>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55"/>
                                        </p:tgtEl>
                                        <p:attrNameLst>
                                          <p:attrName>style.visibility</p:attrName>
                                        </p:attrNameLst>
                                      </p:cBhvr>
                                      <p:to>
                                        <p:strVal val="visible"/>
                                      </p:to>
                                    </p:set>
                                    <p:animEffect transition="in" filter="wipe(down)">
                                      <p:cBhvr>
                                        <p:cTn id="38" dur="2000"/>
                                        <p:tgtEl>
                                          <p:spTgt spid="155"/>
                                        </p:tgtEl>
                                      </p:cBhvr>
                                    </p:animEffect>
                                  </p:childTnLst>
                                </p:cTn>
                              </p:par>
                            </p:childTnLst>
                          </p:cTn>
                        </p:par>
                        <p:par>
                          <p:cTn id="39" fill="hold">
                            <p:stCondLst>
                              <p:cond delay="2000"/>
                            </p:stCondLst>
                            <p:childTnLst>
                              <p:par>
                                <p:cTn id="40" presetID="22" presetClass="entr" presetSubtype="2" fill="hold" nodeType="afterEffect">
                                  <p:stCondLst>
                                    <p:cond delay="0"/>
                                  </p:stCondLst>
                                  <p:childTnLst>
                                    <p:set>
                                      <p:cBhvr>
                                        <p:cTn id="41" dur="1" fill="hold">
                                          <p:stCondLst>
                                            <p:cond delay="0"/>
                                          </p:stCondLst>
                                        </p:cTn>
                                        <p:tgtEl>
                                          <p:spTgt spid="175"/>
                                        </p:tgtEl>
                                        <p:attrNameLst>
                                          <p:attrName>style.visibility</p:attrName>
                                        </p:attrNameLst>
                                      </p:cBhvr>
                                      <p:to>
                                        <p:strVal val="visible"/>
                                      </p:to>
                                    </p:set>
                                    <p:animEffect transition="in" filter="wipe(right)">
                                      <p:cBhvr>
                                        <p:cTn id="42" dur="500"/>
                                        <p:tgtEl>
                                          <p:spTgt spid="17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64"/>
                                        </p:tgtEl>
                                        <p:attrNameLst>
                                          <p:attrName>style.visibility</p:attrName>
                                        </p:attrNameLst>
                                      </p:cBhvr>
                                      <p:to>
                                        <p:strVal val="visible"/>
                                      </p:to>
                                    </p:set>
                                    <p:animEffect transition="in" filter="wipe(down)">
                                      <p:cBhvr>
                                        <p:cTn id="47" dur="1000"/>
                                        <p:tgtEl>
                                          <p:spTgt spid="164"/>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154"/>
                                        </p:tgtEl>
                                        <p:attrNameLst>
                                          <p:attrName>style.visibility</p:attrName>
                                        </p:attrNameLst>
                                      </p:cBhvr>
                                      <p:to>
                                        <p:strVal val="visible"/>
                                      </p:to>
                                    </p:set>
                                    <p:animEffect transition="in" filter="wipe(left)">
                                      <p:cBhvr>
                                        <p:cTn id="51" dur="2000"/>
                                        <p:tgtEl>
                                          <p:spTgt spid="154"/>
                                        </p:tgtEl>
                                      </p:cBhvr>
                                    </p:animEffect>
                                  </p:childTnLst>
                                </p:cTn>
                              </p:par>
                              <p:par>
                                <p:cTn id="52" presetID="22" presetClass="entr" presetSubtype="2" fill="hold" nodeType="withEffect">
                                  <p:stCondLst>
                                    <p:cond delay="0"/>
                                  </p:stCondLst>
                                  <p:childTnLst>
                                    <p:set>
                                      <p:cBhvr>
                                        <p:cTn id="53" dur="1" fill="hold">
                                          <p:stCondLst>
                                            <p:cond delay="0"/>
                                          </p:stCondLst>
                                        </p:cTn>
                                        <p:tgtEl>
                                          <p:spTgt spid="180"/>
                                        </p:tgtEl>
                                        <p:attrNameLst>
                                          <p:attrName>style.visibility</p:attrName>
                                        </p:attrNameLst>
                                      </p:cBhvr>
                                      <p:to>
                                        <p:strVal val="visible"/>
                                      </p:to>
                                    </p:set>
                                    <p:animEffect transition="in" filter="wipe(right)">
                                      <p:cBhvr>
                                        <p:cTn id="54" dur="500"/>
                                        <p:tgtEl>
                                          <p:spTgt spid="180"/>
                                        </p:tgtEl>
                                      </p:cBhvr>
                                    </p:animEffect>
                                  </p:childTnLst>
                                </p:cTn>
                              </p:par>
                            </p:childTnLst>
                          </p:cTn>
                        </p:par>
                        <p:par>
                          <p:cTn id="55" fill="hold">
                            <p:stCondLst>
                              <p:cond delay="3000"/>
                            </p:stCondLst>
                            <p:childTnLst>
                              <p:par>
                                <p:cTn id="56" presetID="22" presetClass="entr" presetSubtype="8" fill="hold" grpId="0"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wipe(left)">
                                      <p:cBhvr>
                                        <p:cTn id="58" dur="2000"/>
                                        <p:tgtEl>
                                          <p:spTgt spid="150"/>
                                        </p:tgtEl>
                                      </p:cBhvr>
                                    </p:animEffect>
                                  </p:childTnLst>
                                </p:cTn>
                              </p:par>
                            </p:childTnLst>
                          </p:cTn>
                        </p:par>
                        <p:par>
                          <p:cTn id="59" fill="hold">
                            <p:stCondLst>
                              <p:cond delay="5000"/>
                            </p:stCondLst>
                            <p:childTnLst>
                              <p:par>
                                <p:cTn id="60" presetID="22" presetClass="entr" presetSubtype="1" fill="hold" nodeType="afterEffect">
                                  <p:stCondLst>
                                    <p:cond delay="0"/>
                                  </p:stCondLst>
                                  <p:childTnLst>
                                    <p:set>
                                      <p:cBhvr>
                                        <p:cTn id="61" dur="1" fill="hold">
                                          <p:stCondLst>
                                            <p:cond delay="0"/>
                                          </p:stCondLst>
                                        </p:cTn>
                                        <p:tgtEl>
                                          <p:spTgt spid="161"/>
                                        </p:tgtEl>
                                        <p:attrNameLst>
                                          <p:attrName>style.visibility</p:attrName>
                                        </p:attrNameLst>
                                      </p:cBhvr>
                                      <p:to>
                                        <p:strVal val="visible"/>
                                      </p:to>
                                    </p:set>
                                    <p:animEffect transition="in" filter="wipe(up)">
                                      <p:cBhvr>
                                        <p:cTn id="62" dur="20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50" grpId="0" animBg="1"/>
      <p:bldP spid="154" grpId="0" animBg="1"/>
      <p:bldP spid="169" grpId="0" animBg="1"/>
      <p:bldP spid="169"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Object 106"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1271" name="think-cell Slide" r:id="rId57" imgW="270" imgH="270" progId="TCLayout.ActiveDocument.1">
                  <p:embed/>
                </p:oleObj>
              </mc:Choice>
              <mc:Fallback>
                <p:oleObj name="think-cell Slide" r:id="rId57" imgW="270" imgH="270" progId="TCLayout.ActiveDocument.1">
                  <p:embed/>
                  <p:pic>
                    <p:nvPicPr>
                      <p:cNvPr id="0" name=""/>
                      <p:cNvPicPr/>
                      <p:nvPr/>
                    </p:nvPicPr>
                    <p:blipFill>
                      <a:blip r:embed="rId58"/>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cs typeface="Segoe UI"/>
              </a:rPr>
              <a:t>Event</a:t>
            </a:r>
          </a:p>
        </p:txBody>
      </p:sp>
      <p:sp>
        <p:nvSpPr>
          <p:cNvPr id="3" name="Content Placeholder 2"/>
          <p:cNvSpPr>
            <a:spLocks noGrp="1"/>
          </p:cNvSpPr>
          <p:nvPr>
            <p:ph type="body" sz="quarter" idx="10"/>
          </p:nvPr>
        </p:nvSpPr>
        <p:spPr>
          <a:xfrm>
            <a:off x="520701" y="1463675"/>
            <a:ext cx="4389120" cy="2788456"/>
          </a:xfrm>
        </p:spPr>
        <p:txBody>
          <a:bodyPr/>
          <a:lstStyle/>
          <a:p>
            <a:pPr marL="3175">
              <a:spcAft>
                <a:spcPts val="900"/>
              </a:spcAft>
            </a:pPr>
            <a:r>
              <a:rPr lang="en-US" sz="2800" spc="-100" dirty="0">
                <a:latin typeface="Segoe UI Light" pitchFamily="34" charset="0"/>
              </a:rPr>
              <a:t>NetEventRelayBinding</a:t>
            </a:r>
          </a:p>
          <a:p>
            <a:pPr marL="3175">
              <a:spcAft>
                <a:spcPts val="900"/>
              </a:spcAft>
            </a:pPr>
            <a:r>
              <a:rPr lang="en-US" sz="2800" spc="-100" dirty="0">
                <a:latin typeface="Segoe UI Light" pitchFamily="34" charset="0"/>
              </a:rPr>
              <a:t>Small-Scale Synchronous Multicast </a:t>
            </a:r>
          </a:p>
          <a:p>
            <a:pPr marL="3175">
              <a:spcAft>
                <a:spcPts val="900"/>
              </a:spcAft>
            </a:pPr>
            <a:r>
              <a:rPr lang="en-US" sz="2800" spc="-100" dirty="0">
                <a:latin typeface="Segoe UI Light" pitchFamily="34" charset="0"/>
              </a:rPr>
              <a:t>60KB message-size limit</a:t>
            </a:r>
          </a:p>
          <a:p>
            <a:pPr marL="3175">
              <a:spcAft>
                <a:spcPts val="900"/>
              </a:spcAft>
            </a:pPr>
            <a:r>
              <a:rPr lang="en-US" sz="2800" spc="-100" dirty="0">
                <a:latin typeface="Segoe UI Light" pitchFamily="34" charset="0"/>
              </a:rPr>
              <a:t>One-way only</a:t>
            </a:r>
          </a:p>
          <a:p>
            <a:pPr marL="3175">
              <a:spcAft>
                <a:spcPts val="900"/>
              </a:spcAft>
            </a:pPr>
            <a:r>
              <a:rPr lang="en-US" sz="2800" spc="-100" dirty="0">
                <a:latin typeface="Segoe UI Light" pitchFamily="34" charset="0"/>
              </a:rPr>
              <a:t>No rendezvous overhead</a:t>
            </a:r>
          </a:p>
        </p:txBody>
      </p:sp>
      <p:sp>
        <p:nvSpPr>
          <p:cNvPr id="73" name="Rectangle 72"/>
          <p:cNvSpPr/>
          <p:nvPr>
            <p:custDataLst>
              <p:tags r:id="rId4"/>
            </p:custDataLst>
          </p:nvPr>
        </p:nvSpPr>
        <p:spPr bwMode="auto">
          <a:xfrm>
            <a:off x="4573588" y="622170"/>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rgbClr val="FFFFFF">
                    <a:alpha val="0"/>
                  </a:srgbClr>
                </a:solidFill>
              </a:ln>
              <a:solidFill>
                <a:srgbClr val="00AEEF"/>
              </a:solidFill>
            </a:endParaRPr>
          </a:p>
        </p:txBody>
      </p:sp>
      <p:sp>
        <p:nvSpPr>
          <p:cNvPr id="74" name="Rectangle 73"/>
          <p:cNvSpPr/>
          <p:nvPr>
            <p:custDataLst>
              <p:tags r:id="rId5"/>
            </p:custDataLst>
          </p:nvPr>
        </p:nvSpPr>
        <p:spPr>
          <a:xfrm>
            <a:off x="7718217"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76" name="Rectangle 75"/>
          <p:cNvSpPr/>
          <p:nvPr>
            <p:custDataLst>
              <p:tags r:id="rId6"/>
            </p:custDataLst>
          </p:nvPr>
        </p:nvSpPr>
        <p:spPr bwMode="auto">
          <a:xfrm>
            <a:off x="4768879"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a:defRPr/>
            </a:pPr>
            <a:r>
              <a:rPr lang="en-US" sz="1200" kern="0" dirty="0">
                <a:ln>
                  <a:solidFill>
                    <a:srgbClr val="FFFFFF">
                      <a:alpha val="0"/>
                    </a:srgbClr>
                  </a:solidFill>
                </a:ln>
                <a:solidFill>
                  <a:srgbClr val="595959"/>
                </a:solidFill>
              </a:rPr>
              <a:t>Backend</a:t>
            </a:r>
            <a:br>
              <a:rPr lang="en-US" sz="1200" kern="0" dirty="0">
                <a:ln>
                  <a:solidFill>
                    <a:srgbClr val="FFFFFF">
                      <a:alpha val="0"/>
                    </a:srgbClr>
                  </a:solidFill>
                </a:ln>
                <a:solidFill>
                  <a:srgbClr val="595959"/>
                </a:solidFill>
              </a:rPr>
            </a:br>
            <a:r>
              <a:rPr lang="en-US" sz="1200" kern="0" dirty="0">
                <a:ln>
                  <a:solidFill>
                    <a:srgbClr val="FFFFFF">
                      <a:alpha val="0"/>
                    </a:srgbClr>
                  </a:solidFill>
                </a:ln>
                <a:solidFill>
                  <a:srgbClr val="595959"/>
                </a:solidFill>
              </a:rPr>
              <a:t>Naming</a:t>
            </a:r>
          </a:p>
          <a:p>
            <a:pPr algn="r">
              <a:defRPr/>
            </a:pPr>
            <a:r>
              <a:rPr lang="en-US" sz="1200" kern="0" dirty="0">
                <a:ln>
                  <a:solidFill>
                    <a:srgbClr val="FFFFFF">
                      <a:alpha val="0"/>
                    </a:srgbClr>
                  </a:solidFill>
                </a:ln>
                <a:solidFill>
                  <a:srgbClr val="595959"/>
                </a:solidFill>
              </a:rPr>
              <a:t>Routing</a:t>
            </a:r>
            <a:br>
              <a:rPr lang="en-US" sz="1200" kern="0" dirty="0">
                <a:ln>
                  <a:solidFill>
                    <a:srgbClr val="FFFFFF">
                      <a:alpha val="0"/>
                    </a:srgbClr>
                  </a:solidFill>
                </a:ln>
                <a:solidFill>
                  <a:srgbClr val="595959"/>
                </a:solidFill>
              </a:rPr>
            </a:br>
            <a:r>
              <a:rPr lang="en-US" sz="1200" kern="0" dirty="0">
                <a:ln>
                  <a:solidFill>
                    <a:srgbClr val="FFFFFF">
                      <a:alpha val="0"/>
                    </a:srgbClr>
                  </a:solidFill>
                </a:ln>
                <a:solidFill>
                  <a:srgbClr val="595959"/>
                </a:solidFill>
              </a:rPr>
              <a:t>Fabric</a:t>
            </a:r>
          </a:p>
        </p:txBody>
      </p:sp>
      <p:sp>
        <p:nvSpPr>
          <p:cNvPr id="77" name="Rectangle 76"/>
          <p:cNvSpPr/>
          <p:nvPr>
            <p:custDataLst>
              <p:tags r:id="rId7"/>
            </p:custDataLst>
          </p:nvPr>
        </p:nvSpPr>
        <p:spPr>
          <a:xfrm>
            <a:off x="5589902" y="899658"/>
            <a:ext cx="5898476" cy="1521790"/>
          </a:xfrm>
          <a:prstGeom prst="rect">
            <a:avLst/>
          </a:prstGeom>
          <a:solidFill>
            <a:schemeClr val="accent2"/>
          </a:solidFill>
          <a:ln w="9525" cap="flat" cmpd="sng" algn="ctr">
            <a:noFill/>
            <a:prstDash val="solid"/>
          </a:ln>
          <a:effectLst/>
        </p:spPr>
        <p:txBody>
          <a:bodyPr rtlCol="0" anchor="t"/>
          <a:lstStyle/>
          <a:p>
            <a:pPr algn="ctr">
              <a:defRPr/>
            </a:pPr>
            <a:r>
              <a:rPr lang="en-US" sz="2000" kern="0" dirty="0">
                <a:ln>
                  <a:solidFill>
                    <a:srgbClr val="FFFFFF">
                      <a:alpha val="0"/>
                    </a:srgbClr>
                  </a:solidFill>
                </a:ln>
                <a:solidFill>
                  <a:srgbClr val="FFFFFF"/>
                </a:solidFill>
              </a:rPr>
              <a:t>sb://</a:t>
            </a:r>
            <a:r>
              <a:rPr lang="en-US" sz="2000" i="1" kern="0" dirty="0">
                <a:ln>
                  <a:solidFill>
                    <a:srgbClr val="FFFFFF">
                      <a:alpha val="0"/>
                    </a:srgbClr>
                  </a:solidFill>
                </a:ln>
                <a:solidFill>
                  <a:srgbClr val="FF0000">
                    <a:lumMod val="75000"/>
                  </a:srgbClr>
                </a:solidFill>
              </a:rPr>
              <a:t>solution.</a:t>
            </a:r>
            <a:r>
              <a:rPr lang="en-US" sz="2000" kern="0" dirty="0">
                <a:ln>
                  <a:solidFill>
                    <a:srgbClr val="FFFFFF">
                      <a:alpha val="0"/>
                    </a:srgbClr>
                  </a:solidFill>
                </a:ln>
                <a:solidFill>
                  <a:srgbClr val="FFFFFF"/>
                </a:solidFill>
              </a:rPr>
              <a:t>servicebus.windows.net/</a:t>
            </a:r>
            <a:r>
              <a:rPr lang="en-US" sz="2000" kern="0" dirty="0">
                <a:ln>
                  <a:solidFill>
                    <a:srgbClr val="FFFFFF">
                      <a:alpha val="0"/>
                    </a:srgbClr>
                  </a:solidFill>
                </a:ln>
                <a:solidFill>
                  <a:srgbClr val="8CC600"/>
                </a:solidFill>
              </a:rPr>
              <a:t>a</a:t>
            </a:r>
            <a:r>
              <a:rPr lang="en-US" sz="2000" kern="0" dirty="0">
                <a:ln>
                  <a:solidFill>
                    <a:srgbClr val="FFFFFF">
                      <a:alpha val="0"/>
                    </a:srgbClr>
                  </a:solidFill>
                </a:ln>
                <a:solidFill>
                  <a:srgbClr val="FFFFFF"/>
                </a:solidFill>
              </a:rPr>
              <a:t>/</a:t>
            </a:r>
            <a:r>
              <a:rPr lang="en-US" sz="2000" kern="0" dirty="0">
                <a:ln>
                  <a:solidFill>
                    <a:srgbClr val="FFFFFF">
                      <a:alpha val="0"/>
                    </a:srgbClr>
                  </a:solidFill>
                </a:ln>
                <a:solidFill>
                  <a:srgbClr val="910091"/>
                </a:solidFill>
              </a:rPr>
              <a:t>b</a:t>
            </a:r>
            <a:r>
              <a:rPr lang="en-US" sz="2000" kern="0" dirty="0">
                <a:ln>
                  <a:solidFill>
                    <a:srgbClr val="FFFFFF">
                      <a:alpha val="0"/>
                    </a:srgbClr>
                  </a:solidFill>
                </a:ln>
                <a:solidFill>
                  <a:srgbClr val="FFFFFF"/>
                </a:solidFill>
              </a:rPr>
              <a:t>/</a:t>
            </a:r>
          </a:p>
        </p:txBody>
      </p:sp>
      <p:sp>
        <p:nvSpPr>
          <p:cNvPr id="78" name="Rectangle 77"/>
          <p:cNvSpPr/>
          <p:nvPr>
            <p:custDataLst>
              <p:tags r:id="rId8"/>
            </p:custDataLst>
          </p:nvPr>
        </p:nvSpPr>
        <p:spPr>
          <a:xfrm>
            <a:off x="5589902"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79" name="Rectangle 78"/>
          <p:cNvSpPr/>
          <p:nvPr>
            <p:custDataLst>
              <p:tags r:id="rId9"/>
            </p:custDataLst>
          </p:nvPr>
        </p:nvSpPr>
        <p:spPr>
          <a:xfrm>
            <a:off x="6015565"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81" name="Rectangle 80"/>
          <p:cNvSpPr/>
          <p:nvPr>
            <p:custDataLst>
              <p:tags r:id="rId10"/>
            </p:custDataLst>
          </p:nvPr>
        </p:nvSpPr>
        <p:spPr>
          <a:xfrm>
            <a:off x="6441228"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83" name="Rectangle 82"/>
          <p:cNvSpPr/>
          <p:nvPr>
            <p:custDataLst>
              <p:tags r:id="rId11"/>
            </p:custDataLst>
          </p:nvPr>
        </p:nvSpPr>
        <p:spPr>
          <a:xfrm>
            <a:off x="6866891"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84" name="Rectangle 83"/>
          <p:cNvSpPr/>
          <p:nvPr>
            <p:custDataLst>
              <p:tags r:id="rId12"/>
            </p:custDataLst>
          </p:nvPr>
        </p:nvSpPr>
        <p:spPr>
          <a:xfrm>
            <a:off x="7292554"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86" name="Rectangle 85"/>
          <p:cNvSpPr/>
          <p:nvPr>
            <p:custDataLst>
              <p:tags r:id="rId13"/>
            </p:custDataLst>
          </p:nvPr>
        </p:nvSpPr>
        <p:spPr>
          <a:xfrm>
            <a:off x="8143880"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87" name="Rectangle 86"/>
          <p:cNvSpPr/>
          <p:nvPr>
            <p:custDataLst>
              <p:tags r:id="rId14"/>
            </p:custDataLst>
          </p:nvPr>
        </p:nvSpPr>
        <p:spPr>
          <a:xfrm>
            <a:off x="8569543"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89" name="Rectangle 88"/>
          <p:cNvSpPr/>
          <p:nvPr>
            <p:custDataLst>
              <p:tags r:id="rId15"/>
            </p:custDataLst>
          </p:nvPr>
        </p:nvSpPr>
        <p:spPr>
          <a:xfrm>
            <a:off x="8995206"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90" name="Rectangle 89"/>
          <p:cNvSpPr/>
          <p:nvPr>
            <p:custDataLst>
              <p:tags r:id="rId16"/>
            </p:custDataLst>
          </p:nvPr>
        </p:nvSpPr>
        <p:spPr>
          <a:xfrm>
            <a:off x="9420869"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98" name="Rectangle 97"/>
          <p:cNvSpPr/>
          <p:nvPr>
            <p:custDataLst>
              <p:tags r:id="rId17"/>
            </p:custDataLst>
          </p:nvPr>
        </p:nvSpPr>
        <p:spPr>
          <a:xfrm>
            <a:off x="9846532"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100" name="Rectangle 99"/>
          <p:cNvSpPr/>
          <p:nvPr>
            <p:custDataLst>
              <p:tags r:id="rId18"/>
            </p:custDataLst>
          </p:nvPr>
        </p:nvSpPr>
        <p:spPr>
          <a:xfrm>
            <a:off x="10272195"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101" name="Rectangle 100"/>
          <p:cNvSpPr/>
          <p:nvPr>
            <p:custDataLst>
              <p:tags r:id="rId19"/>
            </p:custDataLst>
          </p:nvPr>
        </p:nvSpPr>
        <p:spPr>
          <a:xfrm>
            <a:off x="10697858"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103" name="Rectangle 102"/>
          <p:cNvSpPr/>
          <p:nvPr>
            <p:custDataLst>
              <p:tags r:id="rId20"/>
            </p:custDataLst>
          </p:nvPr>
        </p:nvSpPr>
        <p:spPr>
          <a:xfrm>
            <a:off x="11123524" y="2488230"/>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104" name="Oval 97"/>
          <p:cNvSpPr>
            <a:spLocks noChangeArrowheads="1"/>
          </p:cNvSpPr>
          <p:nvPr>
            <p:custDataLst>
              <p:tags r:id="rId21"/>
            </p:custDataLst>
          </p:nvPr>
        </p:nvSpPr>
        <p:spPr bwMode="auto">
          <a:xfrm>
            <a:off x="8113043" y="1216828"/>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endParaRPr lang="en-US" sz="1400" kern="0" dirty="0">
              <a:ln>
                <a:solidFill>
                  <a:srgbClr val="FFFFFF">
                    <a:alpha val="0"/>
                  </a:srgbClr>
                </a:solidFill>
              </a:ln>
              <a:solidFill>
                <a:srgbClr val="FFFFFF"/>
              </a:solidFill>
              <a:sym typeface="Segoe UI"/>
            </a:endParaRPr>
          </a:p>
        </p:txBody>
      </p:sp>
      <p:sp>
        <p:nvSpPr>
          <p:cNvPr id="105" name="Oval 96"/>
          <p:cNvSpPr>
            <a:spLocks noChangeArrowheads="1"/>
          </p:cNvSpPr>
          <p:nvPr>
            <p:custDataLst>
              <p:tags r:id="rId22"/>
            </p:custDataLst>
          </p:nvPr>
        </p:nvSpPr>
        <p:spPr bwMode="auto">
          <a:xfrm>
            <a:off x="7558803" y="1534283"/>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endParaRPr lang="en-US" sz="1400" kern="0" dirty="0">
              <a:ln>
                <a:solidFill>
                  <a:srgbClr val="FFFFFF">
                    <a:alpha val="0"/>
                  </a:srgbClr>
                </a:solidFill>
              </a:ln>
              <a:solidFill>
                <a:srgbClr val="FFFFFF"/>
              </a:solidFill>
              <a:sym typeface="Segoe UI"/>
            </a:endParaRPr>
          </a:p>
        </p:txBody>
      </p:sp>
      <p:sp>
        <p:nvSpPr>
          <p:cNvPr id="108" name="Oval 95"/>
          <p:cNvSpPr>
            <a:spLocks noChangeArrowheads="1"/>
          </p:cNvSpPr>
          <p:nvPr>
            <p:custDataLst>
              <p:tags r:id="rId23"/>
            </p:custDataLst>
          </p:nvPr>
        </p:nvSpPr>
        <p:spPr bwMode="auto">
          <a:xfrm>
            <a:off x="8667283" y="1534283"/>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rgbClr val="FFFFFF"/>
              </a:solidFill>
              <a:sym typeface="Segoe UI"/>
            </a:endParaRPr>
          </a:p>
        </p:txBody>
      </p:sp>
      <p:sp>
        <p:nvSpPr>
          <p:cNvPr id="109" name="Oval 94"/>
          <p:cNvSpPr>
            <a:spLocks noChangeArrowheads="1"/>
          </p:cNvSpPr>
          <p:nvPr>
            <p:custDataLst>
              <p:tags r:id="rId24"/>
            </p:custDataLst>
          </p:nvPr>
        </p:nvSpPr>
        <p:spPr bwMode="auto">
          <a:xfrm>
            <a:off x="8965121"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endParaRPr lang="en-US" sz="1400" kern="0" dirty="0">
              <a:ln>
                <a:solidFill>
                  <a:srgbClr val="FFFFFF">
                    <a:alpha val="0"/>
                  </a:srgbClr>
                </a:solidFill>
              </a:ln>
              <a:solidFill>
                <a:srgbClr val="FFFFFF"/>
              </a:solidFill>
              <a:sym typeface="Segoe UI"/>
            </a:endParaRPr>
          </a:p>
        </p:txBody>
      </p:sp>
      <p:sp>
        <p:nvSpPr>
          <p:cNvPr id="110" name="Oval 92"/>
          <p:cNvSpPr>
            <a:spLocks noChangeArrowheads="1"/>
          </p:cNvSpPr>
          <p:nvPr>
            <p:custDataLst>
              <p:tags r:id="rId25"/>
            </p:custDataLst>
          </p:nvPr>
        </p:nvSpPr>
        <p:spPr bwMode="auto">
          <a:xfrm>
            <a:off x="7816762"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endParaRPr lang="en-US" sz="1400" kern="0" dirty="0">
              <a:ln>
                <a:solidFill>
                  <a:srgbClr val="FFFFFF">
                    <a:alpha val="0"/>
                  </a:srgbClr>
                </a:solidFill>
              </a:ln>
              <a:solidFill>
                <a:srgbClr val="FFFFFF"/>
              </a:solidFill>
              <a:sym typeface="Segoe UI"/>
            </a:endParaRPr>
          </a:p>
        </p:txBody>
      </p:sp>
      <p:sp>
        <p:nvSpPr>
          <p:cNvPr id="111" name="Oval 91"/>
          <p:cNvSpPr>
            <a:spLocks noChangeArrowheads="1"/>
          </p:cNvSpPr>
          <p:nvPr>
            <p:custDataLst>
              <p:tags r:id="rId26"/>
            </p:custDataLst>
          </p:nvPr>
        </p:nvSpPr>
        <p:spPr bwMode="auto">
          <a:xfrm>
            <a:off x="7242896"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endParaRPr lang="en-US" sz="1400" kern="0" dirty="0">
              <a:ln>
                <a:solidFill>
                  <a:srgbClr val="FFFFFF">
                    <a:alpha val="0"/>
                  </a:srgbClr>
                </a:solidFill>
              </a:ln>
              <a:solidFill>
                <a:srgbClr val="FFFFFF"/>
              </a:solidFill>
              <a:sym typeface="Segoe UI"/>
            </a:endParaRPr>
          </a:p>
        </p:txBody>
      </p:sp>
      <p:sp>
        <p:nvSpPr>
          <p:cNvPr id="112" name="AutoShape 90"/>
          <p:cNvSpPr>
            <a:spLocks noChangeShapeType="1"/>
          </p:cNvSpPr>
          <p:nvPr>
            <p:custDataLst>
              <p:tags r:id="rId27"/>
            </p:custDataLst>
          </p:nvPr>
        </p:nvSpPr>
        <p:spPr bwMode="auto">
          <a:xfrm flipH="1">
            <a:off x="7788488" y="1347747"/>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ysClr val="windowText" lastClr="000000"/>
              </a:solidFill>
            </a:endParaRPr>
          </a:p>
        </p:txBody>
      </p:sp>
      <p:sp>
        <p:nvSpPr>
          <p:cNvPr id="113" name="AutoShape 88"/>
          <p:cNvSpPr>
            <a:spLocks noChangeShapeType="1"/>
          </p:cNvSpPr>
          <p:nvPr>
            <p:custDataLst>
              <p:tags r:id="rId28"/>
            </p:custDataLst>
          </p:nvPr>
        </p:nvSpPr>
        <p:spPr bwMode="auto">
          <a:xfrm flipH="1">
            <a:off x="8610580" y="1750201"/>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ysClr val="windowText" lastClr="000000"/>
              </a:solidFill>
            </a:endParaRPr>
          </a:p>
        </p:txBody>
      </p:sp>
      <p:sp>
        <p:nvSpPr>
          <p:cNvPr id="114" name="AutoShape 87"/>
          <p:cNvSpPr>
            <a:spLocks noChangeShapeType="1"/>
          </p:cNvSpPr>
          <p:nvPr>
            <p:custDataLst>
              <p:tags r:id="rId29"/>
            </p:custDataLst>
          </p:nvPr>
        </p:nvSpPr>
        <p:spPr bwMode="auto">
          <a:xfrm>
            <a:off x="8887235" y="1750201"/>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ysClr val="windowText" lastClr="000000"/>
              </a:solidFill>
            </a:endParaRPr>
          </a:p>
        </p:txBody>
      </p:sp>
      <p:sp>
        <p:nvSpPr>
          <p:cNvPr id="115" name="AutoShape 86"/>
          <p:cNvSpPr>
            <a:spLocks noChangeShapeType="1"/>
          </p:cNvSpPr>
          <p:nvPr>
            <p:custDataLst>
              <p:tags r:id="rId30"/>
            </p:custDataLst>
          </p:nvPr>
        </p:nvSpPr>
        <p:spPr bwMode="auto">
          <a:xfrm>
            <a:off x="7778753" y="1750201"/>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ysClr val="windowText" lastClr="000000"/>
              </a:solidFill>
            </a:endParaRPr>
          </a:p>
        </p:txBody>
      </p:sp>
      <p:sp>
        <p:nvSpPr>
          <p:cNvPr id="116" name="AutoShape 85"/>
          <p:cNvSpPr>
            <a:spLocks noChangeShapeType="1"/>
          </p:cNvSpPr>
          <p:nvPr>
            <p:custDataLst>
              <p:tags r:id="rId31"/>
            </p:custDataLst>
          </p:nvPr>
        </p:nvSpPr>
        <p:spPr bwMode="auto">
          <a:xfrm flipH="1">
            <a:off x="7462847" y="1750201"/>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ysClr val="windowText" lastClr="000000"/>
              </a:solidFill>
            </a:endParaRPr>
          </a:p>
        </p:txBody>
      </p:sp>
      <p:sp>
        <p:nvSpPr>
          <p:cNvPr id="117" name="AutoShape 90"/>
          <p:cNvSpPr>
            <a:spLocks noChangeShapeType="1"/>
          </p:cNvSpPr>
          <p:nvPr>
            <p:custDataLst>
              <p:tags r:id="rId32"/>
            </p:custDataLst>
          </p:nvPr>
        </p:nvSpPr>
        <p:spPr bwMode="auto">
          <a:xfrm>
            <a:off x="8374245" y="1347747"/>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ysClr val="windowText" lastClr="000000"/>
              </a:solidFill>
            </a:endParaRPr>
          </a:p>
        </p:txBody>
      </p:sp>
      <p:sp>
        <p:nvSpPr>
          <p:cNvPr id="118" name="Oval 117"/>
          <p:cNvSpPr>
            <a:spLocks noChangeArrowheads="1"/>
          </p:cNvSpPr>
          <p:nvPr>
            <p:custDataLst>
              <p:tags r:id="rId33"/>
            </p:custDataLst>
          </p:nvPr>
        </p:nvSpPr>
        <p:spPr bwMode="auto">
          <a:xfrm>
            <a:off x="8390631" y="1893169"/>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endParaRPr lang="en-US" sz="1400" kern="0" dirty="0">
              <a:ln>
                <a:solidFill>
                  <a:srgbClr val="FFFFFF">
                    <a:alpha val="0"/>
                  </a:srgbClr>
                </a:solidFill>
              </a:ln>
              <a:solidFill>
                <a:srgbClr val="FFFFFF"/>
              </a:solidFill>
              <a:sym typeface="Segoe UI"/>
            </a:endParaRPr>
          </a:p>
        </p:txBody>
      </p:sp>
      <p:sp>
        <p:nvSpPr>
          <p:cNvPr id="119" name="Freeform 118"/>
          <p:cNvSpPr/>
          <p:nvPr>
            <p:custDataLst>
              <p:tags r:id="rId34"/>
            </p:custDataLst>
          </p:nvPr>
        </p:nvSpPr>
        <p:spPr>
          <a:xfrm rot="21235890">
            <a:off x="8668636" y="1995062"/>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3"/>
            <a:endParaRPr lang="en-US" dirty="0">
              <a:ln>
                <a:solidFill>
                  <a:srgbClr val="FFFFFF">
                    <a:alpha val="0"/>
                  </a:srgbClr>
                </a:solidFill>
              </a:ln>
              <a:solidFill>
                <a:srgbClr val="292929"/>
              </a:solidFill>
            </a:endParaRPr>
          </a:p>
        </p:txBody>
      </p:sp>
      <p:grpSp>
        <p:nvGrpSpPr>
          <p:cNvPr id="120" name="Group 119"/>
          <p:cNvGrpSpPr/>
          <p:nvPr/>
        </p:nvGrpSpPr>
        <p:grpSpPr>
          <a:xfrm>
            <a:off x="4768879" y="2488231"/>
            <a:ext cx="782521" cy="403773"/>
            <a:chOff x="2712110" y="2722147"/>
            <a:chExt cx="782521" cy="403773"/>
          </a:xfrm>
          <a:solidFill>
            <a:schemeClr val="bg1">
              <a:lumMod val="85000"/>
            </a:schemeClr>
          </a:solidFill>
        </p:grpSpPr>
        <p:sp>
          <p:nvSpPr>
            <p:cNvPr id="121" name="Rectangle 120"/>
            <p:cNvSpPr/>
            <p:nvPr>
              <p:custDataLst>
                <p:tags r:id="rId53"/>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rgbClr val="FFFFFF">
                      <a:alpha val="0"/>
                    </a:srgbClr>
                  </a:solidFill>
                </a:ln>
                <a:gradFill>
                  <a:gsLst>
                    <a:gs pos="0">
                      <a:srgbClr val="FFFFFF"/>
                    </a:gs>
                    <a:gs pos="100000">
                      <a:srgbClr val="FFFFFF"/>
                    </a:gs>
                  </a:gsLst>
                  <a:lin ang="5400000" scaled="0"/>
                </a:gradFill>
              </a:endParaRPr>
            </a:p>
          </p:txBody>
        </p:sp>
        <p:sp>
          <p:nvSpPr>
            <p:cNvPr id="122" name="TextBox 121"/>
            <p:cNvSpPr txBox="1"/>
            <p:nvPr>
              <p:custDataLst>
                <p:tags r:id="rId54"/>
              </p:custDataLst>
            </p:nvPr>
          </p:nvSpPr>
          <p:spPr>
            <a:xfrm>
              <a:off x="2809229" y="2739367"/>
              <a:ext cx="615553" cy="369332"/>
            </a:xfrm>
            <a:prstGeom prst="rect">
              <a:avLst/>
            </a:prstGeom>
            <a:grpFill/>
          </p:spPr>
          <p:txBody>
            <a:bodyPr wrap="none" lIns="0" tIns="0" rIns="0" bIns="0" rtlCol="0">
              <a:spAutoFit/>
            </a:bodyPr>
            <a:lstStyle/>
            <a:p>
              <a:pPr algn="r">
                <a:defRPr/>
              </a:pPr>
              <a:r>
                <a:rPr lang="en-US" sz="1200" kern="0" dirty="0">
                  <a:ln>
                    <a:solidFill>
                      <a:srgbClr val="FFFFFF">
                        <a:alpha val="0"/>
                      </a:srgbClr>
                    </a:solidFill>
                  </a:ln>
                  <a:solidFill>
                    <a:srgbClr val="595959"/>
                  </a:solidFill>
                </a:rPr>
                <a:t>Frontend</a:t>
              </a:r>
              <a:br>
                <a:rPr lang="en-US" sz="1200" kern="0" dirty="0">
                  <a:ln>
                    <a:solidFill>
                      <a:srgbClr val="FFFFFF">
                        <a:alpha val="0"/>
                      </a:srgbClr>
                    </a:solidFill>
                  </a:ln>
                  <a:solidFill>
                    <a:srgbClr val="595959"/>
                  </a:solidFill>
                </a:rPr>
              </a:br>
              <a:r>
                <a:rPr lang="en-US" sz="1200" kern="0" dirty="0">
                  <a:ln>
                    <a:solidFill>
                      <a:srgbClr val="FFFFFF">
                        <a:alpha val="0"/>
                      </a:srgbClr>
                    </a:solidFill>
                  </a:ln>
                  <a:solidFill>
                    <a:srgbClr val="595959"/>
                  </a:solidFill>
                </a:rPr>
                <a:t>Nodes</a:t>
              </a:r>
            </a:p>
          </p:txBody>
        </p:sp>
      </p:grpSp>
      <p:sp>
        <p:nvSpPr>
          <p:cNvPr id="123" name="Freeform 122"/>
          <p:cNvSpPr/>
          <p:nvPr>
            <p:custDataLst>
              <p:tags r:id="rId35"/>
            </p:custDataLst>
          </p:nvPr>
        </p:nvSpPr>
        <p:spPr bwMode="auto">
          <a:xfrm>
            <a:off x="7052409" y="1993444"/>
            <a:ext cx="1336449" cy="558694"/>
          </a:xfrm>
          <a:custGeom>
            <a:avLst/>
            <a:gdLst>
              <a:gd name="connsiteX0" fmla="*/ 0 w 1407886"/>
              <a:gd name="connsiteY0" fmla="*/ 653142 h 653142"/>
              <a:gd name="connsiteX1" fmla="*/ 478972 w 1407886"/>
              <a:gd name="connsiteY1" fmla="*/ 116114 h 653142"/>
              <a:gd name="connsiteX2" fmla="*/ 1407886 w 1407886"/>
              <a:gd name="connsiteY2" fmla="*/ 0 h 653142"/>
              <a:gd name="connsiteX0" fmla="*/ 0 w 1407886"/>
              <a:gd name="connsiteY0" fmla="*/ 653142 h 653142"/>
              <a:gd name="connsiteX1" fmla="*/ 521834 w 1407886"/>
              <a:gd name="connsiteY1" fmla="*/ 150396 h 653142"/>
              <a:gd name="connsiteX2" fmla="*/ 1407886 w 1407886"/>
              <a:gd name="connsiteY2" fmla="*/ 0 h 653142"/>
              <a:gd name="connsiteX0" fmla="*/ 0 w 1336449"/>
              <a:gd name="connsiteY0" fmla="*/ 670284 h 670284"/>
              <a:gd name="connsiteX1" fmla="*/ 450397 w 1336449"/>
              <a:gd name="connsiteY1" fmla="*/ 150396 h 670284"/>
              <a:gd name="connsiteX2" fmla="*/ 1336449 w 1336449"/>
              <a:gd name="connsiteY2" fmla="*/ 0 h 670284"/>
              <a:gd name="connsiteX0" fmla="*/ 0 w 1336449"/>
              <a:gd name="connsiteY0" fmla="*/ 670284 h 670284"/>
              <a:gd name="connsiteX1" fmla="*/ 450397 w 1336449"/>
              <a:gd name="connsiteY1" fmla="*/ 150396 h 670284"/>
              <a:gd name="connsiteX2" fmla="*/ 1336449 w 1336449"/>
              <a:gd name="connsiteY2" fmla="*/ 0 h 670284"/>
            </a:gdLst>
            <a:ahLst/>
            <a:cxnLst>
              <a:cxn ang="0">
                <a:pos x="connsiteX0" y="connsiteY0"/>
              </a:cxn>
              <a:cxn ang="0">
                <a:pos x="connsiteX1" y="connsiteY1"/>
              </a:cxn>
              <a:cxn ang="0">
                <a:pos x="connsiteX2" y="connsiteY2"/>
              </a:cxn>
            </a:cxnLst>
            <a:rect l="l" t="t" r="r" b="b"/>
            <a:pathLst>
              <a:path w="1336449" h="670284">
                <a:moveTo>
                  <a:pt x="0" y="670284"/>
                </a:moveTo>
                <a:cubicBezTo>
                  <a:pt x="55487" y="456198"/>
                  <a:pt x="227656" y="262110"/>
                  <a:pt x="450397" y="150396"/>
                </a:cubicBezTo>
                <a:cubicBezTo>
                  <a:pt x="673138" y="38682"/>
                  <a:pt x="989316" y="3628"/>
                  <a:pt x="1336449" y="0"/>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3"/>
            <a:endParaRPr lang="en-US" dirty="0">
              <a:ln>
                <a:solidFill>
                  <a:srgbClr val="FFFFFF">
                    <a:alpha val="0"/>
                  </a:srgbClr>
                </a:solidFill>
              </a:ln>
              <a:solidFill>
                <a:srgbClr val="292929"/>
              </a:solidFill>
            </a:endParaRPr>
          </a:p>
        </p:txBody>
      </p:sp>
      <p:grpSp>
        <p:nvGrpSpPr>
          <p:cNvPr id="124" name="Group 123"/>
          <p:cNvGrpSpPr/>
          <p:nvPr/>
        </p:nvGrpSpPr>
        <p:grpSpPr>
          <a:xfrm>
            <a:off x="5442993" y="2892005"/>
            <a:ext cx="1606326" cy="2507459"/>
            <a:chOff x="5632079" y="3133759"/>
            <a:chExt cx="1606326" cy="2507459"/>
          </a:xfrm>
        </p:grpSpPr>
        <p:cxnSp>
          <p:nvCxnSpPr>
            <p:cNvPr id="125" name="Elbow Connector 124"/>
            <p:cNvCxnSpPr>
              <a:stCxn id="162" idx="0"/>
              <a:endCxn id="83" idx="2"/>
            </p:cNvCxnSpPr>
            <p:nvPr>
              <p:custDataLst>
                <p:tags r:id="rId51"/>
              </p:custDataLst>
            </p:nvPr>
          </p:nvCxnSpPr>
          <p:spPr>
            <a:xfrm rot="5400000" flipH="1" flipV="1">
              <a:off x="5586214" y="3989028"/>
              <a:ext cx="2507459" cy="796922"/>
            </a:xfrm>
            <a:prstGeom prst="bentConnector3">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6" name="TextBox 125"/>
            <p:cNvSpPr txBox="1"/>
            <p:nvPr>
              <p:custDataLst>
                <p:tags r:id="rId52"/>
              </p:custDataLst>
            </p:nvPr>
          </p:nvSpPr>
          <p:spPr>
            <a:xfrm flipH="1">
              <a:off x="5632079" y="4611025"/>
              <a:ext cx="716498" cy="738664"/>
            </a:xfrm>
            <a:prstGeom prst="rect">
              <a:avLst/>
            </a:prstGeom>
            <a:noFill/>
            <a:effectLst/>
          </p:spPr>
          <p:txBody>
            <a:bodyPr wrap="square" lIns="0" tIns="0" rIns="0" bIns="0" rtlCol="0">
              <a:spAutoFit/>
            </a:bodyPr>
            <a:lstStyle/>
            <a:p>
              <a:pPr algn="r" defTabSz="914099" fontAlgn="base">
                <a:spcBef>
                  <a:spcPct val="0"/>
                </a:spcBef>
                <a:spcAft>
                  <a:spcPct val="0"/>
                </a:spcAft>
                <a:defRPr/>
              </a:pPr>
              <a:r>
                <a:rPr lang="en-US" sz="1200" dirty="0">
                  <a:ln>
                    <a:solidFill>
                      <a:srgbClr val="FFFFFF">
                        <a:alpha val="0"/>
                      </a:srgbClr>
                    </a:solidFill>
                  </a:ln>
                  <a:solidFill>
                    <a:srgbClr val="595959">
                      <a:alpha val="99000"/>
                    </a:srgbClr>
                  </a:solidFill>
                </a:rPr>
                <a:t>outbound connect one-way </a:t>
              </a:r>
              <a:r>
                <a:rPr lang="en-US" sz="1200" dirty="0" err="1">
                  <a:ln>
                    <a:solidFill>
                      <a:srgbClr val="FFFFFF">
                        <a:alpha val="0"/>
                      </a:srgbClr>
                    </a:solidFill>
                  </a:ln>
                  <a:solidFill>
                    <a:srgbClr val="595959">
                      <a:alpha val="99000"/>
                    </a:srgbClr>
                  </a:solidFill>
                </a:rPr>
                <a:t>net.tcp</a:t>
              </a:r>
              <a:endParaRPr lang="en-US" sz="1200" dirty="0">
                <a:ln>
                  <a:solidFill>
                    <a:srgbClr val="FFFFFF">
                      <a:alpha val="0"/>
                    </a:srgbClr>
                  </a:solidFill>
                </a:ln>
                <a:solidFill>
                  <a:srgbClr val="595959">
                    <a:alpha val="99000"/>
                  </a:srgbClr>
                </a:solidFill>
              </a:endParaRPr>
            </a:p>
          </p:txBody>
        </p:sp>
      </p:grpSp>
      <p:grpSp>
        <p:nvGrpSpPr>
          <p:cNvPr id="127" name="Group 126"/>
          <p:cNvGrpSpPr/>
          <p:nvPr/>
        </p:nvGrpSpPr>
        <p:grpSpPr>
          <a:xfrm>
            <a:off x="9177634" y="2892005"/>
            <a:ext cx="2416178" cy="2507459"/>
            <a:chOff x="9366720" y="3133759"/>
            <a:chExt cx="2416178" cy="2507459"/>
          </a:xfrm>
        </p:grpSpPr>
        <p:cxnSp>
          <p:nvCxnSpPr>
            <p:cNvPr id="128" name="Elbow Connector 127"/>
            <p:cNvCxnSpPr>
              <a:stCxn id="164" idx="0"/>
              <a:endCxn id="89" idx="2"/>
            </p:cNvCxnSpPr>
            <p:nvPr>
              <p:custDataLst>
                <p:tags r:id="rId49"/>
              </p:custDataLst>
            </p:nvPr>
          </p:nvCxnSpPr>
          <p:spPr>
            <a:xfrm rot="16200000" flipV="1">
              <a:off x="8918281" y="3582198"/>
              <a:ext cx="2507459" cy="1610581"/>
            </a:xfrm>
            <a:prstGeom prst="bentConnector3">
              <a:avLst>
                <a:gd name="adj1" fmla="val 50000"/>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9" name="TextBox 128"/>
            <p:cNvSpPr txBox="1"/>
            <p:nvPr>
              <p:custDataLst>
                <p:tags r:id="rId50"/>
              </p:custDataLst>
            </p:nvPr>
          </p:nvSpPr>
          <p:spPr>
            <a:xfrm flipH="1">
              <a:off x="11066400" y="4625861"/>
              <a:ext cx="716498" cy="738664"/>
            </a:xfrm>
            <a:prstGeom prst="rect">
              <a:avLst/>
            </a:prstGeom>
            <a:noFill/>
            <a:effectLst/>
          </p:spPr>
          <p:txBody>
            <a:bodyPr wrap="square" lIns="0" tIns="0" rIns="0" bIns="0" rtlCol="0">
              <a:spAutoFit/>
            </a:bodyPr>
            <a:lstStyle/>
            <a:p>
              <a:pPr defTabSz="914099" fontAlgn="base">
                <a:spcBef>
                  <a:spcPct val="0"/>
                </a:spcBef>
                <a:spcAft>
                  <a:spcPct val="0"/>
                </a:spcAft>
                <a:defRPr/>
              </a:pPr>
              <a:r>
                <a:rPr lang="en-US" sz="1200" dirty="0">
                  <a:ln>
                    <a:solidFill>
                      <a:srgbClr val="FFFFFF">
                        <a:alpha val="0"/>
                      </a:srgbClr>
                    </a:solidFill>
                  </a:ln>
                  <a:solidFill>
                    <a:srgbClr val="595959">
                      <a:alpha val="99000"/>
                    </a:srgbClr>
                  </a:solidFill>
                </a:rPr>
                <a:t>outbound connect bidi socket</a:t>
              </a:r>
            </a:p>
          </p:txBody>
        </p:sp>
      </p:grpSp>
      <p:grpSp>
        <p:nvGrpSpPr>
          <p:cNvPr id="130" name="Group 129"/>
          <p:cNvGrpSpPr/>
          <p:nvPr/>
        </p:nvGrpSpPr>
        <p:grpSpPr>
          <a:xfrm>
            <a:off x="9282146" y="2887483"/>
            <a:ext cx="1354905" cy="2524681"/>
            <a:chOff x="9471231" y="3116537"/>
            <a:chExt cx="1354905" cy="2524681"/>
          </a:xfrm>
        </p:grpSpPr>
        <p:cxnSp>
          <p:nvCxnSpPr>
            <p:cNvPr id="131" name="Elbow Connector 130"/>
            <p:cNvCxnSpPr/>
            <p:nvPr>
              <p:custDataLst>
                <p:tags r:id="rId47"/>
              </p:custDataLst>
            </p:nvPr>
          </p:nvCxnSpPr>
          <p:spPr>
            <a:xfrm rot="16200000" flipV="1">
              <a:off x="8886343" y="3701425"/>
              <a:ext cx="2524681" cy="1354905"/>
            </a:xfrm>
            <a:prstGeom prst="bentConnector3">
              <a:avLst>
                <a:gd name="adj1" fmla="val 55749"/>
              </a:avLst>
            </a:prstGeom>
            <a:ln w="28575">
              <a:solidFill>
                <a:schemeClr val="accent4">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32" name="TextBox 131"/>
            <p:cNvSpPr txBox="1"/>
            <p:nvPr>
              <p:custDataLst>
                <p:tags r:id="rId48"/>
              </p:custDataLst>
            </p:nvPr>
          </p:nvSpPr>
          <p:spPr>
            <a:xfrm flipH="1">
              <a:off x="10244160" y="4838493"/>
              <a:ext cx="495982" cy="184666"/>
            </a:xfrm>
            <a:prstGeom prst="rect">
              <a:avLst/>
            </a:prstGeom>
            <a:ln w="28575">
              <a:noFill/>
              <a:headEnd type="none"/>
              <a:tailEnd type="triangle" w="med" len="med"/>
            </a:ln>
          </p:spPr>
          <p:style>
            <a:lnRef idx="1">
              <a:schemeClr val="accent1"/>
            </a:lnRef>
            <a:fillRef idx="0">
              <a:schemeClr val="accent1"/>
            </a:fillRef>
            <a:effectRef idx="0">
              <a:schemeClr val="accent1"/>
            </a:effectRef>
            <a:fontRef idx="minor">
              <a:schemeClr val="tx1"/>
            </a:fontRef>
          </p:style>
          <p:txBody>
            <a:bodyPr wrap="square" lIns="0" tIns="0" rIns="0" bIns="0" rtlCol="0">
              <a:spAutoFit/>
            </a:bodyPr>
            <a:lstStyle/>
            <a:p>
              <a:pPr algn="r" defTabSz="914099" fontAlgn="base">
                <a:spcBef>
                  <a:spcPct val="0"/>
                </a:spcBef>
                <a:spcAft>
                  <a:spcPct val="0"/>
                </a:spcAft>
                <a:defRPr/>
              </a:pPr>
              <a:r>
                <a:rPr lang="en-US" sz="1200" dirty="0">
                  <a:ln>
                    <a:solidFill>
                      <a:srgbClr val="FFFFFF">
                        <a:alpha val="0"/>
                      </a:srgbClr>
                    </a:solidFill>
                  </a:ln>
                  <a:solidFill>
                    <a:srgbClr val="595959">
                      <a:alpha val="99000"/>
                    </a:srgbClr>
                  </a:solidFill>
                </a:rPr>
                <a:t>Msg</a:t>
              </a:r>
            </a:p>
          </p:txBody>
        </p:sp>
      </p:grpSp>
      <p:grpSp>
        <p:nvGrpSpPr>
          <p:cNvPr id="133" name="Group 132"/>
          <p:cNvGrpSpPr/>
          <p:nvPr/>
        </p:nvGrpSpPr>
        <p:grpSpPr>
          <a:xfrm>
            <a:off x="6380419" y="2892006"/>
            <a:ext cx="778755" cy="2507458"/>
            <a:chOff x="6569504" y="3133761"/>
            <a:chExt cx="778755" cy="2507458"/>
          </a:xfrm>
        </p:grpSpPr>
        <p:cxnSp>
          <p:nvCxnSpPr>
            <p:cNvPr id="134" name="Elbow Connector 133"/>
            <p:cNvCxnSpPr/>
            <p:nvPr>
              <p:custDataLst>
                <p:tags r:id="rId45"/>
              </p:custDataLst>
            </p:nvPr>
          </p:nvCxnSpPr>
          <p:spPr>
            <a:xfrm rot="5400000" flipH="1" flipV="1">
              <a:off x="5705153" y="3998112"/>
              <a:ext cx="2507458" cy="778755"/>
            </a:xfrm>
            <a:prstGeom prst="bentConnector3">
              <a:avLst>
                <a:gd name="adj1" fmla="val 56946"/>
              </a:avLst>
            </a:prstGeom>
            <a:ln w="28575">
              <a:solidFill>
                <a:schemeClr val="accent1">
                  <a:lumMod val="60000"/>
                  <a:lumOff val="4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5" name="TextBox 134"/>
            <p:cNvSpPr txBox="1"/>
            <p:nvPr>
              <p:custDataLst>
                <p:tags r:id="rId46"/>
              </p:custDataLst>
            </p:nvPr>
          </p:nvSpPr>
          <p:spPr>
            <a:xfrm flipH="1">
              <a:off x="6640077" y="4889091"/>
              <a:ext cx="495982" cy="184666"/>
            </a:xfrm>
            <a:prstGeom prst="rect">
              <a:avLst/>
            </a:prstGeom>
            <a:noFill/>
            <a:effectLst/>
          </p:spPr>
          <p:txBody>
            <a:bodyPr wrap="square" lIns="0" tIns="0" rIns="0" bIns="0" rtlCol="0">
              <a:spAutoFit/>
            </a:bodyPr>
            <a:lstStyle/>
            <a:p>
              <a:pPr defTabSz="914099" fontAlgn="base">
                <a:spcBef>
                  <a:spcPct val="0"/>
                </a:spcBef>
                <a:spcAft>
                  <a:spcPct val="0"/>
                </a:spcAft>
                <a:defRPr/>
              </a:pPr>
              <a:r>
                <a:rPr lang="en-US" sz="1200" dirty="0">
                  <a:ln>
                    <a:solidFill>
                      <a:srgbClr val="FFFFFF">
                        <a:alpha val="0"/>
                      </a:srgbClr>
                    </a:solidFill>
                  </a:ln>
                  <a:solidFill>
                    <a:srgbClr val="595959">
                      <a:alpha val="99000"/>
                    </a:srgbClr>
                  </a:solidFill>
                </a:rPr>
                <a:t>Msg</a:t>
              </a:r>
            </a:p>
          </p:txBody>
        </p:sp>
      </p:grpSp>
      <p:cxnSp>
        <p:nvCxnSpPr>
          <p:cNvPr id="136" name="Curved Connector 135"/>
          <p:cNvCxnSpPr>
            <a:stCxn id="118" idx="4"/>
            <a:endCxn id="89" idx="0"/>
          </p:cNvCxnSpPr>
          <p:nvPr>
            <p:custDataLst>
              <p:tags r:id="rId36"/>
            </p:custDataLst>
          </p:nvPr>
        </p:nvCxnSpPr>
        <p:spPr>
          <a:xfrm rot="16200000" flipH="1">
            <a:off x="8682012" y="1992608"/>
            <a:ext cx="333221" cy="658023"/>
          </a:xfrm>
          <a:prstGeom prst="curvedConnector3">
            <a:avLst/>
          </a:prstGeom>
          <a:ln w="28575">
            <a:solidFill>
              <a:schemeClr val="accent3"/>
            </a:solidFill>
            <a:prstDash val="sysDash"/>
            <a:headEnd type="triangle"/>
            <a:tailEnd type="none" w="lg" len="lg"/>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9329470" y="2994907"/>
            <a:ext cx="2004775" cy="355235"/>
            <a:chOff x="8381323" y="3152204"/>
            <a:chExt cx="3099557" cy="549224"/>
          </a:xfrm>
          <a:effectLst>
            <a:outerShdw blurRad="76200" dist="127000" dir="6060000" sy="23000" kx="-1200000" algn="bl" rotWithShape="0">
              <a:prstClr val="black">
                <a:alpha val="20000"/>
              </a:prstClr>
            </a:outerShdw>
          </a:effectLst>
        </p:grpSpPr>
        <p:grpSp>
          <p:nvGrpSpPr>
            <p:cNvPr id="140" name="Group 139"/>
            <p:cNvGrpSpPr/>
            <p:nvPr/>
          </p:nvGrpSpPr>
          <p:grpSpPr>
            <a:xfrm>
              <a:off x="8381323" y="3152204"/>
              <a:ext cx="3099557" cy="549224"/>
              <a:chOff x="7732995" y="-247775"/>
              <a:chExt cx="3099557" cy="549224"/>
            </a:xfrm>
          </p:grpSpPr>
          <p:sp>
            <p:nvSpPr>
              <p:cNvPr id="142" name="Rectangle 141"/>
              <p:cNvSpPr/>
              <p:nvPr/>
            </p:nvSpPr>
            <p:spPr bwMode="auto">
              <a:xfrm>
                <a:off x="8072519" y="-247775"/>
                <a:ext cx="2760033" cy="54922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3" name="Isosceles Triangle 142"/>
              <p:cNvSpPr/>
              <p:nvPr/>
            </p:nvSpPr>
            <p:spPr bwMode="auto">
              <a:xfrm rot="10800000">
                <a:off x="7732995" y="-247775"/>
                <a:ext cx="722677" cy="311498"/>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41" name="TextBox 140"/>
            <p:cNvSpPr txBox="1"/>
            <p:nvPr/>
          </p:nvSpPr>
          <p:spPr>
            <a:xfrm>
              <a:off x="8874018" y="3266409"/>
              <a:ext cx="2044864" cy="299785"/>
            </a:xfrm>
            <a:prstGeom prst="rect">
              <a:avLst/>
            </a:prstGeom>
            <a:noFill/>
          </p:spPr>
          <p:txBody>
            <a:bodyPr wrap="none" lIns="0" tIns="0" rIns="0" bIns="0" rtlCol="0">
              <a:spAutoFit/>
            </a:bodyPr>
            <a:lstStyle/>
            <a:p>
              <a:pPr defTabSz="914363">
                <a:lnSpc>
                  <a:spcPct val="90000"/>
                </a:lnSpc>
                <a:spcBef>
                  <a:spcPct val="20000"/>
                </a:spcBef>
                <a:buSzPct val="80000"/>
              </a:pPr>
              <a:r>
                <a:rPr lang="en-US" sz="1400" dirty="0">
                  <a:solidFill>
                    <a:srgbClr val="FFFFFF">
                      <a:alpha val="99000"/>
                    </a:srgbClr>
                  </a:solidFill>
                </a:rPr>
                <a:t>TCP/SSL HTTP(S)</a:t>
              </a:r>
            </a:p>
          </p:txBody>
        </p:sp>
      </p:grpSp>
      <p:grpSp>
        <p:nvGrpSpPr>
          <p:cNvPr id="144" name="Group 143"/>
          <p:cNvGrpSpPr/>
          <p:nvPr/>
        </p:nvGrpSpPr>
        <p:grpSpPr>
          <a:xfrm>
            <a:off x="4966681" y="2994907"/>
            <a:ext cx="2014276" cy="355235"/>
            <a:chOff x="8720847" y="3152204"/>
            <a:chExt cx="3114246" cy="549224"/>
          </a:xfrm>
          <a:effectLst>
            <a:outerShdw blurRad="76200" dist="127000" dir="6180000" sy="23000" kx="-1200000" algn="bl" rotWithShape="0">
              <a:prstClr val="black">
                <a:alpha val="20000"/>
              </a:prstClr>
            </a:outerShdw>
          </a:effectLst>
        </p:grpSpPr>
        <p:grpSp>
          <p:nvGrpSpPr>
            <p:cNvPr id="145" name="Group 144"/>
            <p:cNvGrpSpPr/>
            <p:nvPr/>
          </p:nvGrpSpPr>
          <p:grpSpPr>
            <a:xfrm>
              <a:off x="8720847" y="3152204"/>
              <a:ext cx="3114246" cy="549224"/>
              <a:chOff x="8072519" y="-247775"/>
              <a:chExt cx="3114246" cy="549224"/>
            </a:xfrm>
          </p:grpSpPr>
          <p:sp>
            <p:nvSpPr>
              <p:cNvPr id="147" name="Rectangle 146"/>
              <p:cNvSpPr/>
              <p:nvPr/>
            </p:nvSpPr>
            <p:spPr bwMode="auto">
              <a:xfrm>
                <a:off x="8072519" y="-247775"/>
                <a:ext cx="2760033"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8" name="Isosceles Triangle 147"/>
              <p:cNvSpPr/>
              <p:nvPr/>
            </p:nvSpPr>
            <p:spPr bwMode="auto">
              <a:xfrm rot="10800000">
                <a:off x="10464088" y="-247775"/>
                <a:ext cx="722677" cy="311498"/>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46" name="TextBox 145"/>
            <p:cNvSpPr txBox="1"/>
            <p:nvPr/>
          </p:nvSpPr>
          <p:spPr>
            <a:xfrm>
              <a:off x="8874018" y="3266409"/>
              <a:ext cx="2044864" cy="299785"/>
            </a:xfrm>
            <a:prstGeom prst="rect">
              <a:avLst/>
            </a:prstGeom>
            <a:noFill/>
          </p:spPr>
          <p:txBody>
            <a:bodyPr wrap="none" lIns="0" tIns="0" rIns="0" bIns="0" rtlCol="0">
              <a:spAutoFit/>
            </a:bodyPr>
            <a:lstStyle/>
            <a:p>
              <a:pPr defTabSz="914363">
                <a:lnSpc>
                  <a:spcPct val="90000"/>
                </a:lnSpc>
                <a:spcBef>
                  <a:spcPct val="20000"/>
                </a:spcBef>
                <a:buSzPct val="80000"/>
              </a:pPr>
              <a:r>
                <a:rPr lang="en-US" sz="1400" dirty="0">
                  <a:solidFill>
                    <a:srgbClr val="FFFFFF">
                      <a:alpha val="99000"/>
                    </a:srgbClr>
                  </a:solidFill>
                </a:rPr>
                <a:t>TCP/SSL HTTP(S)</a:t>
              </a:r>
            </a:p>
          </p:txBody>
        </p:sp>
      </p:grpSp>
      <p:grpSp>
        <p:nvGrpSpPr>
          <p:cNvPr id="149" name="Group 148"/>
          <p:cNvGrpSpPr/>
          <p:nvPr/>
        </p:nvGrpSpPr>
        <p:grpSpPr>
          <a:xfrm>
            <a:off x="6168599" y="1868564"/>
            <a:ext cx="941008" cy="355235"/>
            <a:chOff x="10363773" y="3152204"/>
            <a:chExt cx="1454881" cy="549224"/>
          </a:xfrm>
          <a:solidFill>
            <a:schemeClr val="accent3"/>
          </a:solidFill>
          <a:effectLst>
            <a:outerShdw blurRad="76200" dist="127000" dir="6180000" sy="23000" kx="-1200000" algn="bl" rotWithShape="0">
              <a:prstClr val="black">
                <a:alpha val="20000"/>
              </a:prstClr>
            </a:outerShdw>
          </a:effectLst>
        </p:grpSpPr>
        <p:grpSp>
          <p:nvGrpSpPr>
            <p:cNvPr id="150" name="Group 149"/>
            <p:cNvGrpSpPr/>
            <p:nvPr/>
          </p:nvGrpSpPr>
          <p:grpSpPr>
            <a:xfrm>
              <a:off x="10363773" y="3152204"/>
              <a:ext cx="1454881" cy="549224"/>
              <a:chOff x="9715445" y="-247775"/>
              <a:chExt cx="1454881" cy="549224"/>
            </a:xfrm>
            <a:grpFill/>
          </p:grpSpPr>
          <p:sp>
            <p:nvSpPr>
              <p:cNvPr id="152" name="Rectangle 151"/>
              <p:cNvSpPr/>
              <p:nvPr/>
            </p:nvSpPr>
            <p:spPr bwMode="auto">
              <a:xfrm>
                <a:off x="9715445" y="-247775"/>
                <a:ext cx="1117107"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3" name="Isosceles Triangle 152"/>
              <p:cNvSpPr/>
              <p:nvPr/>
            </p:nvSpPr>
            <p:spPr bwMode="auto">
              <a:xfrm>
                <a:off x="10447649" y="-10049"/>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51" name="TextBox 150"/>
            <p:cNvSpPr txBox="1"/>
            <p:nvPr/>
          </p:nvSpPr>
          <p:spPr>
            <a:xfrm>
              <a:off x="10485025" y="3266410"/>
              <a:ext cx="715955" cy="299785"/>
            </a:xfrm>
            <a:prstGeom prst="rect">
              <a:avLst/>
            </a:prstGeom>
            <a:noFill/>
          </p:spPr>
          <p:txBody>
            <a:bodyPr wrap="none" lIns="0" tIns="0" rIns="0" bIns="0" rtlCol="0">
              <a:spAutoFit/>
            </a:bodyPr>
            <a:lstStyle/>
            <a:p>
              <a:pPr defTabSz="914363">
                <a:lnSpc>
                  <a:spcPct val="90000"/>
                </a:lnSpc>
                <a:spcBef>
                  <a:spcPct val="20000"/>
                </a:spcBef>
                <a:buSzPct val="80000"/>
              </a:pPr>
              <a:r>
                <a:rPr lang="en-US" sz="1400" dirty="0">
                  <a:solidFill>
                    <a:srgbClr val="FFFFFF">
                      <a:alpha val="99000"/>
                    </a:srgbClr>
                  </a:solidFill>
                </a:rPr>
                <a:t>Route</a:t>
              </a:r>
            </a:p>
          </p:txBody>
        </p:sp>
      </p:grpSp>
      <p:grpSp>
        <p:nvGrpSpPr>
          <p:cNvPr id="154" name="Group 153"/>
          <p:cNvGrpSpPr/>
          <p:nvPr/>
        </p:nvGrpSpPr>
        <p:grpSpPr>
          <a:xfrm>
            <a:off x="9051377" y="1663844"/>
            <a:ext cx="990604" cy="634220"/>
            <a:chOff x="10074449" y="2926459"/>
            <a:chExt cx="1531560" cy="980559"/>
          </a:xfrm>
          <a:solidFill>
            <a:schemeClr val="accent3"/>
          </a:solidFill>
          <a:effectLst>
            <a:outerShdw blurRad="76200" dist="127000" dir="6180000" sy="23000" kx="-1200000" algn="bl" rotWithShape="0">
              <a:prstClr val="black">
                <a:alpha val="20000"/>
              </a:prstClr>
            </a:outerShdw>
          </a:effectLst>
        </p:grpSpPr>
        <p:grpSp>
          <p:nvGrpSpPr>
            <p:cNvPr id="155" name="Group 154"/>
            <p:cNvGrpSpPr/>
            <p:nvPr/>
          </p:nvGrpSpPr>
          <p:grpSpPr>
            <a:xfrm>
              <a:off x="10074449" y="2926459"/>
              <a:ext cx="1531560" cy="980559"/>
              <a:chOff x="9426121" y="-473520"/>
              <a:chExt cx="1531560" cy="980559"/>
            </a:xfrm>
            <a:grpFill/>
          </p:grpSpPr>
          <p:sp>
            <p:nvSpPr>
              <p:cNvPr id="157" name="Rectangle 156"/>
              <p:cNvSpPr/>
              <p:nvPr/>
            </p:nvSpPr>
            <p:spPr bwMode="auto">
              <a:xfrm>
                <a:off x="9426123" y="-473520"/>
                <a:ext cx="1531558"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8" name="Isosceles Triangle 157"/>
              <p:cNvSpPr/>
              <p:nvPr/>
            </p:nvSpPr>
            <p:spPr bwMode="auto">
              <a:xfrm rot="5400000">
                <a:off x="9147168" y="-194567"/>
                <a:ext cx="980559" cy="42265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156" name="TextBox 155"/>
            <p:cNvSpPr txBox="1"/>
            <p:nvPr/>
          </p:nvSpPr>
          <p:spPr>
            <a:xfrm>
              <a:off x="10202276" y="3060239"/>
              <a:ext cx="1189623" cy="299785"/>
            </a:xfrm>
            <a:prstGeom prst="rect">
              <a:avLst/>
            </a:prstGeom>
            <a:noFill/>
          </p:spPr>
          <p:txBody>
            <a:bodyPr wrap="none" lIns="0" tIns="0" rIns="0" bIns="0" rtlCol="0">
              <a:spAutoFit/>
            </a:bodyPr>
            <a:lstStyle/>
            <a:p>
              <a:pPr defTabSz="914363">
                <a:lnSpc>
                  <a:spcPct val="90000"/>
                </a:lnSpc>
                <a:spcBef>
                  <a:spcPct val="20000"/>
                </a:spcBef>
                <a:buSzPct val="80000"/>
              </a:pPr>
              <a:r>
                <a:rPr lang="en-US" sz="1400" dirty="0">
                  <a:solidFill>
                    <a:srgbClr val="FFFFFF">
                      <a:alpha val="99000"/>
                    </a:srgbClr>
                  </a:solidFill>
                </a:rPr>
                <a:t>Subscribe</a:t>
              </a:r>
            </a:p>
          </p:txBody>
        </p:sp>
      </p:grpSp>
      <p:sp>
        <p:nvSpPr>
          <p:cNvPr id="159" name="Rectangle 158"/>
          <p:cNvSpPr/>
          <p:nvPr>
            <p:custDataLst>
              <p:tags r:id="rId37"/>
            </p:custDataLst>
          </p:nvPr>
        </p:nvSpPr>
        <p:spPr>
          <a:xfrm>
            <a:off x="9822939" y="1975914"/>
            <a:ext cx="1624163" cy="461665"/>
          </a:xfrm>
          <a:prstGeom prst="rect">
            <a:avLst/>
          </a:prstGeom>
        </p:spPr>
        <p:txBody>
          <a:bodyPr wrap="none">
            <a:spAutoFit/>
          </a:bodyPr>
          <a:lstStyle/>
          <a:p>
            <a:pPr algn="r">
              <a:defRPr/>
            </a:pPr>
            <a:r>
              <a:rPr lang="en-US" sz="2400" kern="0" dirty="0">
                <a:ln>
                  <a:solidFill>
                    <a:srgbClr val="FFFFFF">
                      <a:alpha val="0"/>
                    </a:srgbClr>
                  </a:solidFill>
                </a:ln>
                <a:solidFill>
                  <a:srgbClr val="FFFFFF"/>
                </a:solidFill>
                <a:latin typeface="Segoe UI Light" pitchFamily="34" charset="0"/>
              </a:rPr>
              <a:t>Service Bus</a:t>
            </a:r>
          </a:p>
        </p:txBody>
      </p:sp>
      <p:grpSp>
        <p:nvGrpSpPr>
          <p:cNvPr id="160" name="Group 159"/>
          <p:cNvGrpSpPr/>
          <p:nvPr>
            <p:custDataLst>
              <p:tags r:id="rId38"/>
            </p:custDataLst>
          </p:nvPr>
        </p:nvGrpSpPr>
        <p:grpSpPr>
          <a:xfrm>
            <a:off x="5595862" y="5286591"/>
            <a:ext cx="1313068" cy="726755"/>
            <a:chOff x="3947925" y="5276851"/>
            <a:chExt cx="1313068" cy="800941"/>
          </a:xfrm>
        </p:grpSpPr>
        <p:sp>
          <p:nvSpPr>
            <p:cNvPr id="161"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a:endParaRPr lang="en-US" sz="1400" kern="0" dirty="0">
                <a:ln>
                  <a:solidFill>
                    <a:srgbClr val="FFFFFF">
                      <a:alpha val="0"/>
                    </a:srgbClr>
                  </a:solidFill>
                </a:ln>
                <a:solidFill>
                  <a:srgbClr val="FFFFFF"/>
                </a:solidFill>
                <a:sym typeface="Segoe UI"/>
              </a:endParaRPr>
            </a:p>
          </p:txBody>
        </p:sp>
        <p:sp>
          <p:nvSpPr>
            <p:cNvPr id="162"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dirty="0">
                  <a:ln>
                    <a:solidFill>
                      <a:srgbClr val="FFFFFF">
                        <a:alpha val="0"/>
                      </a:srgbClr>
                    </a:solidFill>
                  </a:ln>
                  <a:gradFill>
                    <a:gsLst>
                      <a:gs pos="0">
                        <a:srgbClr val="FFFFFF"/>
                      </a:gs>
                      <a:gs pos="100000">
                        <a:srgbClr val="FFFFFF"/>
                      </a:gs>
                    </a:gsLst>
                    <a:lin ang="5400000" scaled="0"/>
                  </a:gradFill>
                </a:rPr>
                <a:t>Sender</a:t>
              </a:r>
              <a:endParaRPr lang="en-US" sz="2000" dirty="0">
                <a:ln>
                  <a:solidFill>
                    <a:srgbClr val="FFFFFF">
                      <a:alpha val="0"/>
                    </a:srgbClr>
                  </a:solidFill>
                </a:ln>
                <a:gradFill>
                  <a:gsLst>
                    <a:gs pos="0">
                      <a:srgbClr val="FFFFFF"/>
                    </a:gs>
                    <a:gs pos="100000">
                      <a:srgbClr val="FFFFFF"/>
                    </a:gs>
                  </a:gsLst>
                  <a:lin ang="5400000" scaled="0"/>
                </a:gradFill>
              </a:endParaRPr>
            </a:p>
          </p:txBody>
        </p:sp>
      </p:grpSp>
      <p:grpSp>
        <p:nvGrpSpPr>
          <p:cNvPr id="163" name="Group 162"/>
          <p:cNvGrpSpPr/>
          <p:nvPr>
            <p:custDataLst>
              <p:tags r:id="rId39"/>
            </p:custDataLst>
          </p:nvPr>
        </p:nvGrpSpPr>
        <p:grpSpPr>
          <a:xfrm>
            <a:off x="10131680" y="5286591"/>
            <a:ext cx="1313068" cy="726755"/>
            <a:chOff x="6076372" y="5276851"/>
            <a:chExt cx="1313068" cy="800941"/>
          </a:xfrm>
        </p:grpSpPr>
        <p:sp>
          <p:nvSpPr>
            <p:cNvPr id="164"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dirty="0">
                  <a:ln>
                    <a:solidFill>
                      <a:srgbClr val="FFFFFF">
                        <a:alpha val="0"/>
                      </a:srgbClr>
                    </a:solidFill>
                  </a:ln>
                  <a:gradFill>
                    <a:gsLst>
                      <a:gs pos="0">
                        <a:srgbClr val="FFFFFF"/>
                      </a:gs>
                      <a:gs pos="100000">
                        <a:srgbClr val="FFFFFF"/>
                      </a:gs>
                    </a:gsLst>
                    <a:lin ang="5400000" scaled="0"/>
                  </a:gradFill>
                </a:rPr>
                <a:t>Receiver</a:t>
              </a:r>
            </a:p>
          </p:txBody>
        </p:sp>
        <p:sp>
          <p:nvSpPr>
            <p:cNvPr id="165"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a:endParaRPr lang="en-US" sz="1400" kern="0" dirty="0">
                <a:ln>
                  <a:solidFill>
                    <a:srgbClr val="FFFFFF">
                      <a:alpha val="0"/>
                    </a:srgbClr>
                  </a:solidFill>
                </a:ln>
                <a:solidFill>
                  <a:srgbClr val="FFFFFF"/>
                </a:solidFill>
                <a:sym typeface="Segoe UI"/>
              </a:endParaRPr>
            </a:p>
          </p:txBody>
        </p:sp>
      </p:grpSp>
      <p:grpSp>
        <p:nvGrpSpPr>
          <p:cNvPr id="166" name="Group 165"/>
          <p:cNvGrpSpPr/>
          <p:nvPr>
            <p:custDataLst>
              <p:tags r:id="rId40"/>
            </p:custDataLst>
          </p:nvPr>
        </p:nvGrpSpPr>
        <p:grpSpPr>
          <a:xfrm>
            <a:off x="8407175" y="5277138"/>
            <a:ext cx="1313068" cy="726755"/>
            <a:chOff x="6076372" y="5276851"/>
            <a:chExt cx="1313068" cy="800941"/>
          </a:xfrm>
        </p:grpSpPr>
        <p:sp>
          <p:nvSpPr>
            <p:cNvPr id="167"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ln>
                    <a:solidFill>
                      <a:srgbClr val="FFFFFF">
                        <a:alpha val="0"/>
                      </a:srgbClr>
                    </a:solidFill>
                  </a:ln>
                  <a:gradFill>
                    <a:gsLst>
                      <a:gs pos="0">
                        <a:srgbClr val="FFFFFF"/>
                      </a:gs>
                      <a:gs pos="100000">
                        <a:srgbClr val="FFFFFF"/>
                      </a:gs>
                    </a:gsLst>
                    <a:lin ang="5400000" scaled="0"/>
                  </a:gradFill>
                </a:rPr>
                <a:t>Receiver</a:t>
              </a:r>
            </a:p>
          </p:txBody>
        </p:sp>
        <p:sp>
          <p:nvSpPr>
            <p:cNvPr id="168"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a:endParaRPr lang="en-US" sz="1400" kern="0" dirty="0">
                <a:ln>
                  <a:solidFill>
                    <a:srgbClr val="FFFFFF">
                      <a:alpha val="0"/>
                    </a:srgbClr>
                  </a:solidFill>
                </a:ln>
                <a:solidFill>
                  <a:srgbClr val="FFFFFF"/>
                </a:solidFill>
                <a:sym typeface="Segoe UI"/>
              </a:endParaRPr>
            </a:p>
          </p:txBody>
        </p:sp>
      </p:grpSp>
      <p:cxnSp>
        <p:nvCxnSpPr>
          <p:cNvPr id="169" name="Elbow Connector 168"/>
          <p:cNvCxnSpPr/>
          <p:nvPr>
            <p:custDataLst>
              <p:tags r:id="rId41"/>
            </p:custDataLst>
          </p:nvPr>
        </p:nvCxnSpPr>
        <p:spPr>
          <a:xfrm rot="16200000" flipV="1">
            <a:off x="6971394" y="3326722"/>
            <a:ext cx="2507459" cy="1619118"/>
          </a:xfrm>
          <a:prstGeom prst="bentConnector3">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70" name="Elbow Connector 169"/>
          <p:cNvCxnSpPr/>
          <p:nvPr>
            <p:custDataLst>
              <p:tags r:id="rId42"/>
            </p:custDataLst>
          </p:nvPr>
        </p:nvCxnSpPr>
        <p:spPr>
          <a:xfrm rot="16200000" flipV="1">
            <a:off x="6938899" y="3472065"/>
            <a:ext cx="2507458" cy="1328432"/>
          </a:xfrm>
          <a:prstGeom prst="bentConnector3">
            <a:avLst>
              <a:gd name="adj1" fmla="val 56367"/>
            </a:avLst>
          </a:prstGeom>
          <a:ln w="28575">
            <a:solidFill>
              <a:schemeClr val="accent4">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71" name="TextBox 170"/>
          <p:cNvSpPr txBox="1"/>
          <p:nvPr>
            <p:custDataLst>
              <p:tags r:id="rId43"/>
            </p:custDataLst>
          </p:nvPr>
        </p:nvSpPr>
        <p:spPr>
          <a:xfrm flipH="1">
            <a:off x="9134045" y="4406983"/>
            <a:ext cx="716498" cy="738664"/>
          </a:xfrm>
          <a:prstGeom prst="rect">
            <a:avLst/>
          </a:prstGeom>
          <a:noFill/>
          <a:effectLst/>
        </p:spPr>
        <p:txBody>
          <a:bodyPr wrap="square" lIns="0" tIns="0" rIns="0" bIns="0" rtlCol="0">
            <a:spAutoFit/>
          </a:bodyPr>
          <a:lstStyle>
            <a:defPPr>
              <a:defRPr lang="en-US"/>
            </a:defPPr>
            <a:lvl1pPr marR="0" lvl="0" indent="0" defTabSz="914099" fontAlgn="base">
              <a:lnSpc>
                <a:spcPct val="100000"/>
              </a:lnSpc>
              <a:spcBef>
                <a:spcPct val="0"/>
              </a:spcBef>
              <a:spcAft>
                <a:spcPct val="0"/>
              </a:spcAft>
              <a:buClrTx/>
              <a:buSzTx/>
              <a:buFontTx/>
              <a:buNone/>
              <a:tabLst/>
              <a:defRPr sz="1200">
                <a:ln>
                  <a:solidFill>
                    <a:schemeClr val="bg1">
                      <a:alpha val="0"/>
                    </a:schemeClr>
                  </a:solidFill>
                </a:ln>
                <a:solidFill>
                  <a:srgbClr val="595959">
                    <a:alpha val="99000"/>
                  </a:srgbClr>
                </a:solidFill>
              </a:defRPr>
            </a:lvl1pPr>
          </a:lstStyle>
          <a:p>
            <a:r>
              <a:rPr lang="en-US" dirty="0">
                <a:ln>
                  <a:solidFill>
                    <a:srgbClr val="FFFFFF">
                      <a:alpha val="0"/>
                    </a:srgbClr>
                  </a:solidFill>
                </a:ln>
              </a:rPr>
              <a:t>outbound connect bidi socket</a:t>
            </a:r>
          </a:p>
        </p:txBody>
      </p:sp>
      <p:sp>
        <p:nvSpPr>
          <p:cNvPr id="172" name="TextBox 171"/>
          <p:cNvSpPr txBox="1"/>
          <p:nvPr>
            <p:custDataLst>
              <p:tags r:id="rId44"/>
            </p:custDataLst>
          </p:nvPr>
        </p:nvSpPr>
        <p:spPr>
          <a:xfrm flipH="1">
            <a:off x="8270275" y="4654000"/>
            <a:ext cx="495982" cy="184666"/>
          </a:xfrm>
          <a:prstGeom prst="rect">
            <a:avLst/>
          </a:prstGeom>
          <a:noFill/>
          <a:effectLst/>
        </p:spPr>
        <p:txBody>
          <a:bodyPr wrap="square" lIns="0" tIns="0" rIns="0" bIns="0" rtlCol="0">
            <a:spAutoFit/>
          </a:bodyPr>
          <a:lstStyle>
            <a:defPPr>
              <a:defRPr lang="en-US"/>
            </a:defPPr>
            <a:lvl1pPr marR="0" lvl="0" indent="0" algn="r" defTabSz="914099" fontAlgn="base">
              <a:lnSpc>
                <a:spcPct val="100000"/>
              </a:lnSpc>
              <a:spcBef>
                <a:spcPct val="0"/>
              </a:spcBef>
              <a:spcAft>
                <a:spcPct val="0"/>
              </a:spcAft>
              <a:buClrTx/>
              <a:buSzTx/>
              <a:buFontTx/>
              <a:buNone/>
              <a:tabLst/>
              <a:defRPr sz="1200">
                <a:ln>
                  <a:solidFill>
                    <a:schemeClr val="bg1">
                      <a:alpha val="0"/>
                    </a:schemeClr>
                  </a:solidFill>
                </a:ln>
                <a:solidFill>
                  <a:srgbClr val="595959">
                    <a:alpha val="99000"/>
                  </a:srgbClr>
                </a:solidFill>
              </a:defRPr>
            </a:lvl1pPr>
          </a:lstStyle>
          <a:p>
            <a:r>
              <a:rPr lang="en-US" dirty="0">
                <a:ln>
                  <a:solidFill>
                    <a:srgbClr val="FFFFFF">
                      <a:alpha val="0"/>
                    </a:srgbClr>
                  </a:solidFill>
                </a:ln>
              </a:rPr>
              <a:t>Msg</a:t>
            </a:r>
          </a:p>
        </p:txBody>
      </p:sp>
    </p:spTree>
    <p:extLst>
      <p:ext uri="{BB962C8B-B14F-4D97-AF65-F5344CB8AC3E}">
        <p14:creationId xmlns:p14="http://schemas.microsoft.com/office/powerpoint/2010/main" val="308030120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custDataLst>
              <p:tags r:id="rId1"/>
            </p:custDataLst>
          </p:nvPr>
        </p:nvSpPr>
        <p:spPr bwMode="auto">
          <a:xfrm>
            <a:off x="4573588" y="622170"/>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rgbClr val="FFFFFF">
                    <a:alpha val="0"/>
                  </a:srgbClr>
                </a:solidFill>
              </a:ln>
              <a:solidFill>
                <a:srgbClr val="00AEEF"/>
              </a:solidFill>
            </a:endParaRPr>
          </a:p>
        </p:txBody>
      </p:sp>
      <p:grpSp>
        <p:nvGrpSpPr>
          <p:cNvPr id="173" name="Group 172"/>
          <p:cNvGrpSpPr/>
          <p:nvPr>
            <p:custDataLst>
              <p:tags r:id="rId2"/>
            </p:custDataLst>
          </p:nvPr>
        </p:nvGrpSpPr>
        <p:grpSpPr>
          <a:xfrm>
            <a:off x="5595862" y="5286591"/>
            <a:ext cx="1313068" cy="726755"/>
            <a:chOff x="3947925" y="5276851"/>
            <a:chExt cx="1313068" cy="800941"/>
          </a:xfrm>
        </p:grpSpPr>
        <p:sp>
          <p:nvSpPr>
            <p:cNvPr id="174"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a:endParaRPr lang="en-US" sz="1400" kern="0" dirty="0">
                <a:ln>
                  <a:solidFill>
                    <a:srgbClr val="FFFFFF">
                      <a:alpha val="0"/>
                    </a:srgbClr>
                  </a:solidFill>
                </a:ln>
                <a:solidFill>
                  <a:srgbClr val="FFFFFF"/>
                </a:solidFill>
                <a:sym typeface="Segoe UI"/>
              </a:endParaRPr>
            </a:p>
          </p:txBody>
        </p:sp>
        <p:sp>
          <p:nvSpPr>
            <p:cNvPr id="175"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dirty="0">
                  <a:ln>
                    <a:solidFill>
                      <a:srgbClr val="FFFFFF">
                        <a:alpha val="0"/>
                      </a:srgbClr>
                    </a:solidFill>
                  </a:ln>
                  <a:gradFill>
                    <a:gsLst>
                      <a:gs pos="0">
                        <a:srgbClr val="FFFFFF"/>
                      </a:gs>
                      <a:gs pos="100000">
                        <a:srgbClr val="FFFFFF"/>
                      </a:gs>
                    </a:gsLst>
                    <a:lin ang="5400000" scaled="0"/>
                  </a:gradFill>
                </a:rPr>
                <a:t>Sender</a:t>
              </a:r>
              <a:endParaRPr lang="en-US" sz="2000" dirty="0">
                <a:ln>
                  <a:solidFill>
                    <a:srgbClr val="FFFFFF">
                      <a:alpha val="0"/>
                    </a:srgbClr>
                  </a:solidFill>
                </a:ln>
                <a:gradFill>
                  <a:gsLst>
                    <a:gs pos="0">
                      <a:srgbClr val="FFFFFF"/>
                    </a:gs>
                    <a:gs pos="100000">
                      <a:srgbClr val="FFFFFF"/>
                    </a:gs>
                  </a:gsLst>
                  <a:lin ang="5400000" scaled="0"/>
                </a:gradFill>
              </a:endParaRPr>
            </a:p>
          </p:txBody>
        </p:sp>
      </p:grpSp>
      <p:grpSp>
        <p:nvGrpSpPr>
          <p:cNvPr id="176" name="Group 175"/>
          <p:cNvGrpSpPr/>
          <p:nvPr>
            <p:custDataLst>
              <p:tags r:id="rId3"/>
            </p:custDataLst>
          </p:nvPr>
        </p:nvGrpSpPr>
        <p:grpSpPr>
          <a:xfrm>
            <a:off x="10131680" y="5286591"/>
            <a:ext cx="1313068" cy="726755"/>
            <a:chOff x="6076372" y="5276851"/>
            <a:chExt cx="1313068" cy="800941"/>
          </a:xfrm>
        </p:grpSpPr>
        <p:sp>
          <p:nvSpPr>
            <p:cNvPr id="177"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dirty="0">
                  <a:ln>
                    <a:solidFill>
                      <a:srgbClr val="FFFFFF">
                        <a:alpha val="0"/>
                      </a:srgbClr>
                    </a:solidFill>
                  </a:ln>
                  <a:gradFill>
                    <a:gsLst>
                      <a:gs pos="0">
                        <a:srgbClr val="FFFFFF"/>
                      </a:gs>
                      <a:gs pos="100000">
                        <a:srgbClr val="FFFFFF"/>
                      </a:gs>
                    </a:gsLst>
                    <a:lin ang="5400000" scaled="0"/>
                  </a:gradFill>
                </a:rPr>
                <a:t>Receiver</a:t>
              </a:r>
            </a:p>
          </p:txBody>
        </p:sp>
        <p:sp>
          <p:nvSpPr>
            <p:cNvPr id="178"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a:endParaRPr lang="en-US" sz="1400" kern="0" dirty="0">
                <a:ln>
                  <a:solidFill>
                    <a:srgbClr val="FFFFFF">
                      <a:alpha val="0"/>
                    </a:srgbClr>
                  </a:solidFill>
                </a:ln>
                <a:solidFill>
                  <a:srgbClr val="FFFFFF"/>
                </a:solidFill>
                <a:sym typeface="Segoe UI"/>
              </a:endParaRPr>
            </a:p>
          </p:txBody>
        </p:sp>
      </p:grpSp>
      <p:sp>
        <p:nvSpPr>
          <p:cNvPr id="73" name="Isosceles Triangle 72"/>
          <p:cNvSpPr/>
          <p:nvPr>
            <p:custDataLst>
              <p:tags r:id="rId4"/>
            </p:custDataLst>
          </p:nvPr>
        </p:nvSpPr>
        <p:spPr bwMode="auto">
          <a:xfrm rot="19679248">
            <a:off x="7269358" y="2092380"/>
            <a:ext cx="1855538" cy="1983957"/>
          </a:xfrm>
          <a:custGeom>
            <a:avLst/>
            <a:gdLst>
              <a:gd name="connsiteX0" fmla="*/ 0 w 1301769"/>
              <a:gd name="connsiteY0" fmla="*/ 1030953 h 1030953"/>
              <a:gd name="connsiteX1" fmla="*/ 650885 w 1301769"/>
              <a:gd name="connsiteY1" fmla="*/ 0 h 1030953"/>
              <a:gd name="connsiteX2" fmla="*/ 1301769 w 1301769"/>
              <a:gd name="connsiteY2" fmla="*/ 1030953 h 1030953"/>
              <a:gd name="connsiteX3" fmla="*/ 0 w 1301769"/>
              <a:gd name="connsiteY3" fmla="*/ 1030953 h 1030953"/>
              <a:gd name="connsiteX0" fmla="*/ 0 w 1941688"/>
              <a:gd name="connsiteY0" fmla="*/ 1030953 h 1841829"/>
              <a:gd name="connsiteX1" fmla="*/ 650885 w 1941688"/>
              <a:gd name="connsiteY1" fmla="*/ 0 h 1841829"/>
              <a:gd name="connsiteX2" fmla="*/ 1941688 w 1941688"/>
              <a:gd name="connsiteY2" fmla="*/ 1841829 h 1841829"/>
              <a:gd name="connsiteX3" fmla="*/ 0 w 1941688"/>
              <a:gd name="connsiteY3" fmla="*/ 1030953 h 1841829"/>
              <a:gd name="connsiteX0" fmla="*/ 0 w 1855538"/>
              <a:gd name="connsiteY0" fmla="*/ 1084812 h 1841829"/>
              <a:gd name="connsiteX1" fmla="*/ 564735 w 1855538"/>
              <a:gd name="connsiteY1" fmla="*/ 0 h 1841829"/>
              <a:gd name="connsiteX2" fmla="*/ 1855538 w 1855538"/>
              <a:gd name="connsiteY2" fmla="*/ 1841829 h 1841829"/>
              <a:gd name="connsiteX3" fmla="*/ 0 w 1855538"/>
              <a:gd name="connsiteY3" fmla="*/ 1084812 h 1841829"/>
              <a:gd name="connsiteX0" fmla="*/ 0 w 1855538"/>
              <a:gd name="connsiteY0" fmla="*/ 1034069 h 1791086"/>
              <a:gd name="connsiteX1" fmla="*/ 344722 w 1855538"/>
              <a:gd name="connsiteY1" fmla="*/ 0 h 1791086"/>
              <a:gd name="connsiteX2" fmla="*/ 1855538 w 1855538"/>
              <a:gd name="connsiteY2" fmla="*/ 1791086 h 1791086"/>
              <a:gd name="connsiteX3" fmla="*/ 0 w 1855538"/>
              <a:gd name="connsiteY3" fmla="*/ 1034069 h 1791086"/>
              <a:gd name="connsiteX0" fmla="*/ 0 w 1855538"/>
              <a:gd name="connsiteY0" fmla="*/ 1064845 h 1821862"/>
              <a:gd name="connsiteX1" fmla="*/ 295495 w 1855538"/>
              <a:gd name="connsiteY1" fmla="*/ 0 h 1821862"/>
              <a:gd name="connsiteX2" fmla="*/ 1855538 w 1855538"/>
              <a:gd name="connsiteY2" fmla="*/ 1821862 h 1821862"/>
              <a:gd name="connsiteX3" fmla="*/ 0 w 1855538"/>
              <a:gd name="connsiteY3" fmla="*/ 1064845 h 1821862"/>
              <a:gd name="connsiteX0" fmla="*/ 0 w 1855538"/>
              <a:gd name="connsiteY0" fmla="*/ 1041763 h 1798780"/>
              <a:gd name="connsiteX1" fmla="*/ 332417 w 1855538"/>
              <a:gd name="connsiteY1" fmla="*/ 0 h 1798780"/>
              <a:gd name="connsiteX2" fmla="*/ 1855538 w 1855538"/>
              <a:gd name="connsiteY2" fmla="*/ 1798780 h 1798780"/>
              <a:gd name="connsiteX3" fmla="*/ 0 w 1855538"/>
              <a:gd name="connsiteY3" fmla="*/ 1041763 h 1798780"/>
              <a:gd name="connsiteX0" fmla="*/ 0 w 1855538"/>
              <a:gd name="connsiteY0" fmla="*/ 1163284 h 1920301"/>
              <a:gd name="connsiteX1" fmla="*/ 493976 w 1855538"/>
              <a:gd name="connsiteY1" fmla="*/ 0 h 1920301"/>
              <a:gd name="connsiteX2" fmla="*/ 1855538 w 1855538"/>
              <a:gd name="connsiteY2" fmla="*/ 1920301 h 1920301"/>
              <a:gd name="connsiteX3" fmla="*/ 0 w 1855538"/>
              <a:gd name="connsiteY3" fmla="*/ 1163284 h 1920301"/>
              <a:gd name="connsiteX0" fmla="*/ 0 w 1855538"/>
              <a:gd name="connsiteY0" fmla="*/ 1163284 h 1920301"/>
              <a:gd name="connsiteX1" fmla="*/ 493976 w 1855538"/>
              <a:gd name="connsiteY1" fmla="*/ 0 h 1920301"/>
              <a:gd name="connsiteX2" fmla="*/ 508410 w 1855538"/>
              <a:gd name="connsiteY2" fmla="*/ 16350 h 1920301"/>
              <a:gd name="connsiteX3" fmla="*/ 1855538 w 1855538"/>
              <a:gd name="connsiteY3" fmla="*/ 1920301 h 1920301"/>
              <a:gd name="connsiteX4" fmla="*/ 0 w 1855538"/>
              <a:gd name="connsiteY4" fmla="*/ 1163284 h 1920301"/>
              <a:gd name="connsiteX0" fmla="*/ 0 w 1855538"/>
              <a:gd name="connsiteY0" fmla="*/ 1163284 h 1920301"/>
              <a:gd name="connsiteX1" fmla="*/ 493976 w 1855538"/>
              <a:gd name="connsiteY1" fmla="*/ 0 h 1920301"/>
              <a:gd name="connsiteX2" fmla="*/ 679178 w 1855538"/>
              <a:gd name="connsiteY2" fmla="*/ 71758 h 1920301"/>
              <a:gd name="connsiteX3" fmla="*/ 1855538 w 1855538"/>
              <a:gd name="connsiteY3" fmla="*/ 1920301 h 1920301"/>
              <a:gd name="connsiteX4" fmla="*/ 0 w 1855538"/>
              <a:gd name="connsiteY4" fmla="*/ 1163284 h 1920301"/>
              <a:gd name="connsiteX0" fmla="*/ 0 w 1855538"/>
              <a:gd name="connsiteY0" fmla="*/ 1091526 h 1848543"/>
              <a:gd name="connsiteX1" fmla="*/ 232394 w 1855538"/>
              <a:gd name="connsiteY1" fmla="*/ 209757 h 1848543"/>
              <a:gd name="connsiteX2" fmla="*/ 679178 w 1855538"/>
              <a:gd name="connsiteY2" fmla="*/ 0 h 1848543"/>
              <a:gd name="connsiteX3" fmla="*/ 1855538 w 1855538"/>
              <a:gd name="connsiteY3" fmla="*/ 1848543 h 1848543"/>
              <a:gd name="connsiteX4" fmla="*/ 0 w 1855538"/>
              <a:gd name="connsiteY4" fmla="*/ 1091526 h 1848543"/>
              <a:gd name="connsiteX0" fmla="*/ 0 w 1855538"/>
              <a:gd name="connsiteY0" fmla="*/ 1226940 h 1983957"/>
              <a:gd name="connsiteX1" fmla="*/ 232394 w 1855538"/>
              <a:gd name="connsiteY1" fmla="*/ 345171 h 1983957"/>
              <a:gd name="connsiteX2" fmla="*/ 489958 w 1855538"/>
              <a:gd name="connsiteY2" fmla="*/ 0 h 1983957"/>
              <a:gd name="connsiteX3" fmla="*/ 1855538 w 1855538"/>
              <a:gd name="connsiteY3" fmla="*/ 1983957 h 1983957"/>
              <a:gd name="connsiteX4" fmla="*/ 0 w 1855538"/>
              <a:gd name="connsiteY4" fmla="*/ 1226940 h 1983957"/>
              <a:gd name="connsiteX0" fmla="*/ 0 w 1855538"/>
              <a:gd name="connsiteY0" fmla="*/ 1226940 h 1983957"/>
              <a:gd name="connsiteX1" fmla="*/ 252395 w 1855538"/>
              <a:gd name="connsiteY1" fmla="*/ 340558 h 1983957"/>
              <a:gd name="connsiteX2" fmla="*/ 489958 w 1855538"/>
              <a:gd name="connsiteY2" fmla="*/ 0 h 1983957"/>
              <a:gd name="connsiteX3" fmla="*/ 1855538 w 1855538"/>
              <a:gd name="connsiteY3" fmla="*/ 1983957 h 1983957"/>
              <a:gd name="connsiteX4" fmla="*/ 0 w 1855538"/>
              <a:gd name="connsiteY4" fmla="*/ 1226940 h 1983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5538" h="1983957">
                <a:moveTo>
                  <a:pt x="0" y="1226940"/>
                </a:moveTo>
                <a:lnTo>
                  <a:pt x="252395" y="340558"/>
                </a:lnTo>
                <a:lnTo>
                  <a:pt x="489958" y="0"/>
                </a:lnTo>
                <a:lnTo>
                  <a:pt x="1855538" y="1983957"/>
                </a:lnTo>
                <a:lnTo>
                  <a:pt x="0" y="122694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rgbClr val="FFFFFF">
                    <a:alpha val="0"/>
                  </a:srgbClr>
                </a:solidFill>
              </a:ln>
              <a:gradFill>
                <a:gsLst>
                  <a:gs pos="0">
                    <a:srgbClr val="FFFFFF"/>
                  </a:gs>
                  <a:gs pos="100000">
                    <a:srgbClr val="FFFFFF"/>
                  </a:gs>
                </a:gsLst>
                <a:lin ang="5400000" scaled="0"/>
              </a:gradFill>
            </a:endParaRPr>
          </a:p>
        </p:txBody>
      </p:sp>
      <p:sp>
        <p:nvSpPr>
          <p:cNvPr id="11" name="Rectangle 10"/>
          <p:cNvSpPr/>
          <p:nvPr>
            <p:custDataLst>
              <p:tags r:id="rId5"/>
            </p:custDataLst>
          </p:nvPr>
        </p:nvSpPr>
        <p:spPr>
          <a:xfrm>
            <a:off x="7292309" y="2491127"/>
            <a:ext cx="364854" cy="403774"/>
          </a:xfrm>
          <a:prstGeom prst="rect">
            <a:avLst/>
          </a:prstGeom>
          <a:solidFill>
            <a:schemeClr val="tx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70" name="Rectangle 69"/>
          <p:cNvSpPr/>
          <p:nvPr>
            <p:custDataLst>
              <p:tags r:id="rId6"/>
            </p:custDataLst>
          </p:nvPr>
        </p:nvSpPr>
        <p:spPr>
          <a:xfrm>
            <a:off x="7283349" y="2486605"/>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12" name="Rectangle 11"/>
          <p:cNvSpPr/>
          <p:nvPr>
            <p:custDataLst>
              <p:tags r:id="rId7"/>
            </p:custDataLst>
          </p:nvPr>
        </p:nvSpPr>
        <p:spPr>
          <a:xfrm>
            <a:off x="7717972" y="2491127"/>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2" name="Title 1"/>
          <p:cNvSpPr>
            <a:spLocks noGrp="1"/>
          </p:cNvSpPr>
          <p:nvPr>
            <p:ph type="title"/>
            <p:custDataLst>
              <p:tags r:id="rId8"/>
            </p:custDataLst>
          </p:nvPr>
        </p:nvSpPr>
        <p:spPr>
          <a:xfrm>
            <a:off x="520701" y="228600"/>
            <a:ext cx="11149013" cy="997196"/>
          </a:xfrm>
        </p:spPr>
        <p:txBody>
          <a:bodyPr/>
          <a:lstStyle/>
          <a:p>
            <a:r>
              <a:rPr lang="en-US" sz="4400" dirty="0">
                <a:cs typeface="Segoe UI"/>
              </a:rPr>
              <a:t>Rendezvous</a:t>
            </a:r>
            <a:br>
              <a:rPr lang="en-US" sz="4400" dirty="0">
                <a:cs typeface="Segoe UI"/>
              </a:rPr>
            </a:br>
            <a:r>
              <a:rPr lang="en-US" sz="2800" dirty="0">
                <a:cs typeface="Segoe UI"/>
              </a:rPr>
              <a:t>(TCP &amp; HTTP)</a:t>
            </a:r>
            <a:endParaRPr lang="en-US" sz="4400" dirty="0">
              <a:cs typeface="Segoe UI"/>
            </a:endParaRPr>
          </a:p>
        </p:txBody>
      </p:sp>
      <p:sp>
        <p:nvSpPr>
          <p:cNvPr id="6" name="Content Placeholder 5"/>
          <p:cNvSpPr>
            <a:spLocks noGrp="1"/>
          </p:cNvSpPr>
          <p:nvPr>
            <p:ph type="body" sz="quarter" idx="10"/>
          </p:nvPr>
        </p:nvSpPr>
        <p:spPr>
          <a:xfrm>
            <a:off x="520701" y="1892616"/>
            <a:ext cx="4389120" cy="3910301"/>
          </a:xfrm>
        </p:spPr>
        <p:txBody>
          <a:bodyPr/>
          <a:lstStyle/>
          <a:p>
            <a:pPr marL="3175">
              <a:spcAft>
                <a:spcPts val="900"/>
              </a:spcAft>
            </a:pPr>
            <a:r>
              <a:rPr lang="en-US" sz="2800" spc="-100" dirty="0">
                <a:latin typeface="Segoe UI Light" pitchFamily="34" charset="0"/>
              </a:rPr>
              <a:t>NetTcpRelayBinding</a:t>
            </a:r>
          </a:p>
          <a:p>
            <a:pPr marL="3175">
              <a:spcAft>
                <a:spcPts val="900"/>
              </a:spcAft>
            </a:pPr>
            <a:r>
              <a:rPr lang="en-US" sz="2800" spc="-100" dirty="0">
                <a:latin typeface="Segoe UI Light" pitchFamily="34" charset="0"/>
              </a:rPr>
              <a:t>WebHttpRelayBinding</a:t>
            </a:r>
          </a:p>
          <a:p>
            <a:pPr marL="3175">
              <a:spcAft>
                <a:spcPts val="900"/>
              </a:spcAft>
            </a:pPr>
            <a:r>
              <a:rPr lang="en-US" sz="2800" spc="-100" dirty="0">
                <a:latin typeface="Segoe UI Light" pitchFamily="34" charset="0"/>
              </a:rPr>
              <a:t>BasicHttpRelayBinding</a:t>
            </a:r>
          </a:p>
          <a:p>
            <a:pPr marL="3175">
              <a:spcAft>
                <a:spcPts val="900"/>
              </a:spcAft>
            </a:pPr>
            <a:r>
              <a:rPr lang="en-US" sz="2800" spc="-100" dirty="0">
                <a:latin typeface="Segoe UI Light" pitchFamily="34" charset="0"/>
              </a:rPr>
              <a:t>WS2007RelayBinding</a:t>
            </a:r>
          </a:p>
          <a:p>
            <a:pPr marL="3175">
              <a:spcAft>
                <a:spcPts val="900"/>
              </a:spcAft>
            </a:pPr>
            <a:r>
              <a:rPr lang="en-US" sz="2800" spc="-100" dirty="0">
                <a:latin typeface="Segoe UI Light" pitchFamily="34" charset="0"/>
              </a:rPr>
              <a:t>Rendezvous Handshake</a:t>
            </a:r>
          </a:p>
          <a:p>
            <a:pPr marL="3175">
              <a:spcAft>
                <a:spcPts val="900"/>
              </a:spcAft>
            </a:pPr>
            <a:r>
              <a:rPr lang="en-US" sz="2800" spc="-100" dirty="0">
                <a:latin typeface="Segoe UI Light" pitchFamily="34" charset="0"/>
              </a:rPr>
              <a:t>Bi-Directional </a:t>
            </a:r>
          </a:p>
          <a:p>
            <a:pPr marL="3175">
              <a:spcAft>
                <a:spcPts val="900"/>
              </a:spcAft>
            </a:pPr>
            <a:r>
              <a:rPr lang="en-US" sz="2800" spc="-100" dirty="0">
                <a:latin typeface="Segoe UI Light" pitchFamily="34" charset="0"/>
              </a:rPr>
              <a:t>Net.Tcp Full Duplex</a:t>
            </a:r>
          </a:p>
          <a:p>
            <a:pPr marL="3175">
              <a:spcAft>
                <a:spcPts val="900"/>
              </a:spcAft>
            </a:pPr>
            <a:r>
              <a:rPr lang="en-US" sz="2800" spc="-100" dirty="0">
                <a:latin typeface="Segoe UI Light" pitchFamily="34" charset="0"/>
              </a:rPr>
              <a:t>No message size limit </a:t>
            </a:r>
          </a:p>
        </p:txBody>
      </p:sp>
      <p:sp>
        <p:nvSpPr>
          <p:cNvPr id="5" name="Rectangle 4"/>
          <p:cNvSpPr/>
          <p:nvPr>
            <p:custDataLst>
              <p:tags r:id="rId9"/>
            </p:custDataLst>
          </p:nvPr>
        </p:nvSpPr>
        <p:spPr>
          <a:xfrm>
            <a:off x="5589657" y="902555"/>
            <a:ext cx="5898476" cy="1521790"/>
          </a:xfrm>
          <a:prstGeom prst="rect">
            <a:avLst/>
          </a:prstGeom>
          <a:solidFill>
            <a:schemeClr val="accent2"/>
          </a:solidFill>
          <a:ln w="9525" cap="flat" cmpd="sng" algn="ctr">
            <a:noFill/>
            <a:prstDash val="solid"/>
          </a:ln>
          <a:effectLst/>
        </p:spPr>
        <p:txBody>
          <a:bodyPr rtlCol="0" anchor="t"/>
          <a:lstStyle/>
          <a:p>
            <a:pPr algn="ctr">
              <a:defRPr/>
            </a:pPr>
            <a:r>
              <a:rPr lang="en-US" sz="2000" kern="0" dirty="0">
                <a:ln>
                  <a:solidFill>
                    <a:srgbClr val="FFFFFF">
                      <a:alpha val="0"/>
                    </a:srgbClr>
                  </a:solidFill>
                </a:ln>
                <a:solidFill>
                  <a:srgbClr val="FFFFFF"/>
                </a:solidFill>
              </a:rPr>
              <a:t>sb://</a:t>
            </a:r>
            <a:r>
              <a:rPr lang="en-US" sz="2000" i="1" kern="0" dirty="0">
                <a:ln>
                  <a:solidFill>
                    <a:srgbClr val="FFFFFF">
                      <a:alpha val="0"/>
                    </a:srgbClr>
                  </a:solidFill>
                </a:ln>
                <a:solidFill>
                  <a:srgbClr val="FF0000">
                    <a:lumMod val="75000"/>
                  </a:srgbClr>
                </a:solidFill>
              </a:rPr>
              <a:t>solution.</a:t>
            </a:r>
            <a:r>
              <a:rPr lang="en-US" sz="2000" kern="0" dirty="0">
                <a:ln>
                  <a:solidFill>
                    <a:srgbClr val="FFFFFF">
                      <a:alpha val="0"/>
                    </a:srgbClr>
                  </a:solidFill>
                </a:ln>
                <a:solidFill>
                  <a:srgbClr val="FFFFFF"/>
                </a:solidFill>
              </a:rPr>
              <a:t>servicebus.windows.net/</a:t>
            </a:r>
            <a:r>
              <a:rPr lang="en-US" sz="2000" kern="0" dirty="0">
                <a:ln>
                  <a:solidFill>
                    <a:srgbClr val="FFFFFF">
                      <a:alpha val="0"/>
                    </a:srgbClr>
                  </a:solidFill>
                </a:ln>
                <a:solidFill>
                  <a:srgbClr val="8CC600"/>
                </a:solidFill>
              </a:rPr>
              <a:t>a</a:t>
            </a:r>
            <a:r>
              <a:rPr lang="en-US" sz="2000" kern="0" dirty="0">
                <a:ln>
                  <a:solidFill>
                    <a:srgbClr val="FFFFFF">
                      <a:alpha val="0"/>
                    </a:srgbClr>
                  </a:solidFill>
                </a:ln>
                <a:solidFill>
                  <a:srgbClr val="FFFFFF"/>
                </a:solidFill>
              </a:rPr>
              <a:t>/</a:t>
            </a:r>
            <a:r>
              <a:rPr lang="en-US" sz="2000" kern="0" dirty="0">
                <a:ln>
                  <a:solidFill>
                    <a:srgbClr val="FFFFFF">
                      <a:alpha val="0"/>
                    </a:srgbClr>
                  </a:solidFill>
                </a:ln>
                <a:solidFill>
                  <a:srgbClr val="910091"/>
                </a:solidFill>
              </a:rPr>
              <a:t>b</a:t>
            </a:r>
            <a:r>
              <a:rPr lang="en-US" sz="2000" kern="0" dirty="0">
                <a:ln>
                  <a:solidFill>
                    <a:srgbClr val="FFFFFF">
                      <a:alpha val="0"/>
                    </a:srgbClr>
                  </a:solidFill>
                </a:ln>
                <a:solidFill>
                  <a:srgbClr val="FFFFFF"/>
                </a:solidFill>
              </a:rPr>
              <a:t>/</a:t>
            </a:r>
          </a:p>
        </p:txBody>
      </p:sp>
      <p:sp>
        <p:nvSpPr>
          <p:cNvPr id="7" name="Rectangle 6"/>
          <p:cNvSpPr/>
          <p:nvPr>
            <p:custDataLst>
              <p:tags r:id="rId10"/>
            </p:custDataLst>
          </p:nvPr>
        </p:nvSpPr>
        <p:spPr>
          <a:xfrm>
            <a:off x="5589657" y="2491127"/>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8" name="Rectangle 7"/>
          <p:cNvSpPr/>
          <p:nvPr>
            <p:custDataLst>
              <p:tags r:id="rId11"/>
            </p:custDataLst>
          </p:nvPr>
        </p:nvSpPr>
        <p:spPr>
          <a:xfrm>
            <a:off x="6015320" y="2491127"/>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9" name="Rectangle 8"/>
          <p:cNvSpPr/>
          <p:nvPr>
            <p:custDataLst>
              <p:tags r:id="rId12"/>
            </p:custDataLst>
          </p:nvPr>
        </p:nvSpPr>
        <p:spPr>
          <a:xfrm>
            <a:off x="6440983" y="2491127"/>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10" name="Rectangle 9"/>
          <p:cNvSpPr/>
          <p:nvPr>
            <p:custDataLst>
              <p:tags r:id="rId13"/>
            </p:custDataLst>
          </p:nvPr>
        </p:nvSpPr>
        <p:spPr>
          <a:xfrm>
            <a:off x="6866646" y="2491127"/>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13" name="Rectangle 12"/>
          <p:cNvSpPr/>
          <p:nvPr>
            <p:custDataLst>
              <p:tags r:id="rId14"/>
            </p:custDataLst>
          </p:nvPr>
        </p:nvSpPr>
        <p:spPr>
          <a:xfrm>
            <a:off x="8143635" y="2491127"/>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14" name="Rectangle 13"/>
          <p:cNvSpPr/>
          <p:nvPr>
            <p:custDataLst>
              <p:tags r:id="rId15"/>
            </p:custDataLst>
          </p:nvPr>
        </p:nvSpPr>
        <p:spPr>
          <a:xfrm>
            <a:off x="8569298" y="2491127"/>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15" name="Rectangle 14"/>
          <p:cNvSpPr/>
          <p:nvPr>
            <p:custDataLst>
              <p:tags r:id="rId16"/>
            </p:custDataLst>
          </p:nvPr>
        </p:nvSpPr>
        <p:spPr>
          <a:xfrm>
            <a:off x="8994961" y="2491127"/>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16" name="Rectangle 15"/>
          <p:cNvSpPr/>
          <p:nvPr>
            <p:custDataLst>
              <p:tags r:id="rId17"/>
            </p:custDataLst>
          </p:nvPr>
        </p:nvSpPr>
        <p:spPr>
          <a:xfrm>
            <a:off x="9420624" y="2491127"/>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17" name="Rectangle 16"/>
          <p:cNvSpPr/>
          <p:nvPr>
            <p:custDataLst>
              <p:tags r:id="rId18"/>
            </p:custDataLst>
          </p:nvPr>
        </p:nvSpPr>
        <p:spPr>
          <a:xfrm>
            <a:off x="9846287" y="2491127"/>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18" name="Rectangle 17"/>
          <p:cNvSpPr/>
          <p:nvPr>
            <p:custDataLst>
              <p:tags r:id="rId19"/>
            </p:custDataLst>
          </p:nvPr>
        </p:nvSpPr>
        <p:spPr>
          <a:xfrm>
            <a:off x="10271950" y="2491127"/>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19" name="Rectangle 18"/>
          <p:cNvSpPr/>
          <p:nvPr>
            <p:custDataLst>
              <p:tags r:id="rId20"/>
            </p:custDataLst>
          </p:nvPr>
        </p:nvSpPr>
        <p:spPr>
          <a:xfrm>
            <a:off x="10697613" y="2491127"/>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20" name="Rectangle 19"/>
          <p:cNvSpPr/>
          <p:nvPr>
            <p:custDataLst>
              <p:tags r:id="rId21"/>
            </p:custDataLst>
          </p:nvPr>
        </p:nvSpPr>
        <p:spPr>
          <a:xfrm>
            <a:off x="11123279" y="2491127"/>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22" name="Oval 97"/>
          <p:cNvSpPr>
            <a:spLocks noChangeArrowheads="1"/>
          </p:cNvSpPr>
          <p:nvPr>
            <p:custDataLst>
              <p:tags r:id="rId22"/>
            </p:custDataLst>
          </p:nvPr>
        </p:nvSpPr>
        <p:spPr bwMode="auto">
          <a:xfrm>
            <a:off x="8112798" y="1219725"/>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endParaRPr lang="en-US" sz="1400" kern="0" dirty="0">
              <a:ln>
                <a:solidFill>
                  <a:srgbClr val="FFFFFF">
                    <a:alpha val="0"/>
                  </a:srgbClr>
                </a:solidFill>
              </a:ln>
              <a:solidFill>
                <a:srgbClr val="FFFFFF"/>
              </a:solidFill>
              <a:sym typeface="Segoe UI"/>
            </a:endParaRPr>
          </a:p>
        </p:txBody>
      </p:sp>
      <p:sp>
        <p:nvSpPr>
          <p:cNvPr id="23" name="Oval 96"/>
          <p:cNvSpPr>
            <a:spLocks noChangeArrowheads="1"/>
          </p:cNvSpPr>
          <p:nvPr>
            <p:custDataLst>
              <p:tags r:id="rId23"/>
            </p:custDataLst>
          </p:nvPr>
        </p:nvSpPr>
        <p:spPr bwMode="auto">
          <a:xfrm>
            <a:off x="7558558" y="1537180"/>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endParaRPr lang="en-US" sz="1400" kern="0" dirty="0">
              <a:ln>
                <a:solidFill>
                  <a:srgbClr val="FFFFFF">
                    <a:alpha val="0"/>
                  </a:srgbClr>
                </a:solidFill>
              </a:ln>
              <a:solidFill>
                <a:srgbClr val="FFFFFF"/>
              </a:solidFill>
              <a:sym typeface="Segoe UI"/>
            </a:endParaRPr>
          </a:p>
        </p:txBody>
      </p:sp>
      <p:sp>
        <p:nvSpPr>
          <p:cNvPr id="24" name="Oval 95"/>
          <p:cNvSpPr>
            <a:spLocks noChangeArrowheads="1"/>
          </p:cNvSpPr>
          <p:nvPr>
            <p:custDataLst>
              <p:tags r:id="rId24"/>
            </p:custDataLst>
          </p:nvPr>
        </p:nvSpPr>
        <p:spPr bwMode="auto">
          <a:xfrm>
            <a:off x="8667038" y="1537180"/>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rgbClr val="FFFFFF"/>
              </a:solidFill>
              <a:sym typeface="Segoe UI"/>
            </a:endParaRPr>
          </a:p>
        </p:txBody>
      </p:sp>
      <p:sp>
        <p:nvSpPr>
          <p:cNvPr id="25" name="Oval 94"/>
          <p:cNvSpPr>
            <a:spLocks noChangeArrowheads="1"/>
          </p:cNvSpPr>
          <p:nvPr>
            <p:custDataLst>
              <p:tags r:id="rId25"/>
            </p:custDataLst>
          </p:nvPr>
        </p:nvSpPr>
        <p:spPr bwMode="auto">
          <a:xfrm>
            <a:off x="8964876"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endParaRPr lang="en-US" sz="1400" kern="0" dirty="0">
              <a:ln>
                <a:solidFill>
                  <a:srgbClr val="FFFFFF">
                    <a:alpha val="0"/>
                  </a:srgbClr>
                </a:solidFill>
              </a:ln>
              <a:solidFill>
                <a:srgbClr val="FFFFFF"/>
              </a:solidFill>
              <a:sym typeface="Segoe UI"/>
            </a:endParaRPr>
          </a:p>
        </p:txBody>
      </p:sp>
      <p:sp>
        <p:nvSpPr>
          <p:cNvPr id="26" name="Oval 92"/>
          <p:cNvSpPr>
            <a:spLocks noChangeArrowheads="1"/>
          </p:cNvSpPr>
          <p:nvPr>
            <p:custDataLst>
              <p:tags r:id="rId26"/>
            </p:custDataLst>
          </p:nvPr>
        </p:nvSpPr>
        <p:spPr bwMode="auto">
          <a:xfrm>
            <a:off x="7816517"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endParaRPr lang="en-US" sz="1400" kern="0" dirty="0">
              <a:ln>
                <a:solidFill>
                  <a:srgbClr val="FFFFFF">
                    <a:alpha val="0"/>
                  </a:srgbClr>
                </a:solidFill>
              </a:ln>
              <a:solidFill>
                <a:srgbClr val="FFFFFF"/>
              </a:solidFill>
              <a:sym typeface="Segoe UI"/>
            </a:endParaRPr>
          </a:p>
        </p:txBody>
      </p:sp>
      <p:sp>
        <p:nvSpPr>
          <p:cNvPr id="27" name="Oval 91"/>
          <p:cNvSpPr>
            <a:spLocks noChangeArrowheads="1"/>
          </p:cNvSpPr>
          <p:nvPr>
            <p:custDataLst>
              <p:tags r:id="rId27"/>
            </p:custDataLst>
          </p:nvPr>
        </p:nvSpPr>
        <p:spPr bwMode="auto">
          <a:xfrm>
            <a:off x="7242651"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endParaRPr lang="en-US" sz="1400" kern="0" dirty="0">
              <a:ln>
                <a:solidFill>
                  <a:srgbClr val="FFFFFF">
                    <a:alpha val="0"/>
                  </a:srgbClr>
                </a:solidFill>
              </a:ln>
              <a:solidFill>
                <a:srgbClr val="FFFFFF"/>
              </a:solidFill>
              <a:sym typeface="Segoe UI"/>
            </a:endParaRPr>
          </a:p>
        </p:txBody>
      </p:sp>
      <p:sp>
        <p:nvSpPr>
          <p:cNvPr id="28" name="AutoShape 90"/>
          <p:cNvSpPr>
            <a:spLocks noChangeShapeType="1"/>
          </p:cNvSpPr>
          <p:nvPr>
            <p:custDataLst>
              <p:tags r:id="rId28"/>
            </p:custDataLst>
          </p:nvPr>
        </p:nvSpPr>
        <p:spPr bwMode="auto">
          <a:xfrm flipH="1">
            <a:off x="7788243" y="1350644"/>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ysClr val="windowText" lastClr="000000"/>
              </a:solidFill>
            </a:endParaRPr>
          </a:p>
        </p:txBody>
      </p:sp>
      <p:sp>
        <p:nvSpPr>
          <p:cNvPr id="29" name="AutoShape 88"/>
          <p:cNvSpPr>
            <a:spLocks noChangeShapeType="1"/>
          </p:cNvSpPr>
          <p:nvPr>
            <p:custDataLst>
              <p:tags r:id="rId29"/>
            </p:custDataLst>
          </p:nvPr>
        </p:nvSpPr>
        <p:spPr bwMode="auto">
          <a:xfrm flipH="1">
            <a:off x="8610335" y="1753098"/>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ysClr val="windowText" lastClr="000000"/>
              </a:solidFill>
            </a:endParaRPr>
          </a:p>
        </p:txBody>
      </p:sp>
      <p:sp>
        <p:nvSpPr>
          <p:cNvPr id="30" name="AutoShape 87"/>
          <p:cNvSpPr>
            <a:spLocks noChangeShapeType="1"/>
          </p:cNvSpPr>
          <p:nvPr>
            <p:custDataLst>
              <p:tags r:id="rId30"/>
            </p:custDataLst>
          </p:nvPr>
        </p:nvSpPr>
        <p:spPr bwMode="auto">
          <a:xfrm>
            <a:off x="8886990" y="1753098"/>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ysClr val="windowText" lastClr="000000"/>
              </a:solidFill>
            </a:endParaRPr>
          </a:p>
        </p:txBody>
      </p:sp>
      <p:sp>
        <p:nvSpPr>
          <p:cNvPr id="31" name="AutoShape 86"/>
          <p:cNvSpPr>
            <a:spLocks noChangeShapeType="1"/>
          </p:cNvSpPr>
          <p:nvPr>
            <p:custDataLst>
              <p:tags r:id="rId31"/>
            </p:custDataLst>
          </p:nvPr>
        </p:nvSpPr>
        <p:spPr bwMode="auto">
          <a:xfrm>
            <a:off x="7778508" y="1753098"/>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ysClr val="windowText" lastClr="000000"/>
              </a:solidFill>
            </a:endParaRPr>
          </a:p>
        </p:txBody>
      </p:sp>
      <p:sp>
        <p:nvSpPr>
          <p:cNvPr id="32" name="AutoShape 85"/>
          <p:cNvSpPr>
            <a:spLocks noChangeShapeType="1"/>
          </p:cNvSpPr>
          <p:nvPr>
            <p:custDataLst>
              <p:tags r:id="rId32"/>
            </p:custDataLst>
          </p:nvPr>
        </p:nvSpPr>
        <p:spPr bwMode="auto">
          <a:xfrm flipH="1">
            <a:off x="7462602" y="1753098"/>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ysClr val="windowText" lastClr="000000"/>
              </a:solidFill>
            </a:endParaRPr>
          </a:p>
        </p:txBody>
      </p:sp>
      <p:sp>
        <p:nvSpPr>
          <p:cNvPr id="33" name="AutoShape 90"/>
          <p:cNvSpPr>
            <a:spLocks noChangeShapeType="1"/>
          </p:cNvSpPr>
          <p:nvPr>
            <p:custDataLst>
              <p:tags r:id="rId33"/>
            </p:custDataLst>
          </p:nvPr>
        </p:nvSpPr>
        <p:spPr bwMode="auto">
          <a:xfrm>
            <a:off x="8374000" y="1350644"/>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ysClr val="windowText" lastClr="000000"/>
              </a:solidFill>
            </a:endParaRPr>
          </a:p>
        </p:txBody>
      </p:sp>
      <p:sp>
        <p:nvSpPr>
          <p:cNvPr id="34" name="Oval 93"/>
          <p:cNvSpPr>
            <a:spLocks noChangeArrowheads="1"/>
          </p:cNvSpPr>
          <p:nvPr>
            <p:custDataLst>
              <p:tags r:id="rId34"/>
            </p:custDataLst>
          </p:nvPr>
        </p:nvSpPr>
        <p:spPr bwMode="auto">
          <a:xfrm>
            <a:off x="8390386" y="1896066"/>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endParaRPr lang="en-US" sz="1400" kern="0" dirty="0">
              <a:ln>
                <a:solidFill>
                  <a:srgbClr val="FFFFFF">
                    <a:alpha val="0"/>
                  </a:srgbClr>
                </a:solidFill>
              </a:ln>
              <a:solidFill>
                <a:srgbClr val="FFFFFF"/>
              </a:solidFill>
              <a:sym typeface="Segoe UI"/>
            </a:endParaRPr>
          </a:p>
        </p:txBody>
      </p:sp>
      <p:sp>
        <p:nvSpPr>
          <p:cNvPr id="35" name="Freeform 34"/>
          <p:cNvSpPr/>
          <p:nvPr>
            <p:custDataLst>
              <p:tags r:id="rId35"/>
            </p:custDataLst>
          </p:nvPr>
        </p:nvSpPr>
        <p:spPr>
          <a:xfrm rot="21235890">
            <a:off x="8668391" y="1939903"/>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3"/>
            <a:endParaRPr lang="en-US" dirty="0">
              <a:solidFill>
                <a:srgbClr val="292929"/>
              </a:solidFill>
            </a:endParaRPr>
          </a:p>
        </p:txBody>
      </p:sp>
      <p:sp>
        <p:nvSpPr>
          <p:cNvPr id="38" name="Left-Right Arrow 37"/>
          <p:cNvSpPr/>
          <p:nvPr>
            <p:custDataLst>
              <p:tags r:id="rId36"/>
            </p:custDataLst>
          </p:nvPr>
        </p:nvSpPr>
        <p:spPr bwMode="auto">
          <a:xfrm>
            <a:off x="5843577" y="3006897"/>
            <a:ext cx="813110" cy="421914"/>
          </a:xfrm>
          <a:prstGeom prst="leftRightArrow">
            <a:avLst>
              <a:gd name="adj1" fmla="val 61421"/>
              <a:gd name="adj2" fmla="val 30607"/>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400" dirty="0">
                <a:ln>
                  <a:solidFill>
                    <a:srgbClr val="FFFFFF">
                      <a:alpha val="0"/>
                    </a:srgbClr>
                  </a:solidFill>
                </a:ln>
                <a:solidFill>
                  <a:srgbClr val="595959"/>
                </a:solidFill>
              </a:rPr>
              <a:t>NLB</a:t>
            </a:r>
          </a:p>
        </p:txBody>
      </p:sp>
      <p:sp>
        <p:nvSpPr>
          <p:cNvPr id="39" name="Freeform 38"/>
          <p:cNvSpPr/>
          <p:nvPr>
            <p:custDataLst>
              <p:tags r:id="rId37"/>
            </p:custDataLst>
          </p:nvPr>
        </p:nvSpPr>
        <p:spPr>
          <a:xfrm rot="15391403">
            <a:off x="7488307" y="2453126"/>
            <a:ext cx="1381719" cy="680809"/>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95884"/>
              <a:gd name="connsiteY0" fmla="*/ 0 h 203101"/>
              <a:gd name="connsiteX1" fmla="*/ 695884 w 695884"/>
              <a:gd name="connsiteY1" fmla="*/ 203101 h 203101"/>
              <a:gd name="connsiteX0" fmla="*/ 0 w 695884"/>
              <a:gd name="connsiteY0" fmla="*/ 78976 h 282077"/>
              <a:gd name="connsiteX1" fmla="*/ 695884 w 695884"/>
              <a:gd name="connsiteY1" fmla="*/ 282077 h 282077"/>
              <a:gd name="connsiteX0" fmla="*/ 0 w 695884"/>
              <a:gd name="connsiteY0" fmla="*/ 57168 h 260269"/>
              <a:gd name="connsiteX1" fmla="*/ 695884 w 695884"/>
              <a:gd name="connsiteY1" fmla="*/ 260269 h 260269"/>
              <a:gd name="connsiteX0" fmla="*/ 0 w 695884"/>
              <a:gd name="connsiteY0" fmla="*/ 48314 h 251415"/>
              <a:gd name="connsiteX1" fmla="*/ 695884 w 695884"/>
              <a:gd name="connsiteY1" fmla="*/ 251415 h 251415"/>
              <a:gd name="connsiteX0" fmla="*/ 0 w 695884"/>
              <a:gd name="connsiteY0" fmla="*/ 72713 h 275814"/>
              <a:gd name="connsiteX1" fmla="*/ 695884 w 695884"/>
              <a:gd name="connsiteY1" fmla="*/ 275814 h 275814"/>
              <a:gd name="connsiteX0" fmla="*/ 0 w 695884"/>
              <a:gd name="connsiteY0" fmla="*/ 90755 h 293856"/>
              <a:gd name="connsiteX1" fmla="*/ 695884 w 695884"/>
              <a:gd name="connsiteY1" fmla="*/ 293856 h 293856"/>
              <a:gd name="connsiteX0" fmla="*/ 0 w 695884"/>
              <a:gd name="connsiteY0" fmla="*/ 120440 h 323541"/>
              <a:gd name="connsiteX1" fmla="*/ 695884 w 695884"/>
              <a:gd name="connsiteY1" fmla="*/ 323541 h 323541"/>
            </a:gdLst>
            <a:ahLst/>
            <a:cxnLst>
              <a:cxn ang="0">
                <a:pos x="connsiteX0" y="connsiteY0"/>
              </a:cxn>
              <a:cxn ang="0">
                <a:pos x="connsiteX1" y="connsiteY1"/>
              </a:cxn>
            </a:cxnLst>
            <a:rect l="l" t="t" r="r" b="b"/>
            <a:pathLst>
              <a:path w="695884" h="323541">
                <a:moveTo>
                  <a:pt x="0" y="120440"/>
                </a:moveTo>
                <a:cubicBezTo>
                  <a:pt x="266287" y="-104179"/>
                  <a:pt x="620061" y="-2261"/>
                  <a:pt x="695884" y="323541"/>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3"/>
            <a:endParaRPr lang="en-US" dirty="0">
              <a:solidFill>
                <a:srgbClr val="292929"/>
              </a:solidFill>
            </a:endParaRPr>
          </a:p>
        </p:txBody>
      </p:sp>
      <p:sp>
        <p:nvSpPr>
          <p:cNvPr id="43" name="TextBox 42"/>
          <p:cNvSpPr txBox="1"/>
          <p:nvPr>
            <p:custDataLst>
              <p:tags r:id="rId38"/>
            </p:custDataLst>
          </p:nvPr>
        </p:nvSpPr>
        <p:spPr>
          <a:xfrm flipH="1">
            <a:off x="9917220" y="4421699"/>
            <a:ext cx="785966" cy="553998"/>
          </a:xfrm>
          <a:prstGeom prst="rect">
            <a:avLst/>
          </a:prstGeom>
          <a:noFill/>
          <a:effectLst/>
        </p:spPr>
        <p:txBody>
          <a:bodyPr wrap="square" lIns="0" tIns="0" rIns="0" bIns="0" rtlCol="0">
            <a:spAutoFit/>
          </a:bodyPr>
          <a:lstStyle/>
          <a:p>
            <a:pPr defTabSz="914099" fontAlgn="base">
              <a:spcBef>
                <a:spcPct val="0"/>
              </a:spcBef>
              <a:spcAft>
                <a:spcPct val="0"/>
              </a:spcAft>
              <a:defRPr/>
            </a:pPr>
            <a:r>
              <a:rPr lang="en-US" sz="1200" dirty="0">
                <a:ln>
                  <a:solidFill>
                    <a:srgbClr val="FFFFFF">
                      <a:alpha val="0"/>
                    </a:srgbClr>
                  </a:solidFill>
                </a:ln>
                <a:solidFill>
                  <a:srgbClr val="595959">
                    <a:alpha val="99000"/>
                  </a:srgbClr>
                </a:solidFill>
              </a:rPr>
              <a:t>outbound </a:t>
            </a:r>
            <a:br>
              <a:rPr lang="en-US" sz="1200" dirty="0">
                <a:ln>
                  <a:solidFill>
                    <a:srgbClr val="FFFFFF">
                      <a:alpha val="0"/>
                    </a:srgbClr>
                  </a:solidFill>
                </a:ln>
                <a:solidFill>
                  <a:srgbClr val="595959">
                    <a:alpha val="99000"/>
                  </a:srgbClr>
                </a:solidFill>
              </a:rPr>
            </a:br>
            <a:r>
              <a:rPr lang="en-US" sz="1200" dirty="0">
                <a:ln>
                  <a:solidFill>
                    <a:srgbClr val="FFFFFF">
                      <a:alpha val="0"/>
                    </a:srgbClr>
                  </a:solidFill>
                </a:ln>
                <a:solidFill>
                  <a:srgbClr val="595959">
                    <a:alpha val="99000"/>
                  </a:srgbClr>
                </a:solidFill>
              </a:rPr>
              <a:t>socket </a:t>
            </a:r>
            <a:br>
              <a:rPr lang="en-US" sz="1200" dirty="0">
                <a:ln>
                  <a:solidFill>
                    <a:srgbClr val="FFFFFF">
                      <a:alpha val="0"/>
                    </a:srgbClr>
                  </a:solidFill>
                </a:ln>
                <a:solidFill>
                  <a:srgbClr val="595959">
                    <a:alpha val="99000"/>
                  </a:srgbClr>
                </a:solidFill>
              </a:rPr>
            </a:br>
            <a:r>
              <a:rPr lang="en-US" sz="1200" dirty="0">
                <a:ln>
                  <a:solidFill>
                    <a:srgbClr val="FFFFFF">
                      <a:alpha val="0"/>
                    </a:srgbClr>
                  </a:solidFill>
                </a:ln>
                <a:solidFill>
                  <a:srgbClr val="595959">
                    <a:alpha val="99000"/>
                  </a:srgbClr>
                </a:solidFill>
              </a:rPr>
              <a:t>rendezvous</a:t>
            </a:r>
          </a:p>
        </p:txBody>
      </p:sp>
      <p:grpSp>
        <p:nvGrpSpPr>
          <p:cNvPr id="3" name="Group 2"/>
          <p:cNvGrpSpPr/>
          <p:nvPr>
            <p:custDataLst>
              <p:tags r:id="rId39"/>
            </p:custDataLst>
          </p:nvPr>
        </p:nvGrpSpPr>
        <p:grpSpPr>
          <a:xfrm>
            <a:off x="7533055" y="3420545"/>
            <a:ext cx="2011680" cy="1448608"/>
            <a:chOff x="7722386" y="3659403"/>
            <a:chExt cx="2011680" cy="1448608"/>
          </a:xfrm>
        </p:grpSpPr>
        <p:sp>
          <p:nvSpPr>
            <p:cNvPr id="53" name="Rectangle 52"/>
            <p:cNvSpPr/>
            <p:nvPr>
              <p:custDataLst>
                <p:tags r:id="rId57"/>
              </p:custDataLst>
            </p:nvPr>
          </p:nvSpPr>
          <p:spPr>
            <a:xfrm>
              <a:off x="7722386" y="3659403"/>
              <a:ext cx="2011680" cy="1448608"/>
            </a:xfrm>
            <a:prstGeom prst="rect">
              <a:avLst/>
            </a:prstGeom>
            <a:solidFill>
              <a:schemeClr val="accent4">
                <a:lumMod val="20000"/>
                <a:lumOff val="80000"/>
              </a:schemeClr>
            </a:solidFill>
            <a:ln w="6350" cap="flat" cmpd="sng" algn="ctr">
              <a:noFill/>
              <a:prstDash val="solid"/>
            </a:ln>
            <a:effectLst/>
          </p:spPr>
          <p:txBody>
            <a:bodyPr rtlCol="0" anchor="b"/>
            <a:lstStyle/>
            <a:p>
              <a:pPr algn="ctr">
                <a:defRPr/>
              </a:pPr>
              <a:r>
                <a:rPr lang="en-US" sz="1400" kern="0" dirty="0">
                  <a:ln>
                    <a:solidFill>
                      <a:srgbClr val="FFFFFF">
                        <a:alpha val="0"/>
                      </a:srgbClr>
                    </a:solidFill>
                  </a:ln>
                  <a:solidFill>
                    <a:srgbClr val="292929"/>
                  </a:solidFill>
                </a:rPr>
                <a:t>HTTP/Socket</a:t>
              </a:r>
              <a:br>
                <a:rPr lang="en-US" sz="1400" kern="0" dirty="0">
                  <a:ln>
                    <a:solidFill>
                      <a:srgbClr val="FFFFFF">
                        <a:alpha val="0"/>
                      </a:srgbClr>
                    </a:solidFill>
                  </a:ln>
                  <a:solidFill>
                    <a:srgbClr val="292929"/>
                  </a:solidFill>
                </a:rPr>
              </a:br>
              <a:r>
                <a:rPr lang="en-US" sz="1400" kern="0" dirty="0">
                  <a:ln>
                    <a:solidFill>
                      <a:srgbClr val="FFFFFF">
                        <a:alpha val="0"/>
                      </a:srgbClr>
                    </a:solidFill>
                  </a:ln>
                  <a:solidFill>
                    <a:srgbClr val="292929"/>
                  </a:solidFill>
                </a:rPr>
                <a:t>Forwarder</a:t>
              </a:r>
            </a:p>
          </p:txBody>
        </p:sp>
        <p:sp>
          <p:nvSpPr>
            <p:cNvPr id="54" name="Rectangle 53"/>
            <p:cNvSpPr/>
            <p:nvPr>
              <p:custDataLst>
                <p:tags r:id="rId58"/>
              </p:custDataLst>
            </p:nvPr>
          </p:nvSpPr>
          <p:spPr bwMode="auto">
            <a:xfrm>
              <a:off x="8209051" y="3832226"/>
              <a:ext cx="1038351" cy="689398"/>
            </a:xfrm>
            <a:prstGeom prst="rect">
              <a:avLst/>
            </a:prstGeom>
            <a:solidFill>
              <a:schemeClr val="accent6">
                <a:lumMod val="60000"/>
                <a:lumOff val="4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kern="0" dirty="0">
                <a:ln>
                  <a:solidFill>
                    <a:srgbClr val="FFFFFF">
                      <a:alpha val="0"/>
                    </a:srgbClr>
                  </a:solidFill>
                </a:ln>
                <a:solidFill>
                  <a:srgbClr val="FFFFFF"/>
                </a:solidFill>
                <a:latin typeface="Segoe UI Light" pitchFamily="34" charset="0"/>
              </a:endParaRPr>
            </a:p>
          </p:txBody>
        </p:sp>
        <p:grpSp>
          <p:nvGrpSpPr>
            <p:cNvPr id="55" name="Group 103"/>
            <p:cNvGrpSpPr/>
            <p:nvPr>
              <p:custDataLst>
                <p:tags r:id="rId59"/>
              </p:custDataLst>
            </p:nvPr>
          </p:nvGrpSpPr>
          <p:grpSpPr>
            <a:xfrm>
              <a:off x="8528049" y="3957563"/>
              <a:ext cx="458422" cy="460453"/>
              <a:chOff x="4287750" y="3965358"/>
              <a:chExt cx="720889" cy="837562"/>
            </a:xfrm>
          </p:grpSpPr>
          <p:sp>
            <p:nvSpPr>
              <p:cNvPr id="56" name="Circular Arrow 55"/>
              <p:cNvSpPr/>
              <p:nvPr/>
            </p:nvSpPr>
            <p:spPr bwMode="auto">
              <a:xfrm>
                <a:off x="4287750" y="3965358"/>
                <a:ext cx="720883" cy="761999"/>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kern="0" dirty="0">
                  <a:ln>
                    <a:solidFill>
                      <a:srgbClr val="FFFFFF">
                        <a:alpha val="0"/>
                      </a:srgbClr>
                    </a:solidFill>
                  </a:ln>
                  <a:solidFill>
                    <a:srgbClr val="FFFFFF"/>
                  </a:solidFill>
                  <a:latin typeface="Segoe UI Light" pitchFamily="34" charset="0"/>
                </a:endParaRPr>
              </a:p>
            </p:txBody>
          </p:sp>
          <p:sp>
            <p:nvSpPr>
              <p:cNvPr id="57" name="Circular Arrow 56"/>
              <p:cNvSpPr/>
              <p:nvPr/>
            </p:nvSpPr>
            <p:spPr bwMode="auto">
              <a:xfrm rot="10800000">
                <a:off x="4287753" y="4040919"/>
                <a:ext cx="720886" cy="762001"/>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kern="0" dirty="0">
                  <a:ln>
                    <a:solidFill>
                      <a:srgbClr val="FFFFFF">
                        <a:alpha val="0"/>
                      </a:srgbClr>
                    </a:solidFill>
                  </a:ln>
                  <a:solidFill>
                    <a:srgbClr val="FFFFFF"/>
                  </a:solidFill>
                  <a:latin typeface="Segoe UI Light" pitchFamily="34" charset="0"/>
                </a:endParaRPr>
              </a:p>
            </p:txBody>
          </p:sp>
        </p:grpSp>
      </p:grpSp>
      <p:sp>
        <p:nvSpPr>
          <p:cNvPr id="45" name="Oval 44"/>
          <p:cNvSpPr/>
          <p:nvPr>
            <p:custDataLst>
              <p:tags r:id="rId40"/>
            </p:custDataLst>
          </p:nvPr>
        </p:nvSpPr>
        <p:spPr bwMode="auto">
          <a:xfrm>
            <a:off x="9439362" y="5567204"/>
            <a:ext cx="310896" cy="313362"/>
          </a:xfrm>
          <a:prstGeom prst="ellipse">
            <a:avLst/>
          </a:prstGeom>
          <a:solidFill>
            <a:schemeClr val="accent4"/>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dirty="0">
                <a:ln>
                  <a:solidFill>
                    <a:srgbClr val="FFFFFF">
                      <a:alpha val="0"/>
                    </a:srgbClr>
                  </a:solidFill>
                </a:ln>
                <a:solidFill>
                  <a:srgbClr val="FFFFFF">
                    <a:alpha val="99000"/>
                  </a:srgbClr>
                </a:solidFill>
              </a:rPr>
              <a:t>4</a:t>
            </a:r>
          </a:p>
        </p:txBody>
      </p:sp>
      <p:sp>
        <p:nvSpPr>
          <p:cNvPr id="46" name="Freeform 45"/>
          <p:cNvSpPr/>
          <p:nvPr>
            <p:custDataLst>
              <p:tags r:id="rId41"/>
            </p:custDataLst>
          </p:nvPr>
        </p:nvSpPr>
        <p:spPr bwMode="auto">
          <a:xfrm>
            <a:off x="8861102" y="3969705"/>
            <a:ext cx="1350866" cy="1740843"/>
          </a:xfrm>
          <a:custGeom>
            <a:avLst/>
            <a:gdLst>
              <a:gd name="connsiteX0" fmla="*/ 1511300 w 1511300"/>
              <a:gd name="connsiteY0" fmla="*/ 2197100 h 2197100"/>
              <a:gd name="connsiteX1" fmla="*/ 1143000 w 1511300"/>
              <a:gd name="connsiteY1" fmla="*/ 2197100 h 2197100"/>
              <a:gd name="connsiteX2" fmla="*/ 1143000 w 1511300"/>
              <a:gd name="connsiteY2" fmla="*/ 0 h 2197100"/>
              <a:gd name="connsiteX3" fmla="*/ 0 w 1511300"/>
              <a:gd name="connsiteY3" fmla="*/ 0 h 2197100"/>
            </a:gdLst>
            <a:ahLst/>
            <a:cxnLst>
              <a:cxn ang="0">
                <a:pos x="connsiteX0" y="connsiteY0"/>
              </a:cxn>
              <a:cxn ang="0">
                <a:pos x="connsiteX1" y="connsiteY1"/>
              </a:cxn>
              <a:cxn ang="0">
                <a:pos x="connsiteX2" y="connsiteY2"/>
              </a:cxn>
              <a:cxn ang="0">
                <a:pos x="connsiteX3" y="connsiteY3"/>
              </a:cxn>
            </a:cxnLst>
            <a:rect l="l" t="t" r="r" b="b"/>
            <a:pathLst>
              <a:path w="1511300" h="2197100">
                <a:moveTo>
                  <a:pt x="1511300" y="2197100"/>
                </a:moveTo>
                <a:lnTo>
                  <a:pt x="1143000" y="2197100"/>
                </a:lnTo>
                <a:lnTo>
                  <a:pt x="1143000" y="0"/>
                </a:lnTo>
                <a:lnTo>
                  <a:pt x="0" y="0"/>
                </a:lnTo>
              </a:path>
            </a:pathLst>
          </a:custGeom>
          <a:ln w="28575">
            <a:solidFill>
              <a:srgbClr val="ADF200"/>
            </a:solidFill>
            <a:headEnd type="oval"/>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3"/>
            <a:endParaRPr lang="en-US" dirty="0">
              <a:ln>
                <a:solidFill>
                  <a:srgbClr val="FFFFFF">
                    <a:alpha val="0"/>
                  </a:srgbClr>
                </a:solidFill>
              </a:ln>
              <a:solidFill>
                <a:srgbClr val="292929"/>
              </a:solidFill>
            </a:endParaRPr>
          </a:p>
        </p:txBody>
      </p:sp>
      <p:sp>
        <p:nvSpPr>
          <p:cNvPr id="47" name="Freeform 46"/>
          <p:cNvSpPr/>
          <p:nvPr>
            <p:custDataLst>
              <p:tags r:id="rId42"/>
            </p:custDataLst>
          </p:nvPr>
        </p:nvSpPr>
        <p:spPr bwMode="auto">
          <a:xfrm flipH="1">
            <a:off x="6805837" y="3969705"/>
            <a:ext cx="1463259" cy="1740843"/>
          </a:xfrm>
          <a:custGeom>
            <a:avLst/>
            <a:gdLst>
              <a:gd name="connsiteX0" fmla="*/ 1511300 w 1511300"/>
              <a:gd name="connsiteY0" fmla="*/ 2197100 h 2197100"/>
              <a:gd name="connsiteX1" fmla="*/ 1143000 w 1511300"/>
              <a:gd name="connsiteY1" fmla="*/ 2197100 h 2197100"/>
              <a:gd name="connsiteX2" fmla="*/ 1143000 w 1511300"/>
              <a:gd name="connsiteY2" fmla="*/ 0 h 2197100"/>
              <a:gd name="connsiteX3" fmla="*/ 0 w 1511300"/>
              <a:gd name="connsiteY3" fmla="*/ 0 h 2197100"/>
            </a:gdLst>
            <a:ahLst/>
            <a:cxnLst>
              <a:cxn ang="0">
                <a:pos x="connsiteX0" y="connsiteY0"/>
              </a:cxn>
              <a:cxn ang="0">
                <a:pos x="connsiteX1" y="connsiteY1"/>
              </a:cxn>
              <a:cxn ang="0">
                <a:pos x="connsiteX2" y="connsiteY2"/>
              </a:cxn>
              <a:cxn ang="0">
                <a:pos x="connsiteX3" y="connsiteY3"/>
              </a:cxn>
            </a:cxnLst>
            <a:rect l="l" t="t" r="r" b="b"/>
            <a:pathLst>
              <a:path w="1511300" h="2197100">
                <a:moveTo>
                  <a:pt x="1511300" y="2197100"/>
                </a:moveTo>
                <a:lnTo>
                  <a:pt x="1143000" y="2197100"/>
                </a:lnTo>
                <a:lnTo>
                  <a:pt x="1143000" y="0"/>
                </a:lnTo>
                <a:lnTo>
                  <a:pt x="0" y="0"/>
                </a:lnTo>
              </a:path>
            </a:pathLst>
          </a:custGeom>
          <a:ln w="28575">
            <a:solidFill>
              <a:schemeClr val="accent1">
                <a:lumMod val="40000"/>
                <a:lumOff val="60000"/>
              </a:schemeClr>
            </a:solidFill>
            <a:headEnd type="oval"/>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3"/>
            <a:endParaRPr lang="en-US" dirty="0">
              <a:ln>
                <a:solidFill>
                  <a:srgbClr val="FFFFFF">
                    <a:alpha val="0"/>
                  </a:srgbClr>
                </a:solidFill>
              </a:ln>
              <a:solidFill>
                <a:srgbClr val="292929"/>
              </a:solidFill>
            </a:endParaRPr>
          </a:p>
        </p:txBody>
      </p:sp>
      <p:sp>
        <p:nvSpPr>
          <p:cNvPr id="48" name="TextBox 47"/>
          <p:cNvSpPr txBox="1"/>
          <p:nvPr>
            <p:custDataLst>
              <p:tags r:id="rId43"/>
            </p:custDataLst>
          </p:nvPr>
        </p:nvSpPr>
        <p:spPr>
          <a:xfrm flipH="1">
            <a:off x="6380174" y="4421699"/>
            <a:ext cx="716498" cy="738664"/>
          </a:xfrm>
          <a:prstGeom prst="rect">
            <a:avLst/>
          </a:prstGeom>
          <a:noFill/>
          <a:effectLst/>
        </p:spPr>
        <p:txBody>
          <a:bodyPr wrap="square" lIns="0" tIns="0" rIns="0" bIns="0" rtlCol="0">
            <a:spAutoFit/>
          </a:bodyPr>
          <a:lstStyle/>
          <a:p>
            <a:pPr algn="r" defTabSz="914099" fontAlgn="base">
              <a:spcBef>
                <a:spcPct val="0"/>
              </a:spcBef>
              <a:spcAft>
                <a:spcPct val="0"/>
              </a:spcAft>
              <a:defRPr/>
            </a:pPr>
            <a:r>
              <a:rPr lang="en-US" sz="1200" dirty="0">
                <a:ln>
                  <a:solidFill>
                    <a:srgbClr val="FFFFFF">
                      <a:alpha val="0"/>
                    </a:srgbClr>
                  </a:solidFill>
                </a:ln>
                <a:solidFill>
                  <a:srgbClr val="595959">
                    <a:alpha val="99000"/>
                  </a:srgbClr>
                </a:solidFill>
              </a:rPr>
              <a:t>outbound </a:t>
            </a:r>
            <a:br>
              <a:rPr lang="en-US" sz="1200" dirty="0">
                <a:ln>
                  <a:solidFill>
                    <a:srgbClr val="FFFFFF">
                      <a:alpha val="0"/>
                    </a:srgbClr>
                  </a:solidFill>
                </a:ln>
                <a:solidFill>
                  <a:srgbClr val="595959">
                    <a:alpha val="99000"/>
                  </a:srgbClr>
                </a:solidFill>
              </a:rPr>
            </a:br>
            <a:r>
              <a:rPr lang="en-US" sz="1200" dirty="0">
                <a:ln>
                  <a:solidFill>
                    <a:srgbClr val="FFFFFF">
                      <a:alpha val="0"/>
                    </a:srgbClr>
                  </a:solidFill>
                </a:ln>
                <a:solidFill>
                  <a:srgbClr val="595959">
                    <a:alpha val="99000"/>
                  </a:srgbClr>
                </a:solidFill>
              </a:rPr>
              <a:t>socket </a:t>
            </a:r>
            <a:br>
              <a:rPr lang="en-US" sz="1200" dirty="0">
                <a:ln>
                  <a:solidFill>
                    <a:srgbClr val="FFFFFF">
                      <a:alpha val="0"/>
                    </a:srgbClr>
                  </a:solidFill>
                </a:ln>
                <a:solidFill>
                  <a:srgbClr val="595959">
                    <a:alpha val="99000"/>
                  </a:srgbClr>
                </a:solidFill>
              </a:rPr>
            </a:br>
            <a:r>
              <a:rPr lang="en-US" sz="1200" dirty="0">
                <a:ln>
                  <a:solidFill>
                    <a:srgbClr val="FFFFFF">
                      <a:alpha val="0"/>
                    </a:srgbClr>
                  </a:solidFill>
                </a:ln>
                <a:solidFill>
                  <a:srgbClr val="595959">
                    <a:alpha val="99000"/>
                  </a:srgbClr>
                </a:solidFill>
              </a:rPr>
              <a:t>connect</a:t>
            </a:r>
            <a:br>
              <a:rPr lang="en-US" sz="1200" dirty="0">
                <a:ln>
                  <a:solidFill>
                    <a:srgbClr val="FFFFFF">
                      <a:alpha val="0"/>
                    </a:srgbClr>
                  </a:solidFill>
                </a:ln>
                <a:solidFill>
                  <a:srgbClr val="595959">
                    <a:alpha val="99000"/>
                  </a:srgbClr>
                </a:solidFill>
              </a:rPr>
            </a:br>
            <a:endParaRPr lang="en-US" sz="1200" dirty="0">
              <a:ln>
                <a:solidFill>
                  <a:srgbClr val="FFFFFF">
                    <a:alpha val="0"/>
                  </a:srgbClr>
                </a:solidFill>
              </a:ln>
              <a:solidFill>
                <a:srgbClr val="595959">
                  <a:alpha val="99000"/>
                </a:srgbClr>
              </a:solidFill>
            </a:endParaRPr>
          </a:p>
        </p:txBody>
      </p:sp>
      <p:cxnSp>
        <p:nvCxnSpPr>
          <p:cNvPr id="49" name="Straight Arrow Connector 48"/>
          <p:cNvCxnSpPr/>
          <p:nvPr>
            <p:custDataLst>
              <p:tags r:id="rId44"/>
            </p:custDataLst>
          </p:nvPr>
        </p:nvCxnSpPr>
        <p:spPr>
          <a:xfrm flipV="1">
            <a:off x="6252151" y="3482242"/>
            <a:ext cx="0" cy="1920118"/>
          </a:xfrm>
          <a:prstGeom prst="straightConnector1">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50" name="Freeform 49"/>
          <p:cNvSpPr/>
          <p:nvPr>
            <p:custDataLst>
              <p:tags r:id="rId45"/>
            </p:custDataLst>
          </p:nvPr>
        </p:nvSpPr>
        <p:spPr bwMode="auto">
          <a:xfrm>
            <a:off x="9207762" y="2877679"/>
            <a:ext cx="1495425" cy="2518848"/>
          </a:xfrm>
          <a:custGeom>
            <a:avLst/>
            <a:gdLst>
              <a:gd name="connsiteX0" fmla="*/ 1495425 w 1495425"/>
              <a:gd name="connsiteY0" fmla="*/ 2876550 h 2876550"/>
              <a:gd name="connsiteX1" fmla="*/ 1495425 w 1495425"/>
              <a:gd name="connsiteY1" fmla="*/ 504825 h 2876550"/>
              <a:gd name="connsiteX2" fmla="*/ 0 w 1495425"/>
              <a:gd name="connsiteY2" fmla="*/ 504825 h 2876550"/>
              <a:gd name="connsiteX3" fmla="*/ 0 w 1495425"/>
              <a:gd name="connsiteY3" fmla="*/ 0 h 2876550"/>
            </a:gdLst>
            <a:ahLst/>
            <a:cxnLst>
              <a:cxn ang="0">
                <a:pos x="connsiteX0" y="connsiteY0"/>
              </a:cxn>
              <a:cxn ang="0">
                <a:pos x="connsiteX1" y="connsiteY1"/>
              </a:cxn>
              <a:cxn ang="0">
                <a:pos x="connsiteX2" y="connsiteY2"/>
              </a:cxn>
              <a:cxn ang="0">
                <a:pos x="connsiteX3" y="connsiteY3"/>
              </a:cxn>
            </a:cxnLst>
            <a:rect l="l" t="t" r="r" b="b"/>
            <a:pathLst>
              <a:path w="1495425" h="2876550">
                <a:moveTo>
                  <a:pt x="1495425" y="2876550"/>
                </a:moveTo>
                <a:lnTo>
                  <a:pt x="1495425" y="504825"/>
                </a:lnTo>
                <a:lnTo>
                  <a:pt x="0" y="504825"/>
                </a:lnTo>
                <a:lnTo>
                  <a:pt x="0" y="0"/>
                </a:lnTo>
              </a:path>
            </a:pathLst>
          </a:cu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3"/>
            <a:endParaRPr lang="en-US" dirty="0">
              <a:ln>
                <a:solidFill>
                  <a:srgbClr val="FFFFFF">
                    <a:alpha val="0"/>
                  </a:srgbClr>
                </a:solidFill>
              </a:ln>
              <a:solidFill>
                <a:srgbClr val="292929"/>
              </a:solidFill>
            </a:endParaRPr>
          </a:p>
        </p:txBody>
      </p:sp>
      <p:sp>
        <p:nvSpPr>
          <p:cNvPr id="51" name="Freeform 50"/>
          <p:cNvSpPr/>
          <p:nvPr>
            <p:custDataLst>
              <p:tags r:id="rId46"/>
            </p:custDataLst>
          </p:nvPr>
        </p:nvSpPr>
        <p:spPr bwMode="auto">
          <a:xfrm>
            <a:off x="9583319" y="2894902"/>
            <a:ext cx="1257300" cy="2337413"/>
          </a:xfrm>
          <a:custGeom>
            <a:avLst/>
            <a:gdLst>
              <a:gd name="connsiteX0" fmla="*/ 0 w 1257300"/>
              <a:gd name="connsiteY0" fmla="*/ 0 h 2714625"/>
              <a:gd name="connsiteX1" fmla="*/ 0 w 1257300"/>
              <a:gd name="connsiteY1" fmla="*/ 400050 h 2714625"/>
              <a:gd name="connsiteX2" fmla="*/ 1257300 w 1257300"/>
              <a:gd name="connsiteY2" fmla="*/ 400050 h 2714625"/>
              <a:gd name="connsiteX3" fmla="*/ 1257300 w 1257300"/>
              <a:gd name="connsiteY3" fmla="*/ 2714625 h 2714625"/>
            </a:gdLst>
            <a:ahLst/>
            <a:cxnLst>
              <a:cxn ang="0">
                <a:pos x="connsiteX0" y="connsiteY0"/>
              </a:cxn>
              <a:cxn ang="0">
                <a:pos x="connsiteX1" y="connsiteY1"/>
              </a:cxn>
              <a:cxn ang="0">
                <a:pos x="connsiteX2" y="connsiteY2"/>
              </a:cxn>
              <a:cxn ang="0">
                <a:pos x="connsiteX3" y="connsiteY3"/>
              </a:cxn>
            </a:cxnLst>
            <a:rect l="l" t="t" r="r" b="b"/>
            <a:pathLst>
              <a:path w="1257300" h="2714625">
                <a:moveTo>
                  <a:pt x="0" y="0"/>
                </a:moveTo>
                <a:lnTo>
                  <a:pt x="0" y="400050"/>
                </a:lnTo>
                <a:lnTo>
                  <a:pt x="1257300" y="400050"/>
                </a:lnTo>
                <a:lnTo>
                  <a:pt x="1257300" y="2714625"/>
                </a:lnTo>
              </a:path>
            </a:pathLst>
          </a:custGeom>
          <a:ln w="28575">
            <a:solidFill>
              <a:schemeClr val="accent4">
                <a:lumMod val="75000"/>
              </a:schemeClr>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3"/>
            <a:endParaRPr lang="en-US" dirty="0">
              <a:ln>
                <a:solidFill>
                  <a:srgbClr val="FFFFFF">
                    <a:alpha val="0"/>
                  </a:srgbClr>
                </a:solidFill>
              </a:ln>
              <a:solidFill>
                <a:srgbClr val="292929"/>
              </a:solidFill>
            </a:endParaRPr>
          </a:p>
        </p:txBody>
      </p:sp>
      <p:sp>
        <p:nvSpPr>
          <p:cNvPr id="52" name="Rectangle 51"/>
          <p:cNvSpPr/>
          <p:nvPr>
            <p:custDataLst>
              <p:tags r:id="rId47"/>
            </p:custDataLst>
          </p:nvPr>
        </p:nvSpPr>
        <p:spPr bwMode="auto">
          <a:xfrm>
            <a:off x="10737382" y="4058805"/>
            <a:ext cx="553787" cy="313362"/>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400" dirty="0">
                <a:ln w="3175">
                  <a:solidFill>
                    <a:srgbClr val="FFFFFF">
                      <a:alpha val="0"/>
                    </a:srgbClr>
                  </a:solidFill>
                </a:ln>
                <a:solidFill>
                  <a:srgbClr val="595959"/>
                </a:solidFill>
              </a:rPr>
              <a:t>Ctrl</a:t>
            </a:r>
          </a:p>
        </p:txBody>
      </p:sp>
      <p:sp>
        <p:nvSpPr>
          <p:cNvPr id="62" name="Rectangle 61"/>
          <p:cNvSpPr/>
          <p:nvPr>
            <p:custDataLst>
              <p:tags r:id="rId48"/>
            </p:custDataLst>
          </p:nvPr>
        </p:nvSpPr>
        <p:spPr bwMode="auto">
          <a:xfrm>
            <a:off x="8082827" y="2491628"/>
            <a:ext cx="479008" cy="395973"/>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ln w="3175">
                  <a:solidFill>
                    <a:srgbClr val="FFFFFF">
                      <a:alpha val="0"/>
                    </a:srgbClr>
                  </a:solidFill>
                </a:ln>
                <a:solidFill>
                  <a:srgbClr val="595959"/>
                </a:solidFill>
              </a:rPr>
              <a:t>Ctrl</a:t>
            </a:r>
          </a:p>
        </p:txBody>
      </p:sp>
      <p:cxnSp>
        <p:nvCxnSpPr>
          <p:cNvPr id="63" name="Straight Arrow Connector 62"/>
          <p:cNvCxnSpPr/>
          <p:nvPr>
            <p:custDataLst>
              <p:tags r:id="rId49"/>
            </p:custDataLst>
          </p:nvPr>
        </p:nvCxnSpPr>
        <p:spPr>
          <a:xfrm flipV="1">
            <a:off x="8518046" y="2196638"/>
            <a:ext cx="0" cy="1188720"/>
          </a:xfrm>
          <a:prstGeom prst="straightConnector1">
            <a:avLst/>
          </a:prstGeom>
          <a:noFill/>
          <a:ln w="28575" cap="rnd" cmpd="sng" algn="ctr">
            <a:solidFill>
              <a:schemeClr val="accent6">
                <a:lumMod val="75000"/>
              </a:schemeClr>
            </a:solidFill>
            <a:prstDash val="sysDot"/>
            <a:headEnd type="none" w="med" len="med"/>
            <a:tailEnd type="triangle" w="med" len="med"/>
          </a:ln>
          <a:effectLst/>
        </p:spPr>
      </p:cxnSp>
      <p:sp>
        <p:nvSpPr>
          <p:cNvPr id="67" name="Oval 66"/>
          <p:cNvSpPr/>
          <p:nvPr>
            <p:custDataLst>
              <p:tags r:id="rId50"/>
            </p:custDataLst>
          </p:nvPr>
        </p:nvSpPr>
        <p:spPr bwMode="auto">
          <a:xfrm>
            <a:off x="10920632" y="3325561"/>
            <a:ext cx="310896" cy="313362"/>
          </a:xfrm>
          <a:prstGeom prst="ellipse">
            <a:avLst/>
          </a:prstGeom>
          <a:solidFill>
            <a:schemeClr val="accent4"/>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ln>
                  <a:solidFill>
                    <a:srgbClr val="FFFFFF">
                      <a:alpha val="0"/>
                    </a:srgbClr>
                  </a:solidFill>
                </a:ln>
                <a:solidFill>
                  <a:srgbClr val="FFFFFF">
                    <a:alpha val="99000"/>
                  </a:srgbClr>
                </a:solidFill>
              </a:rPr>
              <a:t>3</a:t>
            </a:r>
          </a:p>
        </p:txBody>
      </p:sp>
      <p:sp>
        <p:nvSpPr>
          <p:cNvPr id="68" name="Oval 67"/>
          <p:cNvSpPr/>
          <p:nvPr>
            <p:custDataLst>
              <p:tags r:id="rId51"/>
            </p:custDataLst>
          </p:nvPr>
        </p:nvSpPr>
        <p:spPr bwMode="auto">
          <a:xfrm>
            <a:off x="8598641" y="2919095"/>
            <a:ext cx="310896" cy="313362"/>
          </a:xfrm>
          <a:prstGeom prst="ellipse">
            <a:avLst/>
          </a:prstGeom>
          <a:solidFill>
            <a:schemeClr val="accent3">
              <a:lumMod val="40000"/>
              <a:lumOff val="60000"/>
            </a:schemeClr>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dirty="0">
                <a:ln>
                  <a:solidFill>
                    <a:srgbClr val="FFFFFF">
                      <a:alpha val="0"/>
                    </a:srgbClr>
                  </a:solidFill>
                </a:ln>
                <a:solidFill>
                  <a:srgbClr val="FFFFFF">
                    <a:alpha val="99000"/>
                  </a:srgbClr>
                </a:solidFill>
              </a:rPr>
              <a:t>2</a:t>
            </a:r>
          </a:p>
        </p:txBody>
      </p:sp>
      <p:sp>
        <p:nvSpPr>
          <p:cNvPr id="69" name="Oval 68"/>
          <p:cNvSpPr/>
          <p:nvPr>
            <p:custDataLst>
              <p:tags r:id="rId52"/>
            </p:custDataLst>
          </p:nvPr>
        </p:nvSpPr>
        <p:spPr bwMode="auto">
          <a:xfrm>
            <a:off x="6561925" y="4041142"/>
            <a:ext cx="310896" cy="313362"/>
          </a:xfrm>
          <a:prstGeom prst="ellipse">
            <a:avLst/>
          </a:prstGeom>
          <a:solidFill>
            <a:schemeClr val="accent1"/>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dirty="0">
                <a:ln>
                  <a:solidFill>
                    <a:srgbClr val="FFFFFF">
                      <a:alpha val="0"/>
                    </a:srgbClr>
                  </a:solidFill>
                </a:ln>
                <a:solidFill>
                  <a:srgbClr val="FFFFFF">
                    <a:alpha val="99000"/>
                  </a:srgbClr>
                </a:solidFill>
              </a:rPr>
              <a:t>1</a:t>
            </a:r>
          </a:p>
        </p:txBody>
      </p:sp>
      <p:grpSp>
        <p:nvGrpSpPr>
          <p:cNvPr id="75" name="Group 74"/>
          <p:cNvGrpSpPr/>
          <p:nvPr/>
        </p:nvGrpSpPr>
        <p:grpSpPr>
          <a:xfrm>
            <a:off x="6318625" y="3509676"/>
            <a:ext cx="1697312" cy="355235"/>
            <a:chOff x="9210901" y="3152204"/>
            <a:chExt cx="2624192" cy="549224"/>
          </a:xfrm>
          <a:effectLst>
            <a:outerShdw blurRad="76200" dist="127000" dir="6180000" sy="23000" kx="-1200000" algn="bl" rotWithShape="0">
              <a:prstClr val="black">
                <a:alpha val="20000"/>
              </a:prstClr>
            </a:outerShdw>
          </a:effectLst>
        </p:grpSpPr>
        <p:grpSp>
          <p:nvGrpSpPr>
            <p:cNvPr id="76" name="Group 75"/>
            <p:cNvGrpSpPr/>
            <p:nvPr/>
          </p:nvGrpSpPr>
          <p:grpSpPr>
            <a:xfrm>
              <a:off x="9210901" y="3152204"/>
              <a:ext cx="2624192" cy="549224"/>
              <a:chOff x="8562573" y="-247775"/>
              <a:chExt cx="2624192" cy="549224"/>
            </a:xfrm>
          </p:grpSpPr>
          <p:sp>
            <p:nvSpPr>
              <p:cNvPr id="79" name="Rectangle 78"/>
              <p:cNvSpPr/>
              <p:nvPr/>
            </p:nvSpPr>
            <p:spPr bwMode="auto">
              <a:xfrm>
                <a:off x="8562573" y="-247775"/>
                <a:ext cx="2269979"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0" name="Isosceles Triangle 79"/>
              <p:cNvSpPr/>
              <p:nvPr/>
            </p:nvSpPr>
            <p:spPr bwMode="auto">
              <a:xfrm rot="10800000" flipV="1">
                <a:off x="10464088" y="-10049"/>
                <a:ext cx="722677" cy="311498"/>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78" name="TextBox 77"/>
            <p:cNvSpPr txBox="1"/>
            <p:nvPr/>
          </p:nvSpPr>
          <p:spPr>
            <a:xfrm>
              <a:off x="9293722" y="3266409"/>
              <a:ext cx="2044864" cy="299785"/>
            </a:xfrm>
            <a:prstGeom prst="rect">
              <a:avLst/>
            </a:prstGeom>
            <a:noFill/>
          </p:spPr>
          <p:txBody>
            <a:bodyPr wrap="none" lIns="0" tIns="0" rIns="0" bIns="0" rtlCol="0">
              <a:spAutoFit/>
            </a:bodyPr>
            <a:lstStyle/>
            <a:p>
              <a:pPr defTabSz="914363">
                <a:lnSpc>
                  <a:spcPct val="90000"/>
                </a:lnSpc>
                <a:spcBef>
                  <a:spcPct val="20000"/>
                </a:spcBef>
                <a:buSzPct val="80000"/>
              </a:pPr>
              <a:r>
                <a:rPr lang="en-US" sz="1400" dirty="0">
                  <a:solidFill>
                    <a:srgbClr val="FFFFFF">
                      <a:alpha val="99000"/>
                    </a:srgbClr>
                  </a:solidFill>
                </a:rPr>
                <a:t>TCP/SSL or HTTP</a:t>
              </a:r>
            </a:p>
          </p:txBody>
        </p:sp>
      </p:grpSp>
      <p:grpSp>
        <p:nvGrpSpPr>
          <p:cNvPr id="81" name="Group 80" hidden="1"/>
          <p:cNvGrpSpPr/>
          <p:nvPr/>
        </p:nvGrpSpPr>
        <p:grpSpPr>
          <a:xfrm>
            <a:off x="5839680" y="2283278"/>
            <a:ext cx="2174279" cy="505529"/>
            <a:chOff x="8457027" y="2966441"/>
            <a:chExt cx="3361627" cy="781592"/>
          </a:xfrm>
          <a:solidFill>
            <a:schemeClr val="accent3"/>
          </a:solidFill>
          <a:effectLst>
            <a:outerShdw blurRad="76200" dist="127000" dir="6180000" sy="23000" kx="-1200000" algn="bl" rotWithShape="0">
              <a:prstClr val="black">
                <a:alpha val="20000"/>
              </a:prstClr>
            </a:outerShdw>
          </a:effectLst>
        </p:grpSpPr>
        <p:grpSp>
          <p:nvGrpSpPr>
            <p:cNvPr id="82" name="Group 81"/>
            <p:cNvGrpSpPr/>
            <p:nvPr/>
          </p:nvGrpSpPr>
          <p:grpSpPr>
            <a:xfrm>
              <a:off x="8457027" y="2966441"/>
              <a:ext cx="3361627" cy="781592"/>
              <a:chOff x="7808699" y="-433538"/>
              <a:chExt cx="3361627" cy="781592"/>
            </a:xfrm>
            <a:grpFill/>
          </p:grpSpPr>
          <p:sp>
            <p:nvSpPr>
              <p:cNvPr id="84" name="Rectangle 83"/>
              <p:cNvSpPr/>
              <p:nvPr/>
            </p:nvSpPr>
            <p:spPr bwMode="auto">
              <a:xfrm>
                <a:off x="7808699" y="-433538"/>
                <a:ext cx="3023853" cy="781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5" name="Isosceles Triangle 84"/>
              <p:cNvSpPr/>
              <p:nvPr/>
            </p:nvSpPr>
            <p:spPr bwMode="auto">
              <a:xfrm>
                <a:off x="10447649" y="36556"/>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83" name="TextBox 82"/>
            <p:cNvSpPr txBox="1"/>
            <p:nvPr/>
          </p:nvSpPr>
          <p:spPr>
            <a:xfrm>
              <a:off x="8636285" y="3064449"/>
              <a:ext cx="2710377" cy="599570"/>
            </a:xfrm>
            <a:prstGeom prst="rect">
              <a:avLst/>
            </a:prstGeom>
            <a:noFill/>
          </p:spPr>
          <p:txBody>
            <a:bodyPr wrap="square" lIns="0" tIns="0" rIns="0" bIns="0" rtlCol="0">
              <a:spAutoFit/>
            </a:bodyPr>
            <a:lstStyle/>
            <a:p>
              <a:pPr defTabSz="914363">
                <a:lnSpc>
                  <a:spcPct val="90000"/>
                </a:lnSpc>
                <a:spcBef>
                  <a:spcPct val="20000"/>
                </a:spcBef>
                <a:buSzPct val="80000"/>
              </a:pPr>
              <a:r>
                <a:rPr lang="en-US" sz="1400" dirty="0">
                  <a:solidFill>
                    <a:srgbClr val="FFFFFF">
                      <a:alpha val="99000"/>
                    </a:srgbClr>
                  </a:solidFill>
                </a:rPr>
                <a:t>Oneway Rendezvous</a:t>
              </a:r>
              <a:br>
                <a:rPr lang="en-US" sz="1400" dirty="0">
                  <a:solidFill>
                    <a:srgbClr val="FFFFFF">
                      <a:alpha val="99000"/>
                    </a:srgbClr>
                  </a:solidFill>
                </a:rPr>
              </a:br>
              <a:r>
                <a:rPr lang="en-US" sz="1400" dirty="0">
                  <a:solidFill>
                    <a:srgbClr val="FFFFFF">
                      <a:alpha val="99000"/>
                    </a:srgbClr>
                  </a:solidFill>
                </a:rPr>
                <a:t>Ctrl Msg</a:t>
              </a:r>
            </a:p>
          </p:txBody>
        </p:sp>
      </p:grpSp>
      <p:sp>
        <p:nvSpPr>
          <p:cNvPr id="168" name="Rectangle 167"/>
          <p:cNvSpPr/>
          <p:nvPr>
            <p:custDataLst>
              <p:tags r:id="rId53"/>
            </p:custDataLst>
          </p:nvPr>
        </p:nvSpPr>
        <p:spPr bwMode="auto">
          <a:xfrm>
            <a:off x="4768879"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a:defRPr/>
            </a:pPr>
            <a:r>
              <a:rPr lang="en-US" sz="1200" kern="0" dirty="0">
                <a:ln>
                  <a:solidFill>
                    <a:srgbClr val="FFFFFF">
                      <a:alpha val="0"/>
                    </a:srgbClr>
                  </a:solidFill>
                </a:ln>
                <a:solidFill>
                  <a:srgbClr val="595959"/>
                </a:solidFill>
              </a:rPr>
              <a:t>Backend</a:t>
            </a:r>
            <a:br>
              <a:rPr lang="en-US" sz="1200" kern="0" dirty="0">
                <a:ln>
                  <a:solidFill>
                    <a:srgbClr val="FFFFFF">
                      <a:alpha val="0"/>
                    </a:srgbClr>
                  </a:solidFill>
                </a:ln>
                <a:solidFill>
                  <a:srgbClr val="595959"/>
                </a:solidFill>
              </a:rPr>
            </a:br>
            <a:r>
              <a:rPr lang="en-US" sz="1200" kern="0" dirty="0">
                <a:ln>
                  <a:solidFill>
                    <a:srgbClr val="FFFFFF">
                      <a:alpha val="0"/>
                    </a:srgbClr>
                  </a:solidFill>
                </a:ln>
                <a:solidFill>
                  <a:srgbClr val="595959"/>
                </a:solidFill>
              </a:rPr>
              <a:t>Naming</a:t>
            </a:r>
          </a:p>
          <a:p>
            <a:pPr algn="r">
              <a:defRPr/>
            </a:pPr>
            <a:r>
              <a:rPr lang="en-US" sz="1200" kern="0" dirty="0">
                <a:ln>
                  <a:solidFill>
                    <a:srgbClr val="FFFFFF">
                      <a:alpha val="0"/>
                    </a:srgbClr>
                  </a:solidFill>
                </a:ln>
                <a:solidFill>
                  <a:srgbClr val="595959"/>
                </a:solidFill>
              </a:rPr>
              <a:t>Routing</a:t>
            </a:r>
            <a:br>
              <a:rPr lang="en-US" sz="1200" kern="0" dirty="0">
                <a:ln>
                  <a:solidFill>
                    <a:srgbClr val="FFFFFF">
                      <a:alpha val="0"/>
                    </a:srgbClr>
                  </a:solidFill>
                </a:ln>
                <a:solidFill>
                  <a:srgbClr val="595959"/>
                </a:solidFill>
              </a:rPr>
            </a:br>
            <a:r>
              <a:rPr lang="en-US" sz="1200" kern="0" dirty="0">
                <a:ln>
                  <a:solidFill>
                    <a:srgbClr val="FFFFFF">
                      <a:alpha val="0"/>
                    </a:srgbClr>
                  </a:solidFill>
                </a:ln>
                <a:solidFill>
                  <a:srgbClr val="595959"/>
                </a:solidFill>
              </a:rPr>
              <a:t>Fabric</a:t>
            </a:r>
          </a:p>
        </p:txBody>
      </p:sp>
      <p:grpSp>
        <p:nvGrpSpPr>
          <p:cNvPr id="169" name="Group 168"/>
          <p:cNvGrpSpPr/>
          <p:nvPr/>
        </p:nvGrpSpPr>
        <p:grpSpPr>
          <a:xfrm>
            <a:off x="4768879" y="2488231"/>
            <a:ext cx="782521" cy="403773"/>
            <a:chOff x="2712110" y="2722147"/>
            <a:chExt cx="782521" cy="403773"/>
          </a:xfrm>
          <a:solidFill>
            <a:schemeClr val="bg1">
              <a:lumMod val="85000"/>
            </a:schemeClr>
          </a:solidFill>
        </p:grpSpPr>
        <p:sp>
          <p:nvSpPr>
            <p:cNvPr id="170" name="Rectangle 169"/>
            <p:cNvSpPr/>
            <p:nvPr>
              <p:custDataLst>
                <p:tags r:id="rId55"/>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rgbClr val="FFFFFF">
                      <a:alpha val="0"/>
                    </a:srgbClr>
                  </a:solidFill>
                </a:ln>
                <a:gradFill>
                  <a:gsLst>
                    <a:gs pos="0">
                      <a:srgbClr val="FFFFFF"/>
                    </a:gs>
                    <a:gs pos="100000">
                      <a:srgbClr val="FFFFFF"/>
                    </a:gs>
                  </a:gsLst>
                  <a:lin ang="5400000" scaled="0"/>
                </a:gradFill>
              </a:endParaRPr>
            </a:p>
          </p:txBody>
        </p:sp>
        <p:sp>
          <p:nvSpPr>
            <p:cNvPr id="171" name="TextBox 170"/>
            <p:cNvSpPr txBox="1"/>
            <p:nvPr>
              <p:custDataLst>
                <p:tags r:id="rId56"/>
              </p:custDataLst>
            </p:nvPr>
          </p:nvSpPr>
          <p:spPr>
            <a:xfrm>
              <a:off x="2809229" y="2739367"/>
              <a:ext cx="615553" cy="369332"/>
            </a:xfrm>
            <a:prstGeom prst="rect">
              <a:avLst/>
            </a:prstGeom>
            <a:grpFill/>
          </p:spPr>
          <p:txBody>
            <a:bodyPr wrap="none" lIns="0" tIns="0" rIns="0" bIns="0" rtlCol="0">
              <a:spAutoFit/>
            </a:bodyPr>
            <a:lstStyle/>
            <a:p>
              <a:pPr algn="r">
                <a:defRPr/>
              </a:pPr>
              <a:r>
                <a:rPr lang="en-US" sz="1200" kern="0" dirty="0">
                  <a:ln>
                    <a:solidFill>
                      <a:srgbClr val="FFFFFF">
                        <a:alpha val="0"/>
                      </a:srgbClr>
                    </a:solidFill>
                  </a:ln>
                  <a:solidFill>
                    <a:srgbClr val="595959"/>
                  </a:solidFill>
                </a:rPr>
                <a:t>Frontend</a:t>
              </a:r>
              <a:br>
                <a:rPr lang="en-US" sz="1200" kern="0" dirty="0">
                  <a:ln>
                    <a:solidFill>
                      <a:srgbClr val="FFFFFF">
                        <a:alpha val="0"/>
                      </a:srgbClr>
                    </a:solidFill>
                  </a:ln>
                  <a:solidFill>
                    <a:srgbClr val="595959"/>
                  </a:solidFill>
                </a:rPr>
              </a:br>
              <a:r>
                <a:rPr lang="en-US" sz="1200" kern="0" dirty="0">
                  <a:ln>
                    <a:solidFill>
                      <a:srgbClr val="FFFFFF">
                        <a:alpha val="0"/>
                      </a:srgbClr>
                    </a:solidFill>
                  </a:ln>
                  <a:solidFill>
                    <a:srgbClr val="595959"/>
                  </a:solidFill>
                </a:rPr>
                <a:t>Nodes</a:t>
              </a:r>
            </a:p>
          </p:txBody>
        </p:sp>
      </p:grpSp>
      <p:sp>
        <p:nvSpPr>
          <p:cNvPr id="172" name="Rectangle 171"/>
          <p:cNvSpPr/>
          <p:nvPr>
            <p:custDataLst>
              <p:tags r:id="rId54"/>
            </p:custDataLst>
          </p:nvPr>
        </p:nvSpPr>
        <p:spPr>
          <a:xfrm>
            <a:off x="9822939" y="1975914"/>
            <a:ext cx="1624163" cy="461665"/>
          </a:xfrm>
          <a:prstGeom prst="rect">
            <a:avLst/>
          </a:prstGeom>
        </p:spPr>
        <p:txBody>
          <a:bodyPr wrap="none">
            <a:spAutoFit/>
          </a:bodyPr>
          <a:lstStyle/>
          <a:p>
            <a:pPr algn="r">
              <a:defRPr/>
            </a:pPr>
            <a:r>
              <a:rPr lang="en-US" sz="2400" kern="0" dirty="0">
                <a:ln>
                  <a:solidFill>
                    <a:srgbClr val="FFFFFF">
                      <a:alpha val="0"/>
                    </a:srgbClr>
                  </a:solidFill>
                </a:ln>
                <a:solidFill>
                  <a:srgbClr val="FFFFFF"/>
                </a:solidFill>
                <a:latin typeface="Segoe UI Light" pitchFamily="34" charset="0"/>
              </a:rPr>
              <a:t>Service Bus</a:t>
            </a:r>
          </a:p>
        </p:txBody>
      </p:sp>
    </p:spTree>
    <p:extLst>
      <p:ext uri="{BB962C8B-B14F-4D97-AF65-F5344CB8AC3E}">
        <p14:creationId xmlns:p14="http://schemas.microsoft.com/office/powerpoint/2010/main" val="2604678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2000"/>
                                        <p:tgtEl>
                                          <p:spTgt spid="50"/>
                                        </p:tgtEl>
                                      </p:cBhvr>
                                    </p:animEffect>
                                  </p:childTnLst>
                                </p:cTn>
                              </p:par>
                            </p:childTnLst>
                          </p:cTn>
                        </p:par>
                        <p:par>
                          <p:cTn id="8" fill="hold">
                            <p:stCondLst>
                              <p:cond delay="2000"/>
                            </p:stCondLst>
                            <p:childTnLst>
                              <p:par>
                                <p:cTn id="9" presetID="27" presetClass="emph" presetSubtype="0" repeatCount="indefinite" fill="remove" grpId="0" nodeType="afterEffect">
                                  <p:stCondLst>
                                    <p:cond delay="0"/>
                                  </p:stCondLst>
                                  <p:endCondLst>
                                    <p:cond evt="onNext" delay="0">
                                      <p:tgtEl>
                                        <p:sldTgt/>
                                      </p:tgtEl>
                                    </p:cond>
                                  </p:endCondLst>
                                  <p:childTnLst>
                                    <p:animClr clrSpc="rgb" dir="cw">
                                      <p:cBhvr override="childStyle">
                                        <p:cTn id="10" dur="250" autoRev="1" fill="remove"/>
                                        <p:tgtEl>
                                          <p:spTgt spid="34"/>
                                        </p:tgtEl>
                                        <p:attrNameLst>
                                          <p:attrName>style.color</p:attrName>
                                        </p:attrNameLst>
                                      </p:cBhvr>
                                      <p:to>
                                        <a:schemeClr val="bg1"/>
                                      </p:to>
                                    </p:animClr>
                                    <p:animClr clrSpc="rgb" dir="cw">
                                      <p:cBhvr>
                                        <p:cTn id="11" dur="250" autoRev="1" fill="remove"/>
                                        <p:tgtEl>
                                          <p:spTgt spid="34"/>
                                        </p:tgtEl>
                                        <p:attrNameLst>
                                          <p:attrName>fillcolor</p:attrName>
                                        </p:attrNameLst>
                                      </p:cBhvr>
                                      <p:to>
                                        <a:schemeClr val="bg1"/>
                                      </p:to>
                                    </p:animClr>
                                    <p:set>
                                      <p:cBhvr>
                                        <p:cTn id="12" dur="250" autoRev="1" fill="remove"/>
                                        <p:tgtEl>
                                          <p:spTgt spid="34"/>
                                        </p:tgtEl>
                                        <p:attrNameLst>
                                          <p:attrName>fill.type</p:attrName>
                                        </p:attrNameLst>
                                      </p:cBhvr>
                                      <p:to>
                                        <p:strVal val="solid"/>
                                      </p:to>
                                    </p:set>
                                    <p:set>
                                      <p:cBhvr>
                                        <p:cTn id="13" dur="250" autoRev="1" fill="remove"/>
                                        <p:tgtEl>
                                          <p:spTgt spid="34"/>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27" presetClass="emph" presetSubtype="0" repeatCount="indefinite" fill="remove" grpId="0" nodeType="clickEffect">
                                  <p:stCondLst>
                                    <p:cond delay="0"/>
                                  </p:stCondLst>
                                  <p:childTnLst>
                                    <p:animClr clrSpc="rgb" dir="cw">
                                      <p:cBhvr override="childStyle">
                                        <p:cTn id="17" dur="2500" autoRev="1" fill="remove"/>
                                        <p:tgtEl>
                                          <p:spTgt spid="70"/>
                                        </p:tgtEl>
                                        <p:attrNameLst>
                                          <p:attrName>style.color</p:attrName>
                                        </p:attrNameLst>
                                      </p:cBhvr>
                                      <p:to>
                                        <a:schemeClr val="bg1"/>
                                      </p:to>
                                    </p:animClr>
                                    <p:animClr clrSpc="rgb" dir="cw">
                                      <p:cBhvr>
                                        <p:cTn id="18" dur="2500" autoRev="1" fill="remove"/>
                                        <p:tgtEl>
                                          <p:spTgt spid="70"/>
                                        </p:tgtEl>
                                        <p:attrNameLst>
                                          <p:attrName>fillcolor</p:attrName>
                                        </p:attrNameLst>
                                      </p:cBhvr>
                                      <p:to>
                                        <a:schemeClr val="bg1"/>
                                      </p:to>
                                    </p:animClr>
                                    <p:set>
                                      <p:cBhvr>
                                        <p:cTn id="19" dur="2500" autoRev="1" fill="remove"/>
                                        <p:tgtEl>
                                          <p:spTgt spid="70"/>
                                        </p:tgtEl>
                                        <p:attrNameLst>
                                          <p:attrName>fill.type</p:attrName>
                                        </p:attrNameLst>
                                      </p:cBhvr>
                                      <p:to>
                                        <p:strVal val="solid"/>
                                      </p:to>
                                    </p:set>
                                    <p:set>
                                      <p:cBhvr>
                                        <p:cTn id="20" dur="2500" autoRev="1" fill="remove"/>
                                        <p:tgtEl>
                                          <p:spTgt spid="70"/>
                                        </p:tgtEl>
                                        <p:attrNameLst>
                                          <p:attrName>fill.on</p:attrName>
                                        </p:attrNameLst>
                                      </p:cBhvr>
                                      <p:to>
                                        <p:strVal val="true"/>
                                      </p:to>
                                    </p:set>
                                  </p:childTnLst>
                                </p:cTn>
                              </p:par>
                              <p:par>
                                <p:cTn id="21" presetID="10"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22" presetClass="entr" presetSubtype="4" fill="hold"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ipe(down)">
                                      <p:cBhvr>
                                        <p:cTn id="26" dur="10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2000" fill="hold"/>
                                        <p:tgtEl>
                                          <p:spTgt spid="3"/>
                                        </p:tgtEl>
                                        <p:attrNameLst>
                                          <p:attrName>ppt_w</p:attrName>
                                        </p:attrNameLst>
                                      </p:cBhvr>
                                      <p:tavLst>
                                        <p:tav tm="0">
                                          <p:val>
                                            <p:fltVal val="0"/>
                                          </p:val>
                                        </p:tav>
                                        <p:tav tm="100000">
                                          <p:val>
                                            <p:strVal val="#ppt_w"/>
                                          </p:val>
                                        </p:tav>
                                      </p:tavLst>
                                    </p:anim>
                                    <p:anim calcmode="lin" valueType="num">
                                      <p:cBhvr>
                                        <p:cTn id="32" dur="2000" fill="hold"/>
                                        <p:tgtEl>
                                          <p:spTgt spid="3"/>
                                        </p:tgtEl>
                                        <p:attrNameLst>
                                          <p:attrName>ppt_h</p:attrName>
                                        </p:attrNameLst>
                                      </p:cBhvr>
                                      <p:tavLst>
                                        <p:tav tm="0">
                                          <p:val>
                                            <p:fltVal val="0"/>
                                          </p:val>
                                        </p:tav>
                                        <p:tav tm="100000">
                                          <p:val>
                                            <p:strVal val="#ppt_h"/>
                                          </p:val>
                                        </p:tav>
                                      </p:tavLst>
                                    </p:anim>
                                  </p:childTnLst>
                                </p:cTn>
                              </p:par>
                              <p:par>
                                <p:cTn id="33" presetID="49" presetClass="path" presetSubtype="0" accel="50000" decel="50000" fill="hold" nodeType="withEffect">
                                  <p:stCondLst>
                                    <p:cond delay="0"/>
                                  </p:stCondLst>
                                  <p:childTnLst>
                                    <p:animMotion origin="layout" path="M -0.15243 -0.28869 L -3.88889E-6 -8.25815E-7 " pathEditMode="relative" rAng="0" ptsTypes="AA">
                                      <p:cBhvr>
                                        <p:cTn id="34" dur="2000" fill="hold"/>
                                        <p:tgtEl>
                                          <p:spTgt spid="3"/>
                                        </p:tgtEl>
                                        <p:attrNameLst>
                                          <p:attrName>ppt_x</p:attrName>
                                          <p:attrName>ppt_y</p:attrName>
                                        </p:attrNameLst>
                                      </p:cBhvr>
                                      <p:rCtr x="7600" y="14400"/>
                                    </p:animMotion>
                                  </p:childTnLst>
                                </p:cTn>
                              </p:par>
                              <p:par>
                                <p:cTn id="35" presetID="10" presetClass="exit" presetSubtype="0" fill="hold" grpId="1" nodeType="withEffect">
                                  <p:stCondLst>
                                    <p:cond delay="0"/>
                                  </p:stCondLst>
                                  <p:childTnLst>
                                    <p:animEffect transition="out" filter="fade">
                                      <p:cBhvr>
                                        <p:cTn id="36" dur="500"/>
                                        <p:tgtEl>
                                          <p:spTgt spid="70"/>
                                        </p:tgtEl>
                                      </p:cBhvr>
                                    </p:animEffect>
                                    <p:set>
                                      <p:cBhvr>
                                        <p:cTn id="37" dur="1" fill="hold">
                                          <p:stCondLst>
                                            <p:cond delay="499"/>
                                          </p:stCondLst>
                                        </p:cTn>
                                        <p:tgtEl>
                                          <p:spTgt spid="70"/>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38"/>
                                        </p:tgtEl>
                                      </p:cBhvr>
                                    </p:animEffect>
                                    <p:set>
                                      <p:cBhvr>
                                        <p:cTn id="40" dur="1" fill="hold">
                                          <p:stCondLst>
                                            <p:cond delay="499"/>
                                          </p:stCondLst>
                                        </p:cTn>
                                        <p:tgtEl>
                                          <p:spTgt spid="3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49"/>
                                        </p:tgtEl>
                                      </p:cBhvr>
                                    </p:animEffect>
                                    <p:set>
                                      <p:cBhvr>
                                        <p:cTn id="43" dur="1" fill="hold">
                                          <p:stCondLst>
                                            <p:cond delay="499"/>
                                          </p:stCondLst>
                                        </p:cTn>
                                        <p:tgtEl>
                                          <p:spTgt spid="49"/>
                                        </p:tgtEl>
                                        <p:attrNameLst>
                                          <p:attrName>style.visibility</p:attrName>
                                        </p:attrNameLst>
                                      </p:cBhvr>
                                      <p:to>
                                        <p:strVal val="hidden"/>
                                      </p:to>
                                    </p:se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500"/>
                                        <p:tgtEl>
                                          <p:spTgt spid="73"/>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500"/>
                                        <p:tgtEl>
                                          <p:spTgt spid="7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wipe(down)">
                                      <p:cBhvr>
                                        <p:cTn id="56" dur="2000"/>
                                        <p:tgtEl>
                                          <p:spTgt spid="4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down)">
                                      <p:cBhvr>
                                        <p:cTn id="67" dur="2000"/>
                                        <p:tgtEl>
                                          <p:spTgt spid="39"/>
                                        </p:tgtEl>
                                      </p:cBhvr>
                                    </p:animEffect>
                                  </p:childTnLst>
                                </p:cTn>
                              </p:par>
                              <p:par>
                                <p:cTn id="68" presetID="22" presetClass="entr" presetSubtype="4" fill="hold"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wipe(down)">
                                      <p:cBhvr>
                                        <p:cTn id="70" dur="2000"/>
                                        <p:tgtEl>
                                          <p:spTgt spid="6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fade">
                                      <p:cBhvr>
                                        <p:cTn id="73" dur="500"/>
                                        <p:tgtEl>
                                          <p:spTgt spid="6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childTnLst>
                          </p:cTn>
                        </p:par>
                        <p:par>
                          <p:cTn id="77" fill="hold">
                            <p:stCondLst>
                              <p:cond delay="2000"/>
                            </p:stCondLst>
                            <p:childTnLst>
                              <p:par>
                                <p:cTn id="78" presetID="10" presetClass="entr" presetSubtype="0" fill="hold" nodeType="afterEffect">
                                  <p:stCondLst>
                                    <p:cond delay="0"/>
                                  </p:stCondLst>
                                  <p:childTnLst>
                                    <p:set>
                                      <p:cBhvr>
                                        <p:cTn id="79" dur="1" fill="hold">
                                          <p:stCondLst>
                                            <p:cond delay="0"/>
                                          </p:stCondLst>
                                        </p:cTn>
                                        <p:tgtEl>
                                          <p:spTgt spid="81"/>
                                        </p:tgtEl>
                                        <p:attrNameLst>
                                          <p:attrName>style.visibility</p:attrName>
                                        </p:attrNameLst>
                                      </p:cBhvr>
                                      <p:to>
                                        <p:strVal val="visible"/>
                                      </p:to>
                                    </p:set>
                                    <p:animEffect transition="in" filter="fade">
                                      <p:cBhvr>
                                        <p:cTn id="80" dur="500"/>
                                        <p:tgtEl>
                                          <p:spTgt spid="8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wipe(left)">
                                      <p:cBhvr>
                                        <p:cTn id="85" dur="500"/>
                                        <p:tgtEl>
                                          <p:spTgt spid="3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grpId="0" nodeType="click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wipe(up)">
                                      <p:cBhvr>
                                        <p:cTn id="90" dur="2000"/>
                                        <p:tgtEl>
                                          <p:spTgt spid="5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fade">
                                      <p:cBhvr>
                                        <p:cTn id="93" dur="500"/>
                                        <p:tgtEl>
                                          <p:spTgt spid="5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500"/>
                                        <p:tgtEl>
                                          <p:spTgt spid="6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2" fill="hold" grpId="0" nodeType="clickEffect">
                                  <p:stCondLst>
                                    <p:cond delay="0"/>
                                  </p:stCondLst>
                                  <p:childTnLst>
                                    <p:set>
                                      <p:cBhvr>
                                        <p:cTn id="100" dur="1" fill="hold">
                                          <p:stCondLst>
                                            <p:cond delay="0"/>
                                          </p:stCondLst>
                                        </p:cTn>
                                        <p:tgtEl>
                                          <p:spTgt spid="46"/>
                                        </p:tgtEl>
                                        <p:attrNameLst>
                                          <p:attrName>style.visibility</p:attrName>
                                        </p:attrNameLst>
                                      </p:cBhvr>
                                      <p:to>
                                        <p:strVal val="visible"/>
                                      </p:to>
                                    </p:set>
                                    <p:animEffect transition="in" filter="wipe(right)">
                                      <p:cBhvr>
                                        <p:cTn id="101" dur="2000"/>
                                        <p:tgtEl>
                                          <p:spTgt spid="4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3"/>
                                        </p:tgtEl>
                                        <p:attrNameLst>
                                          <p:attrName>style.visibility</p:attrName>
                                        </p:attrNameLst>
                                      </p:cBhvr>
                                      <p:to>
                                        <p:strVal val="visible"/>
                                      </p:to>
                                    </p:set>
                                    <p:animEffect transition="in" filter="fade">
                                      <p:cBhvr>
                                        <p:cTn id="104" dur="500"/>
                                        <p:tgtEl>
                                          <p:spTgt spid="4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fade">
                                      <p:cBhvr>
                                        <p:cTn id="10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0" grpId="0" animBg="1"/>
      <p:bldP spid="70" grpId="1" animBg="1"/>
      <p:bldP spid="34" grpId="0" animBg="1"/>
      <p:bldP spid="35" grpId="0" animBg="1"/>
      <p:bldP spid="38" grpId="0" animBg="1"/>
      <p:bldP spid="38" grpId="1" animBg="1"/>
      <p:bldP spid="39" grpId="0" animBg="1"/>
      <p:bldP spid="43" grpId="0"/>
      <p:bldP spid="45" grpId="0" animBg="1"/>
      <p:bldP spid="46" grpId="0" animBg="1"/>
      <p:bldP spid="47" grpId="0" animBg="1"/>
      <p:bldP spid="48" grpId="0"/>
      <p:bldP spid="50" grpId="0" animBg="1"/>
      <p:bldP spid="51" grpId="0" animBg="1"/>
      <p:bldP spid="52" grpId="0" animBg="1"/>
      <p:bldP spid="62" grpId="0" animBg="1"/>
      <p:bldP spid="67" grpId="0" animBg="1"/>
      <p:bldP spid="68" grpId="0" animBg="1"/>
      <p:bldP spid="6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Rectangle 238"/>
          <p:cNvSpPr/>
          <p:nvPr>
            <p:custDataLst>
              <p:tags r:id="rId2"/>
            </p:custDataLst>
          </p:nvPr>
        </p:nvSpPr>
        <p:spPr bwMode="auto">
          <a:xfrm>
            <a:off x="4573588" y="622170"/>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rgbClr val="FFFFFF">
                    <a:alpha val="0"/>
                  </a:srgbClr>
                </a:solidFill>
              </a:ln>
              <a:solidFill>
                <a:srgbClr val="00AEEF"/>
              </a:solidFill>
            </a:endParaRPr>
          </a:p>
        </p:txBody>
      </p:sp>
      <p:sp>
        <p:nvSpPr>
          <p:cNvPr id="283" name="Rectangle 282"/>
          <p:cNvSpPr/>
          <p:nvPr>
            <p:custDataLst>
              <p:tags r:id="rId3"/>
            </p:custDataLst>
          </p:nvPr>
        </p:nvSpPr>
        <p:spPr>
          <a:xfrm>
            <a:off x="7283349" y="2486605"/>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284" name="Rectangle 283"/>
          <p:cNvSpPr/>
          <p:nvPr>
            <p:custDataLst>
              <p:tags r:id="rId4"/>
            </p:custDataLst>
          </p:nvPr>
        </p:nvSpPr>
        <p:spPr>
          <a:xfrm>
            <a:off x="7717972" y="2491127"/>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285" name="Rectangle 284"/>
          <p:cNvSpPr/>
          <p:nvPr>
            <p:custDataLst>
              <p:tags r:id="rId5"/>
            </p:custDataLst>
          </p:nvPr>
        </p:nvSpPr>
        <p:spPr>
          <a:xfrm>
            <a:off x="5589657" y="902555"/>
            <a:ext cx="5898476" cy="1521790"/>
          </a:xfrm>
          <a:prstGeom prst="rect">
            <a:avLst/>
          </a:prstGeom>
          <a:solidFill>
            <a:schemeClr val="accent2"/>
          </a:solidFill>
          <a:ln w="9525" cap="flat" cmpd="sng" algn="ctr">
            <a:noFill/>
            <a:prstDash val="solid"/>
          </a:ln>
          <a:effectLst/>
        </p:spPr>
        <p:txBody>
          <a:bodyPr rtlCol="0" anchor="t"/>
          <a:lstStyle/>
          <a:p>
            <a:pPr algn="ctr">
              <a:defRPr/>
            </a:pPr>
            <a:r>
              <a:rPr lang="en-US" sz="2000" kern="0" dirty="0">
                <a:ln>
                  <a:solidFill>
                    <a:srgbClr val="FFFFFF">
                      <a:alpha val="0"/>
                    </a:srgbClr>
                  </a:solidFill>
                </a:ln>
                <a:solidFill>
                  <a:srgbClr val="FFFFFF"/>
                </a:solidFill>
              </a:rPr>
              <a:t>sb://</a:t>
            </a:r>
            <a:r>
              <a:rPr lang="en-US" sz="2000" i="1" kern="0" dirty="0">
                <a:ln>
                  <a:solidFill>
                    <a:srgbClr val="FFFFFF">
                      <a:alpha val="0"/>
                    </a:srgbClr>
                  </a:solidFill>
                </a:ln>
                <a:solidFill>
                  <a:srgbClr val="FF0000">
                    <a:lumMod val="75000"/>
                  </a:srgbClr>
                </a:solidFill>
              </a:rPr>
              <a:t>solution.</a:t>
            </a:r>
            <a:r>
              <a:rPr lang="en-US" sz="2000" kern="0" dirty="0">
                <a:ln>
                  <a:solidFill>
                    <a:srgbClr val="FFFFFF">
                      <a:alpha val="0"/>
                    </a:srgbClr>
                  </a:solidFill>
                </a:ln>
                <a:solidFill>
                  <a:srgbClr val="FFFFFF"/>
                </a:solidFill>
              </a:rPr>
              <a:t>servicebus.windows.net/</a:t>
            </a:r>
            <a:r>
              <a:rPr lang="en-US" sz="2000" kern="0" dirty="0">
                <a:ln>
                  <a:solidFill>
                    <a:srgbClr val="FFFFFF">
                      <a:alpha val="0"/>
                    </a:srgbClr>
                  </a:solidFill>
                </a:ln>
                <a:solidFill>
                  <a:srgbClr val="8CC600"/>
                </a:solidFill>
              </a:rPr>
              <a:t>a</a:t>
            </a:r>
            <a:r>
              <a:rPr lang="en-US" sz="2000" kern="0" dirty="0">
                <a:ln>
                  <a:solidFill>
                    <a:srgbClr val="FFFFFF">
                      <a:alpha val="0"/>
                    </a:srgbClr>
                  </a:solidFill>
                </a:ln>
                <a:solidFill>
                  <a:srgbClr val="FFFFFF"/>
                </a:solidFill>
              </a:rPr>
              <a:t>/</a:t>
            </a:r>
            <a:r>
              <a:rPr lang="en-US" sz="2000" kern="0" dirty="0">
                <a:ln>
                  <a:solidFill>
                    <a:srgbClr val="FFFFFF">
                      <a:alpha val="0"/>
                    </a:srgbClr>
                  </a:solidFill>
                </a:ln>
                <a:solidFill>
                  <a:srgbClr val="910091"/>
                </a:solidFill>
              </a:rPr>
              <a:t>b</a:t>
            </a:r>
            <a:r>
              <a:rPr lang="en-US" sz="2000" kern="0" dirty="0">
                <a:ln>
                  <a:solidFill>
                    <a:srgbClr val="FFFFFF">
                      <a:alpha val="0"/>
                    </a:srgbClr>
                  </a:solidFill>
                </a:ln>
                <a:solidFill>
                  <a:srgbClr val="FFFFFF"/>
                </a:solidFill>
              </a:rPr>
              <a:t>/</a:t>
            </a:r>
          </a:p>
        </p:txBody>
      </p:sp>
      <p:sp>
        <p:nvSpPr>
          <p:cNvPr id="286" name="Rectangle 285"/>
          <p:cNvSpPr/>
          <p:nvPr>
            <p:custDataLst>
              <p:tags r:id="rId6"/>
            </p:custDataLst>
          </p:nvPr>
        </p:nvSpPr>
        <p:spPr>
          <a:xfrm>
            <a:off x="5589657" y="2491127"/>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287" name="Rectangle 286"/>
          <p:cNvSpPr/>
          <p:nvPr>
            <p:custDataLst>
              <p:tags r:id="rId7"/>
            </p:custDataLst>
          </p:nvPr>
        </p:nvSpPr>
        <p:spPr>
          <a:xfrm>
            <a:off x="6015320" y="2491127"/>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288" name="Rectangle 287"/>
          <p:cNvSpPr/>
          <p:nvPr>
            <p:custDataLst>
              <p:tags r:id="rId8"/>
            </p:custDataLst>
          </p:nvPr>
        </p:nvSpPr>
        <p:spPr>
          <a:xfrm>
            <a:off x="6440983" y="2491127"/>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289" name="Rectangle 288"/>
          <p:cNvSpPr/>
          <p:nvPr>
            <p:custDataLst>
              <p:tags r:id="rId9"/>
            </p:custDataLst>
          </p:nvPr>
        </p:nvSpPr>
        <p:spPr>
          <a:xfrm>
            <a:off x="6866646" y="2491127"/>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290" name="Rectangle 289"/>
          <p:cNvSpPr/>
          <p:nvPr>
            <p:custDataLst>
              <p:tags r:id="rId10"/>
            </p:custDataLst>
          </p:nvPr>
        </p:nvSpPr>
        <p:spPr>
          <a:xfrm>
            <a:off x="8143635" y="2491127"/>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291" name="Rectangle 290"/>
          <p:cNvSpPr/>
          <p:nvPr>
            <p:custDataLst>
              <p:tags r:id="rId11"/>
            </p:custDataLst>
          </p:nvPr>
        </p:nvSpPr>
        <p:spPr>
          <a:xfrm>
            <a:off x="8569298" y="2491127"/>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292" name="Rectangle 291"/>
          <p:cNvSpPr/>
          <p:nvPr>
            <p:custDataLst>
              <p:tags r:id="rId12"/>
            </p:custDataLst>
          </p:nvPr>
        </p:nvSpPr>
        <p:spPr>
          <a:xfrm>
            <a:off x="8994961" y="2491127"/>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293" name="Rectangle 292"/>
          <p:cNvSpPr/>
          <p:nvPr>
            <p:custDataLst>
              <p:tags r:id="rId13"/>
            </p:custDataLst>
          </p:nvPr>
        </p:nvSpPr>
        <p:spPr>
          <a:xfrm>
            <a:off x="9420624" y="2491127"/>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294" name="Rectangle 293"/>
          <p:cNvSpPr/>
          <p:nvPr>
            <p:custDataLst>
              <p:tags r:id="rId14"/>
            </p:custDataLst>
          </p:nvPr>
        </p:nvSpPr>
        <p:spPr>
          <a:xfrm>
            <a:off x="9846287" y="2491127"/>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295" name="Rectangle 294"/>
          <p:cNvSpPr/>
          <p:nvPr>
            <p:custDataLst>
              <p:tags r:id="rId15"/>
            </p:custDataLst>
          </p:nvPr>
        </p:nvSpPr>
        <p:spPr>
          <a:xfrm>
            <a:off x="10271950" y="2491127"/>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296" name="Rectangle 295"/>
          <p:cNvSpPr/>
          <p:nvPr>
            <p:custDataLst>
              <p:tags r:id="rId16"/>
            </p:custDataLst>
          </p:nvPr>
        </p:nvSpPr>
        <p:spPr>
          <a:xfrm>
            <a:off x="10697613" y="2491127"/>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297" name="Rectangle 296"/>
          <p:cNvSpPr/>
          <p:nvPr>
            <p:custDataLst>
              <p:tags r:id="rId17"/>
            </p:custDataLst>
          </p:nvPr>
        </p:nvSpPr>
        <p:spPr>
          <a:xfrm>
            <a:off x="11123279" y="2491127"/>
            <a:ext cx="364854" cy="403774"/>
          </a:xfrm>
          <a:prstGeom prst="rect">
            <a:avLst/>
          </a:prstGeom>
          <a:solidFill>
            <a:schemeClr val="accent2"/>
          </a:solidFill>
          <a:ln w="9525" cap="flat" cmpd="sng" algn="ctr">
            <a:noFill/>
            <a:prstDash val="solid"/>
          </a:ln>
          <a:effectLst/>
        </p:spPr>
        <p:txBody>
          <a:bodyPr rtlCol="0" anchor="b"/>
          <a:lstStyle/>
          <a:p>
            <a:pPr algn="r">
              <a:defRPr/>
            </a:pPr>
            <a:endParaRPr lang="en-US" sz="2000" b="1" kern="0" dirty="0">
              <a:ln>
                <a:solidFill>
                  <a:srgbClr val="FFFFFF">
                    <a:alpha val="0"/>
                  </a:srgbClr>
                </a:solidFill>
              </a:ln>
              <a:solidFill>
                <a:srgbClr val="000000"/>
              </a:solidFill>
              <a:sym typeface="Segoe UI"/>
            </a:endParaRPr>
          </a:p>
        </p:txBody>
      </p:sp>
      <p:sp>
        <p:nvSpPr>
          <p:cNvPr id="298" name="Oval 97"/>
          <p:cNvSpPr>
            <a:spLocks noChangeArrowheads="1"/>
          </p:cNvSpPr>
          <p:nvPr>
            <p:custDataLst>
              <p:tags r:id="rId18"/>
            </p:custDataLst>
          </p:nvPr>
        </p:nvSpPr>
        <p:spPr bwMode="auto">
          <a:xfrm>
            <a:off x="8112798" y="1219725"/>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endParaRPr lang="en-US" sz="1400" kern="0" dirty="0">
              <a:ln>
                <a:solidFill>
                  <a:srgbClr val="FFFFFF">
                    <a:alpha val="0"/>
                  </a:srgbClr>
                </a:solidFill>
              </a:ln>
              <a:solidFill>
                <a:srgbClr val="FFFFFF"/>
              </a:solidFill>
              <a:sym typeface="Segoe UI"/>
            </a:endParaRPr>
          </a:p>
        </p:txBody>
      </p:sp>
      <p:sp>
        <p:nvSpPr>
          <p:cNvPr id="299" name="Oval 96"/>
          <p:cNvSpPr>
            <a:spLocks noChangeArrowheads="1"/>
          </p:cNvSpPr>
          <p:nvPr>
            <p:custDataLst>
              <p:tags r:id="rId19"/>
            </p:custDataLst>
          </p:nvPr>
        </p:nvSpPr>
        <p:spPr bwMode="auto">
          <a:xfrm>
            <a:off x="7558558" y="1537180"/>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endParaRPr lang="en-US" sz="1400" kern="0" dirty="0">
              <a:ln>
                <a:solidFill>
                  <a:srgbClr val="FFFFFF">
                    <a:alpha val="0"/>
                  </a:srgbClr>
                </a:solidFill>
              </a:ln>
              <a:solidFill>
                <a:srgbClr val="FFFFFF"/>
              </a:solidFill>
              <a:sym typeface="Segoe UI"/>
            </a:endParaRPr>
          </a:p>
        </p:txBody>
      </p:sp>
      <p:sp>
        <p:nvSpPr>
          <p:cNvPr id="300" name="Oval 95"/>
          <p:cNvSpPr>
            <a:spLocks noChangeArrowheads="1"/>
          </p:cNvSpPr>
          <p:nvPr>
            <p:custDataLst>
              <p:tags r:id="rId20"/>
            </p:custDataLst>
          </p:nvPr>
        </p:nvSpPr>
        <p:spPr bwMode="auto">
          <a:xfrm>
            <a:off x="8667038" y="1537180"/>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rgbClr val="FFFFFF"/>
              </a:solidFill>
              <a:sym typeface="Segoe UI"/>
            </a:endParaRPr>
          </a:p>
        </p:txBody>
      </p:sp>
      <p:sp>
        <p:nvSpPr>
          <p:cNvPr id="301" name="Oval 94"/>
          <p:cNvSpPr>
            <a:spLocks noChangeArrowheads="1"/>
          </p:cNvSpPr>
          <p:nvPr>
            <p:custDataLst>
              <p:tags r:id="rId21"/>
            </p:custDataLst>
          </p:nvPr>
        </p:nvSpPr>
        <p:spPr bwMode="auto">
          <a:xfrm>
            <a:off x="8964876"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endParaRPr lang="en-US" sz="1400" kern="0" dirty="0">
              <a:ln>
                <a:solidFill>
                  <a:srgbClr val="FFFFFF">
                    <a:alpha val="0"/>
                  </a:srgbClr>
                </a:solidFill>
              </a:ln>
              <a:solidFill>
                <a:srgbClr val="FFFFFF"/>
              </a:solidFill>
              <a:sym typeface="Segoe UI"/>
            </a:endParaRPr>
          </a:p>
        </p:txBody>
      </p:sp>
      <p:sp>
        <p:nvSpPr>
          <p:cNvPr id="302" name="Oval 92"/>
          <p:cNvSpPr>
            <a:spLocks noChangeArrowheads="1"/>
          </p:cNvSpPr>
          <p:nvPr>
            <p:custDataLst>
              <p:tags r:id="rId22"/>
            </p:custDataLst>
          </p:nvPr>
        </p:nvSpPr>
        <p:spPr bwMode="auto">
          <a:xfrm>
            <a:off x="7816517"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endParaRPr lang="en-US" sz="1400" kern="0" dirty="0">
              <a:ln>
                <a:solidFill>
                  <a:srgbClr val="FFFFFF">
                    <a:alpha val="0"/>
                  </a:srgbClr>
                </a:solidFill>
              </a:ln>
              <a:solidFill>
                <a:srgbClr val="FFFFFF"/>
              </a:solidFill>
              <a:sym typeface="Segoe UI"/>
            </a:endParaRPr>
          </a:p>
        </p:txBody>
      </p:sp>
      <p:sp>
        <p:nvSpPr>
          <p:cNvPr id="303" name="Oval 91"/>
          <p:cNvSpPr>
            <a:spLocks noChangeArrowheads="1"/>
          </p:cNvSpPr>
          <p:nvPr>
            <p:custDataLst>
              <p:tags r:id="rId23"/>
            </p:custDataLst>
          </p:nvPr>
        </p:nvSpPr>
        <p:spPr bwMode="auto">
          <a:xfrm>
            <a:off x="7242651"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endParaRPr lang="en-US" sz="1400" kern="0" dirty="0">
              <a:ln>
                <a:solidFill>
                  <a:srgbClr val="FFFFFF">
                    <a:alpha val="0"/>
                  </a:srgbClr>
                </a:solidFill>
              </a:ln>
              <a:solidFill>
                <a:srgbClr val="FFFFFF"/>
              </a:solidFill>
              <a:sym typeface="Segoe UI"/>
            </a:endParaRPr>
          </a:p>
        </p:txBody>
      </p:sp>
      <p:sp>
        <p:nvSpPr>
          <p:cNvPr id="304" name="AutoShape 90"/>
          <p:cNvSpPr>
            <a:spLocks noChangeShapeType="1"/>
          </p:cNvSpPr>
          <p:nvPr>
            <p:custDataLst>
              <p:tags r:id="rId24"/>
            </p:custDataLst>
          </p:nvPr>
        </p:nvSpPr>
        <p:spPr bwMode="auto">
          <a:xfrm flipH="1">
            <a:off x="7788243" y="1350644"/>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ysClr val="windowText" lastClr="000000"/>
              </a:solidFill>
            </a:endParaRPr>
          </a:p>
        </p:txBody>
      </p:sp>
      <p:sp>
        <p:nvSpPr>
          <p:cNvPr id="305" name="AutoShape 88"/>
          <p:cNvSpPr>
            <a:spLocks noChangeShapeType="1"/>
          </p:cNvSpPr>
          <p:nvPr>
            <p:custDataLst>
              <p:tags r:id="rId25"/>
            </p:custDataLst>
          </p:nvPr>
        </p:nvSpPr>
        <p:spPr bwMode="auto">
          <a:xfrm flipH="1">
            <a:off x="8610335" y="1753098"/>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ysClr val="windowText" lastClr="000000"/>
              </a:solidFill>
            </a:endParaRPr>
          </a:p>
        </p:txBody>
      </p:sp>
      <p:sp>
        <p:nvSpPr>
          <p:cNvPr id="306" name="AutoShape 87"/>
          <p:cNvSpPr>
            <a:spLocks noChangeShapeType="1"/>
          </p:cNvSpPr>
          <p:nvPr>
            <p:custDataLst>
              <p:tags r:id="rId26"/>
            </p:custDataLst>
          </p:nvPr>
        </p:nvSpPr>
        <p:spPr bwMode="auto">
          <a:xfrm>
            <a:off x="8886990" y="1753098"/>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ysClr val="windowText" lastClr="000000"/>
              </a:solidFill>
            </a:endParaRPr>
          </a:p>
        </p:txBody>
      </p:sp>
      <p:sp>
        <p:nvSpPr>
          <p:cNvPr id="307" name="AutoShape 86"/>
          <p:cNvSpPr>
            <a:spLocks noChangeShapeType="1"/>
          </p:cNvSpPr>
          <p:nvPr>
            <p:custDataLst>
              <p:tags r:id="rId27"/>
            </p:custDataLst>
          </p:nvPr>
        </p:nvSpPr>
        <p:spPr bwMode="auto">
          <a:xfrm>
            <a:off x="7778508" y="1753098"/>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ysClr val="windowText" lastClr="000000"/>
              </a:solidFill>
            </a:endParaRPr>
          </a:p>
        </p:txBody>
      </p:sp>
      <p:sp>
        <p:nvSpPr>
          <p:cNvPr id="308" name="AutoShape 85"/>
          <p:cNvSpPr>
            <a:spLocks noChangeShapeType="1"/>
          </p:cNvSpPr>
          <p:nvPr>
            <p:custDataLst>
              <p:tags r:id="rId28"/>
            </p:custDataLst>
          </p:nvPr>
        </p:nvSpPr>
        <p:spPr bwMode="auto">
          <a:xfrm flipH="1">
            <a:off x="7462602" y="1753098"/>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ysClr val="windowText" lastClr="000000"/>
              </a:solidFill>
            </a:endParaRPr>
          </a:p>
        </p:txBody>
      </p:sp>
      <p:sp>
        <p:nvSpPr>
          <p:cNvPr id="309" name="AutoShape 90"/>
          <p:cNvSpPr>
            <a:spLocks noChangeShapeType="1"/>
          </p:cNvSpPr>
          <p:nvPr>
            <p:custDataLst>
              <p:tags r:id="rId29"/>
            </p:custDataLst>
          </p:nvPr>
        </p:nvSpPr>
        <p:spPr bwMode="auto">
          <a:xfrm>
            <a:off x="8374000" y="1350644"/>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a:defRPr/>
            </a:pPr>
            <a:endParaRPr lang="en-US" sz="1400" kern="0" dirty="0">
              <a:ln>
                <a:solidFill>
                  <a:srgbClr val="FFFFFF">
                    <a:alpha val="0"/>
                  </a:srgbClr>
                </a:solidFill>
              </a:ln>
              <a:solidFill>
                <a:sysClr val="windowText" lastClr="000000"/>
              </a:solidFill>
            </a:endParaRPr>
          </a:p>
        </p:txBody>
      </p:sp>
      <p:sp>
        <p:nvSpPr>
          <p:cNvPr id="310" name="Oval 93"/>
          <p:cNvSpPr>
            <a:spLocks noChangeArrowheads="1"/>
          </p:cNvSpPr>
          <p:nvPr>
            <p:custDataLst>
              <p:tags r:id="rId30"/>
            </p:custDataLst>
          </p:nvPr>
        </p:nvSpPr>
        <p:spPr bwMode="auto">
          <a:xfrm>
            <a:off x="8390386" y="1896066"/>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endParaRPr lang="en-US" sz="1400" kern="0" dirty="0">
              <a:ln>
                <a:solidFill>
                  <a:srgbClr val="FFFFFF">
                    <a:alpha val="0"/>
                  </a:srgbClr>
                </a:solidFill>
              </a:ln>
              <a:solidFill>
                <a:srgbClr val="FFFFFF"/>
              </a:solidFill>
              <a:sym typeface="Segoe UI"/>
            </a:endParaRPr>
          </a:p>
        </p:txBody>
      </p:sp>
      <p:sp>
        <p:nvSpPr>
          <p:cNvPr id="311" name="Freeform 310"/>
          <p:cNvSpPr/>
          <p:nvPr>
            <p:custDataLst>
              <p:tags r:id="rId31"/>
            </p:custDataLst>
          </p:nvPr>
        </p:nvSpPr>
        <p:spPr>
          <a:xfrm rot="21235890">
            <a:off x="8668391" y="1939903"/>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3"/>
            <a:endParaRPr lang="en-US" dirty="0">
              <a:solidFill>
                <a:srgbClr val="292929"/>
              </a:solidFill>
            </a:endParaRPr>
          </a:p>
        </p:txBody>
      </p:sp>
      <p:sp>
        <p:nvSpPr>
          <p:cNvPr id="318" name="Rectangle 317"/>
          <p:cNvSpPr/>
          <p:nvPr>
            <p:custDataLst>
              <p:tags r:id="rId32"/>
            </p:custDataLst>
          </p:nvPr>
        </p:nvSpPr>
        <p:spPr bwMode="auto">
          <a:xfrm>
            <a:off x="4768879"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a:defRPr/>
            </a:pPr>
            <a:r>
              <a:rPr lang="en-US" sz="1200" kern="0" dirty="0">
                <a:ln>
                  <a:solidFill>
                    <a:srgbClr val="FFFFFF">
                      <a:alpha val="0"/>
                    </a:srgbClr>
                  </a:solidFill>
                </a:ln>
                <a:solidFill>
                  <a:srgbClr val="595959"/>
                </a:solidFill>
              </a:rPr>
              <a:t>Backend</a:t>
            </a:r>
            <a:br>
              <a:rPr lang="en-US" sz="1200" kern="0" dirty="0">
                <a:ln>
                  <a:solidFill>
                    <a:srgbClr val="FFFFFF">
                      <a:alpha val="0"/>
                    </a:srgbClr>
                  </a:solidFill>
                </a:ln>
                <a:solidFill>
                  <a:srgbClr val="595959"/>
                </a:solidFill>
              </a:rPr>
            </a:br>
            <a:r>
              <a:rPr lang="en-US" sz="1200" kern="0" dirty="0">
                <a:ln>
                  <a:solidFill>
                    <a:srgbClr val="FFFFFF">
                      <a:alpha val="0"/>
                    </a:srgbClr>
                  </a:solidFill>
                </a:ln>
                <a:solidFill>
                  <a:srgbClr val="595959"/>
                </a:solidFill>
              </a:rPr>
              <a:t>Naming</a:t>
            </a:r>
          </a:p>
          <a:p>
            <a:pPr algn="r">
              <a:defRPr/>
            </a:pPr>
            <a:r>
              <a:rPr lang="en-US" sz="1200" kern="0" dirty="0">
                <a:ln>
                  <a:solidFill>
                    <a:srgbClr val="FFFFFF">
                      <a:alpha val="0"/>
                    </a:srgbClr>
                  </a:solidFill>
                </a:ln>
                <a:solidFill>
                  <a:srgbClr val="595959"/>
                </a:solidFill>
              </a:rPr>
              <a:t>Routing</a:t>
            </a:r>
            <a:br>
              <a:rPr lang="en-US" sz="1200" kern="0" dirty="0">
                <a:ln>
                  <a:solidFill>
                    <a:srgbClr val="FFFFFF">
                      <a:alpha val="0"/>
                    </a:srgbClr>
                  </a:solidFill>
                </a:ln>
                <a:solidFill>
                  <a:srgbClr val="595959"/>
                </a:solidFill>
              </a:rPr>
            </a:br>
            <a:r>
              <a:rPr lang="en-US" sz="1200" kern="0" dirty="0">
                <a:ln>
                  <a:solidFill>
                    <a:srgbClr val="FFFFFF">
                      <a:alpha val="0"/>
                    </a:srgbClr>
                  </a:solidFill>
                </a:ln>
                <a:solidFill>
                  <a:srgbClr val="595959"/>
                </a:solidFill>
              </a:rPr>
              <a:t>Fabric</a:t>
            </a:r>
          </a:p>
        </p:txBody>
      </p:sp>
      <p:grpSp>
        <p:nvGrpSpPr>
          <p:cNvPr id="319" name="Group 318"/>
          <p:cNvGrpSpPr/>
          <p:nvPr/>
        </p:nvGrpSpPr>
        <p:grpSpPr>
          <a:xfrm>
            <a:off x="4768879" y="2488231"/>
            <a:ext cx="782521" cy="403773"/>
            <a:chOff x="2712110" y="2722147"/>
            <a:chExt cx="782521" cy="403773"/>
          </a:xfrm>
          <a:solidFill>
            <a:schemeClr val="bg1">
              <a:lumMod val="85000"/>
            </a:schemeClr>
          </a:solidFill>
        </p:grpSpPr>
        <p:sp>
          <p:nvSpPr>
            <p:cNvPr id="320" name="Rectangle 319"/>
            <p:cNvSpPr/>
            <p:nvPr>
              <p:custDataLst>
                <p:tags r:id="rId57"/>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rgbClr val="FFFFFF">
                      <a:alpha val="0"/>
                    </a:srgbClr>
                  </a:solidFill>
                </a:ln>
                <a:gradFill>
                  <a:gsLst>
                    <a:gs pos="0">
                      <a:srgbClr val="FFFFFF"/>
                    </a:gs>
                    <a:gs pos="100000">
                      <a:srgbClr val="FFFFFF"/>
                    </a:gs>
                  </a:gsLst>
                  <a:lin ang="5400000" scaled="0"/>
                </a:gradFill>
              </a:endParaRPr>
            </a:p>
          </p:txBody>
        </p:sp>
        <p:sp>
          <p:nvSpPr>
            <p:cNvPr id="321" name="TextBox 320"/>
            <p:cNvSpPr txBox="1"/>
            <p:nvPr>
              <p:custDataLst>
                <p:tags r:id="rId58"/>
              </p:custDataLst>
            </p:nvPr>
          </p:nvSpPr>
          <p:spPr>
            <a:xfrm>
              <a:off x="2809229" y="2739367"/>
              <a:ext cx="615553" cy="369332"/>
            </a:xfrm>
            <a:prstGeom prst="rect">
              <a:avLst/>
            </a:prstGeom>
            <a:grpFill/>
          </p:spPr>
          <p:txBody>
            <a:bodyPr wrap="none" lIns="0" tIns="0" rIns="0" bIns="0" rtlCol="0">
              <a:spAutoFit/>
            </a:bodyPr>
            <a:lstStyle/>
            <a:p>
              <a:pPr algn="r">
                <a:defRPr/>
              </a:pPr>
              <a:r>
                <a:rPr lang="en-US" sz="1200" kern="0" dirty="0">
                  <a:ln>
                    <a:solidFill>
                      <a:srgbClr val="FFFFFF">
                        <a:alpha val="0"/>
                      </a:srgbClr>
                    </a:solidFill>
                  </a:ln>
                  <a:solidFill>
                    <a:srgbClr val="595959"/>
                  </a:solidFill>
                </a:rPr>
                <a:t>Frontend</a:t>
              </a:r>
              <a:br>
                <a:rPr lang="en-US" sz="1200" kern="0" dirty="0">
                  <a:ln>
                    <a:solidFill>
                      <a:srgbClr val="FFFFFF">
                        <a:alpha val="0"/>
                      </a:srgbClr>
                    </a:solidFill>
                  </a:ln>
                  <a:solidFill>
                    <a:srgbClr val="595959"/>
                  </a:solidFill>
                </a:rPr>
              </a:br>
              <a:r>
                <a:rPr lang="en-US" sz="1200" kern="0" dirty="0">
                  <a:ln>
                    <a:solidFill>
                      <a:srgbClr val="FFFFFF">
                        <a:alpha val="0"/>
                      </a:srgbClr>
                    </a:solidFill>
                  </a:ln>
                  <a:solidFill>
                    <a:srgbClr val="595959"/>
                  </a:solidFill>
                </a:rPr>
                <a:t>Nodes</a:t>
              </a:r>
            </a:p>
          </p:txBody>
        </p:sp>
      </p:grpSp>
      <p:sp>
        <p:nvSpPr>
          <p:cNvPr id="322" name="Rectangle 321"/>
          <p:cNvSpPr/>
          <p:nvPr>
            <p:custDataLst>
              <p:tags r:id="rId33"/>
            </p:custDataLst>
          </p:nvPr>
        </p:nvSpPr>
        <p:spPr>
          <a:xfrm>
            <a:off x="9822939" y="1975914"/>
            <a:ext cx="1624163" cy="461665"/>
          </a:xfrm>
          <a:prstGeom prst="rect">
            <a:avLst/>
          </a:prstGeom>
        </p:spPr>
        <p:txBody>
          <a:bodyPr wrap="none">
            <a:spAutoFit/>
          </a:bodyPr>
          <a:lstStyle/>
          <a:p>
            <a:pPr algn="r">
              <a:defRPr/>
            </a:pPr>
            <a:r>
              <a:rPr lang="en-US" sz="2400" kern="0" dirty="0">
                <a:ln>
                  <a:solidFill>
                    <a:srgbClr val="FFFFFF">
                      <a:alpha val="0"/>
                    </a:srgbClr>
                  </a:solidFill>
                </a:ln>
                <a:solidFill>
                  <a:srgbClr val="FFFFFF"/>
                </a:solidFill>
                <a:latin typeface="Segoe UI Light" pitchFamily="34" charset="0"/>
              </a:rPr>
              <a:t>Service Bus</a:t>
            </a:r>
          </a:p>
        </p:txBody>
      </p:sp>
      <p:graphicFrame>
        <p:nvGraphicFramePr>
          <p:cNvPr id="98" name="Object 97" hidden="1"/>
          <p:cNvGraphicFramePr>
            <a:graphicFrameLocks noChangeAspect="1"/>
          </p:cNvGraphicFramePr>
          <p:nvPr>
            <p:custDataLst>
              <p:tags r:id="rId34"/>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2295" name="think-cell Slide" r:id="rId61" imgW="270" imgH="270" progId="TCLayout.ActiveDocument.1">
                  <p:embed/>
                </p:oleObj>
              </mc:Choice>
              <mc:Fallback>
                <p:oleObj name="think-cell Slide" r:id="rId61" imgW="270" imgH="270" progId="TCLayout.ActiveDocument.1">
                  <p:embed/>
                  <p:pic>
                    <p:nvPicPr>
                      <p:cNvPr id="0" name=""/>
                      <p:cNvPicPr/>
                      <p:nvPr/>
                    </p:nvPicPr>
                    <p:blipFill>
                      <a:blip r:embed="rId62"/>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35"/>
            </p:custDataLst>
          </p:nvPr>
        </p:nvSpPr>
        <p:spPr>
          <a:xfrm>
            <a:off x="520701" y="228600"/>
            <a:ext cx="11149013" cy="609398"/>
          </a:xfrm>
        </p:spPr>
        <p:txBody>
          <a:bodyPr/>
          <a:lstStyle/>
          <a:p>
            <a:r>
              <a:rPr lang="en-US" sz="4400" dirty="0">
                <a:cs typeface="Segoe UI"/>
              </a:rPr>
              <a:t>Hybrid Connect</a:t>
            </a:r>
          </a:p>
        </p:txBody>
      </p:sp>
      <p:sp>
        <p:nvSpPr>
          <p:cNvPr id="5" name="Content Placeholder 4"/>
          <p:cNvSpPr>
            <a:spLocks noGrp="1"/>
          </p:cNvSpPr>
          <p:nvPr>
            <p:ph type="body" sz="quarter" idx="10"/>
          </p:nvPr>
        </p:nvSpPr>
        <p:spPr>
          <a:xfrm>
            <a:off x="520702" y="1463675"/>
            <a:ext cx="3942355" cy="4796698"/>
          </a:xfrm>
        </p:spPr>
        <p:txBody>
          <a:bodyPr/>
          <a:lstStyle/>
          <a:p>
            <a:pPr marL="3175">
              <a:spcAft>
                <a:spcPts val="900"/>
              </a:spcAft>
            </a:pPr>
            <a:r>
              <a:rPr lang="en-US" sz="2400" spc="-100" dirty="0">
                <a:latin typeface="Segoe UI Light" pitchFamily="34" charset="0"/>
              </a:rPr>
              <a:t>Special Mode of NetTcpRelayBinding</a:t>
            </a:r>
          </a:p>
          <a:p>
            <a:pPr marL="3175">
              <a:spcAft>
                <a:spcPts val="900"/>
              </a:spcAft>
            </a:pPr>
            <a:r>
              <a:rPr lang="en-US" sz="2400" spc="-100" dirty="0">
                <a:latin typeface="Segoe UI Light" pitchFamily="34" charset="0"/>
              </a:rPr>
              <a:t>TcpRelayConnection-Mode.Hybrid</a:t>
            </a:r>
          </a:p>
          <a:p>
            <a:pPr marL="3175">
              <a:spcAft>
                <a:spcPts val="900"/>
              </a:spcAft>
            </a:pPr>
            <a:r>
              <a:rPr lang="en-US" sz="2400" spc="-100" dirty="0">
                <a:latin typeface="Segoe UI Light" pitchFamily="34" charset="0"/>
              </a:rPr>
              <a:t>Starts as relayed connection</a:t>
            </a:r>
          </a:p>
          <a:p>
            <a:pPr marL="3175">
              <a:spcAft>
                <a:spcPts val="900"/>
              </a:spcAft>
            </a:pPr>
            <a:r>
              <a:rPr lang="en-US" sz="2400" spc="-100" dirty="0">
                <a:latin typeface="Segoe UI Light" pitchFamily="34" charset="0"/>
              </a:rPr>
              <a:t>Performs NAT probing and behavior prediction</a:t>
            </a:r>
          </a:p>
          <a:p>
            <a:pPr marL="3175">
              <a:spcAft>
                <a:spcPts val="900"/>
              </a:spcAft>
            </a:pPr>
            <a:r>
              <a:rPr lang="en-US" sz="2400" spc="-100" dirty="0">
                <a:latin typeface="Segoe UI Light" pitchFamily="34" charset="0"/>
              </a:rPr>
              <a:t>Establishes direct connection and upgrades if possible</a:t>
            </a:r>
          </a:p>
          <a:p>
            <a:pPr marL="3175">
              <a:spcAft>
                <a:spcPts val="900"/>
              </a:spcAft>
            </a:pPr>
            <a:r>
              <a:rPr lang="en-US" sz="2400" spc="-100" dirty="0">
                <a:latin typeface="Segoe UI Light" pitchFamily="34" charset="0"/>
              </a:rPr>
              <a:t>Upgrade driven by traffic</a:t>
            </a:r>
          </a:p>
          <a:p>
            <a:pPr marL="3175">
              <a:spcAft>
                <a:spcPts val="900"/>
              </a:spcAft>
            </a:pPr>
            <a:r>
              <a:rPr lang="en-US" sz="2400" spc="-100" dirty="0">
                <a:latin typeface="Segoe UI Light" pitchFamily="34" charset="0"/>
              </a:rPr>
              <a:t>Takes large transfers off the </a:t>
            </a:r>
            <a:r>
              <a:rPr lang="en-US" sz="2400" spc="-100" dirty="0">
                <a:latin typeface="Segoe UI Light" pitchFamily="34" charset="0"/>
              </a:rPr>
              <a:t>Relay</a:t>
            </a:r>
          </a:p>
          <a:p>
            <a:pPr marL="3175">
              <a:spcAft>
                <a:spcPts val="900"/>
              </a:spcAft>
            </a:pPr>
            <a:r>
              <a:rPr lang="en-US" sz="2400" spc="-100" dirty="0">
                <a:latin typeface="Segoe UI Light" pitchFamily="34" charset="0"/>
              </a:rPr>
              <a:t>No </a:t>
            </a:r>
            <a:r>
              <a:rPr lang="en-US" sz="2400" spc="-100" dirty="0">
                <a:latin typeface="Segoe UI Light" pitchFamily="34" charset="0"/>
              </a:rPr>
              <a:t>transfer charges, lower </a:t>
            </a:r>
            <a:r>
              <a:rPr lang="en-US" sz="2400" spc="-100" dirty="0">
                <a:latin typeface="Segoe UI Light" pitchFamily="34" charset="0"/>
              </a:rPr>
              <a:t>latency</a:t>
            </a:r>
            <a:endParaRPr lang="en-US" sz="2400" spc="-100" dirty="0">
              <a:latin typeface="Segoe UI Light" pitchFamily="34" charset="0"/>
            </a:endParaRPr>
          </a:p>
        </p:txBody>
      </p:sp>
      <p:sp>
        <p:nvSpPr>
          <p:cNvPr id="206" name="Freeform 205"/>
          <p:cNvSpPr/>
          <p:nvPr>
            <p:custDataLst>
              <p:tags r:id="rId36"/>
            </p:custDataLst>
          </p:nvPr>
        </p:nvSpPr>
        <p:spPr bwMode="auto">
          <a:xfrm>
            <a:off x="9281899" y="2900658"/>
            <a:ext cx="1354906" cy="2501626"/>
          </a:xfrm>
          <a:custGeom>
            <a:avLst/>
            <a:gdLst>
              <a:gd name="connsiteX0" fmla="*/ 0 w 1257300"/>
              <a:gd name="connsiteY0" fmla="*/ 0 h 2714625"/>
              <a:gd name="connsiteX1" fmla="*/ 0 w 1257300"/>
              <a:gd name="connsiteY1" fmla="*/ 400050 h 2714625"/>
              <a:gd name="connsiteX2" fmla="*/ 1257300 w 1257300"/>
              <a:gd name="connsiteY2" fmla="*/ 400050 h 2714625"/>
              <a:gd name="connsiteX3" fmla="*/ 1257300 w 1257300"/>
              <a:gd name="connsiteY3" fmla="*/ 2714625 h 2714625"/>
            </a:gdLst>
            <a:ahLst/>
            <a:cxnLst>
              <a:cxn ang="0">
                <a:pos x="connsiteX0" y="connsiteY0"/>
              </a:cxn>
              <a:cxn ang="0">
                <a:pos x="connsiteX1" y="connsiteY1"/>
              </a:cxn>
              <a:cxn ang="0">
                <a:pos x="connsiteX2" y="connsiteY2"/>
              </a:cxn>
              <a:cxn ang="0">
                <a:pos x="connsiteX3" y="connsiteY3"/>
              </a:cxn>
            </a:cxnLst>
            <a:rect l="l" t="t" r="r" b="b"/>
            <a:pathLst>
              <a:path w="1257300" h="2714625">
                <a:moveTo>
                  <a:pt x="0" y="0"/>
                </a:moveTo>
                <a:lnTo>
                  <a:pt x="0" y="400050"/>
                </a:lnTo>
                <a:lnTo>
                  <a:pt x="1257300" y="400050"/>
                </a:lnTo>
                <a:lnTo>
                  <a:pt x="1257300" y="2714625"/>
                </a:lnTo>
              </a:path>
            </a:pathLst>
          </a:custGeom>
          <a:ln w="28575">
            <a:solidFill>
              <a:schemeClr val="accent1"/>
            </a:solidFill>
            <a:headEnd type="triangle"/>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defTabSz="914363"/>
            <a:endParaRPr lang="en-US" dirty="0">
              <a:solidFill>
                <a:srgbClr val="292929"/>
              </a:solidFill>
            </a:endParaRPr>
          </a:p>
        </p:txBody>
      </p:sp>
      <p:cxnSp>
        <p:nvCxnSpPr>
          <p:cNvPr id="211" name="Straight Arrow Connector 210"/>
          <p:cNvCxnSpPr/>
          <p:nvPr>
            <p:custDataLst>
              <p:tags r:id="rId37"/>
            </p:custDataLst>
          </p:nvPr>
        </p:nvCxnSpPr>
        <p:spPr>
          <a:xfrm>
            <a:off x="7305637" y="2698770"/>
            <a:ext cx="1930952" cy="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12" name="Group 211"/>
          <p:cNvGrpSpPr/>
          <p:nvPr/>
        </p:nvGrpSpPr>
        <p:grpSpPr>
          <a:xfrm>
            <a:off x="6319887" y="2958714"/>
            <a:ext cx="772729" cy="2743200"/>
            <a:chOff x="6509217" y="3191815"/>
            <a:chExt cx="772729" cy="2743200"/>
          </a:xfrm>
        </p:grpSpPr>
        <p:cxnSp>
          <p:nvCxnSpPr>
            <p:cNvPr id="213" name="Elbow Connector 212"/>
            <p:cNvCxnSpPr/>
            <p:nvPr>
              <p:custDataLst>
                <p:tags r:id="rId55"/>
              </p:custDataLst>
            </p:nvPr>
          </p:nvCxnSpPr>
          <p:spPr>
            <a:xfrm flipV="1">
              <a:off x="7029666" y="3191815"/>
              <a:ext cx="252280" cy="2743200"/>
            </a:xfrm>
            <a:prstGeom prst="bentConnector2">
              <a:avLst/>
            </a:prstGeom>
            <a:ln w="28575">
              <a:solidFill>
                <a:schemeClr val="accent1">
                  <a:lumMod val="40000"/>
                  <a:lumOff val="60000"/>
                </a:schemeClr>
              </a:solidFill>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214" name="TextBox 213"/>
            <p:cNvSpPr txBox="1"/>
            <p:nvPr>
              <p:custDataLst>
                <p:tags r:id="rId56"/>
              </p:custDataLst>
            </p:nvPr>
          </p:nvSpPr>
          <p:spPr>
            <a:xfrm flipH="1">
              <a:off x="6509217" y="4660557"/>
              <a:ext cx="716498" cy="369332"/>
            </a:xfrm>
            <a:prstGeom prst="rect">
              <a:avLst/>
            </a:prstGeom>
            <a:noFill/>
            <a:effectLst/>
          </p:spPr>
          <p:txBody>
            <a:bodyPr wrap="square" lIns="0" tIns="0" rIns="0" bIns="0" rtlCol="0">
              <a:spAutoFit/>
            </a:bodyPr>
            <a:lstStyle/>
            <a:p>
              <a:pPr algn="r" defTabSz="914099" fontAlgn="base">
                <a:spcBef>
                  <a:spcPct val="0"/>
                </a:spcBef>
                <a:spcAft>
                  <a:spcPct val="0"/>
                </a:spcAft>
                <a:defRPr/>
              </a:pPr>
              <a:r>
                <a:rPr lang="en-US" sz="1200" dirty="0">
                  <a:ln>
                    <a:solidFill>
                      <a:srgbClr val="FFFFFF">
                        <a:alpha val="0"/>
                      </a:srgbClr>
                    </a:solidFill>
                  </a:ln>
                  <a:solidFill>
                    <a:srgbClr val="595959">
                      <a:alpha val="99000"/>
                    </a:srgbClr>
                  </a:solidFill>
                </a:rPr>
                <a:t>relayed </a:t>
              </a:r>
              <a:br>
                <a:rPr lang="en-US" sz="1200" dirty="0">
                  <a:ln>
                    <a:solidFill>
                      <a:srgbClr val="FFFFFF">
                        <a:alpha val="0"/>
                      </a:srgbClr>
                    </a:solidFill>
                  </a:ln>
                  <a:solidFill>
                    <a:srgbClr val="595959">
                      <a:alpha val="99000"/>
                    </a:srgbClr>
                  </a:solidFill>
                </a:rPr>
              </a:br>
              <a:r>
                <a:rPr lang="en-US" sz="1200" dirty="0">
                  <a:ln>
                    <a:solidFill>
                      <a:srgbClr val="FFFFFF">
                        <a:alpha val="0"/>
                      </a:srgbClr>
                    </a:solidFill>
                  </a:ln>
                  <a:solidFill>
                    <a:srgbClr val="595959">
                      <a:alpha val="99000"/>
                    </a:srgbClr>
                  </a:solidFill>
                </a:rPr>
                <a:t>connect</a:t>
              </a:r>
            </a:p>
          </p:txBody>
        </p:sp>
      </p:grpSp>
      <p:grpSp>
        <p:nvGrpSpPr>
          <p:cNvPr id="217" name="Group 216"/>
          <p:cNvGrpSpPr/>
          <p:nvPr/>
        </p:nvGrpSpPr>
        <p:grpSpPr>
          <a:xfrm>
            <a:off x="5475241" y="2898671"/>
            <a:ext cx="1446723" cy="2507459"/>
            <a:chOff x="5463603" y="2900659"/>
            <a:chExt cx="1446723" cy="2507459"/>
          </a:xfrm>
        </p:grpSpPr>
        <p:cxnSp>
          <p:nvCxnSpPr>
            <p:cNvPr id="218" name="Elbow Connector 217"/>
            <p:cNvCxnSpPr/>
            <p:nvPr>
              <p:custDataLst>
                <p:tags r:id="rId53"/>
              </p:custDataLst>
            </p:nvPr>
          </p:nvCxnSpPr>
          <p:spPr>
            <a:xfrm rot="5400000" flipH="1" flipV="1">
              <a:off x="5326715" y="3824507"/>
              <a:ext cx="2507459" cy="659763"/>
            </a:xfrm>
            <a:prstGeom prst="bentConnector3">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19" name="TextBox 218"/>
            <p:cNvSpPr txBox="1"/>
            <p:nvPr>
              <p:custDataLst>
                <p:tags r:id="rId54"/>
              </p:custDataLst>
            </p:nvPr>
          </p:nvSpPr>
          <p:spPr>
            <a:xfrm flipH="1">
              <a:off x="5463603" y="4419397"/>
              <a:ext cx="716498" cy="369332"/>
            </a:xfrm>
            <a:prstGeom prst="rect">
              <a:avLst/>
            </a:prstGeom>
            <a:noFill/>
            <a:effectLst/>
          </p:spPr>
          <p:txBody>
            <a:bodyPr wrap="square" lIns="0" tIns="0" rIns="0" bIns="0" rtlCol="0">
              <a:spAutoFit/>
            </a:bodyPr>
            <a:lstStyle/>
            <a:p>
              <a:pPr algn="r" defTabSz="914099" fontAlgn="base">
                <a:spcBef>
                  <a:spcPct val="0"/>
                </a:spcBef>
                <a:spcAft>
                  <a:spcPct val="0"/>
                </a:spcAft>
                <a:defRPr/>
              </a:pPr>
              <a:r>
                <a:rPr lang="en-US" sz="1200" dirty="0">
                  <a:ln>
                    <a:solidFill>
                      <a:srgbClr val="FFFFFF">
                        <a:alpha val="0"/>
                      </a:srgbClr>
                    </a:solidFill>
                  </a:ln>
                  <a:solidFill>
                    <a:srgbClr val="595959">
                      <a:alpha val="99000"/>
                    </a:srgbClr>
                  </a:solidFill>
                </a:rPr>
                <a:t>NAT Probing</a:t>
              </a:r>
            </a:p>
          </p:txBody>
        </p:sp>
      </p:grpSp>
      <p:cxnSp>
        <p:nvCxnSpPr>
          <p:cNvPr id="220" name="Straight Arrow Connector 219"/>
          <p:cNvCxnSpPr/>
          <p:nvPr>
            <p:custDataLst>
              <p:tags r:id="rId38"/>
            </p:custDataLst>
          </p:nvPr>
        </p:nvCxnSpPr>
        <p:spPr>
          <a:xfrm>
            <a:off x="11014274" y="3787356"/>
            <a:ext cx="0" cy="824766"/>
          </a:xfrm>
          <a:prstGeom prst="straightConnector1">
            <a:avLst/>
          </a:prstGeom>
          <a:ln w="28575">
            <a:solidFill>
              <a:schemeClr val="accent1">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21" name="Rectangle 220"/>
          <p:cNvSpPr/>
          <p:nvPr>
            <p:custDataLst>
              <p:tags r:id="rId39"/>
            </p:custDataLst>
          </p:nvPr>
        </p:nvSpPr>
        <p:spPr bwMode="auto">
          <a:xfrm>
            <a:off x="10737382" y="4064562"/>
            <a:ext cx="553787" cy="313362"/>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ln w="3175">
                  <a:solidFill>
                    <a:srgbClr val="FFFFFF">
                      <a:alpha val="0"/>
                    </a:srgbClr>
                  </a:solidFill>
                </a:ln>
                <a:solidFill>
                  <a:srgbClr val="595959"/>
                </a:solidFill>
              </a:rPr>
              <a:t>Ctrl</a:t>
            </a:r>
          </a:p>
        </p:txBody>
      </p:sp>
      <p:grpSp>
        <p:nvGrpSpPr>
          <p:cNvPr id="222" name="Group 221"/>
          <p:cNvGrpSpPr/>
          <p:nvPr/>
        </p:nvGrpSpPr>
        <p:grpSpPr>
          <a:xfrm>
            <a:off x="9207762" y="2883436"/>
            <a:ext cx="1246616" cy="2518848"/>
            <a:chOff x="9397093" y="3116537"/>
            <a:chExt cx="1246616" cy="2518848"/>
          </a:xfrm>
        </p:grpSpPr>
        <p:sp>
          <p:nvSpPr>
            <p:cNvPr id="223" name="Freeform 222"/>
            <p:cNvSpPr/>
            <p:nvPr>
              <p:custDataLst>
                <p:tags r:id="rId51"/>
              </p:custDataLst>
            </p:nvPr>
          </p:nvSpPr>
          <p:spPr bwMode="auto">
            <a:xfrm>
              <a:off x="9397093" y="3116537"/>
              <a:ext cx="1246616" cy="2518848"/>
            </a:xfrm>
            <a:custGeom>
              <a:avLst/>
              <a:gdLst>
                <a:gd name="connsiteX0" fmla="*/ 1495425 w 1495425"/>
                <a:gd name="connsiteY0" fmla="*/ 2876550 h 2876550"/>
                <a:gd name="connsiteX1" fmla="*/ 1495425 w 1495425"/>
                <a:gd name="connsiteY1" fmla="*/ 504825 h 2876550"/>
                <a:gd name="connsiteX2" fmla="*/ 0 w 1495425"/>
                <a:gd name="connsiteY2" fmla="*/ 504825 h 2876550"/>
                <a:gd name="connsiteX3" fmla="*/ 0 w 1495425"/>
                <a:gd name="connsiteY3" fmla="*/ 0 h 2876550"/>
              </a:gdLst>
              <a:ahLst/>
              <a:cxnLst>
                <a:cxn ang="0">
                  <a:pos x="connsiteX0" y="connsiteY0"/>
                </a:cxn>
                <a:cxn ang="0">
                  <a:pos x="connsiteX1" y="connsiteY1"/>
                </a:cxn>
                <a:cxn ang="0">
                  <a:pos x="connsiteX2" y="connsiteY2"/>
                </a:cxn>
                <a:cxn ang="0">
                  <a:pos x="connsiteX3" y="connsiteY3"/>
                </a:cxn>
              </a:cxnLst>
              <a:rect l="l" t="t" r="r" b="b"/>
              <a:pathLst>
                <a:path w="1495425" h="2876550">
                  <a:moveTo>
                    <a:pt x="1495425" y="2876550"/>
                  </a:moveTo>
                  <a:lnTo>
                    <a:pt x="1495425" y="504825"/>
                  </a:lnTo>
                  <a:lnTo>
                    <a:pt x="0" y="504825"/>
                  </a:lnTo>
                  <a:lnTo>
                    <a:pt x="0" y="0"/>
                  </a:lnTo>
                </a:path>
              </a:pathLst>
            </a:cu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3"/>
              <a:endParaRPr lang="en-US" dirty="0">
                <a:ln>
                  <a:solidFill>
                    <a:srgbClr val="FFFFFF">
                      <a:alpha val="0"/>
                    </a:srgbClr>
                  </a:solidFill>
                </a:ln>
                <a:solidFill>
                  <a:srgbClr val="292929"/>
                </a:solidFill>
              </a:endParaRPr>
            </a:p>
          </p:txBody>
        </p:sp>
        <p:sp>
          <p:nvSpPr>
            <p:cNvPr id="224" name="TextBox 223"/>
            <p:cNvSpPr txBox="1"/>
            <p:nvPr>
              <p:custDataLst>
                <p:tags r:id="rId52"/>
              </p:custDataLst>
            </p:nvPr>
          </p:nvSpPr>
          <p:spPr>
            <a:xfrm flipH="1">
              <a:off x="9784870" y="4291225"/>
              <a:ext cx="785966" cy="369332"/>
            </a:xfrm>
            <a:prstGeom prst="rect">
              <a:avLst/>
            </a:prstGeom>
            <a:noFill/>
            <a:effectLst/>
          </p:spPr>
          <p:txBody>
            <a:bodyPr wrap="square" lIns="0" tIns="0" rIns="0" bIns="0" rtlCol="0">
              <a:spAutoFit/>
            </a:bodyPr>
            <a:lstStyle/>
            <a:p>
              <a:pPr algn="r" defTabSz="914099" fontAlgn="base">
                <a:spcBef>
                  <a:spcPct val="0"/>
                </a:spcBef>
                <a:spcAft>
                  <a:spcPct val="0"/>
                </a:spcAft>
                <a:defRPr/>
              </a:pPr>
              <a:r>
                <a:rPr lang="en-US" sz="1200" dirty="0">
                  <a:ln>
                    <a:solidFill>
                      <a:srgbClr val="FFFFFF">
                        <a:alpha val="0"/>
                      </a:srgbClr>
                    </a:solidFill>
                  </a:ln>
                  <a:solidFill>
                    <a:srgbClr val="595959">
                      <a:alpha val="99000"/>
                    </a:srgbClr>
                  </a:solidFill>
                </a:rPr>
                <a:t>NAT Probing</a:t>
              </a:r>
            </a:p>
          </p:txBody>
        </p:sp>
      </p:grpSp>
      <p:grpSp>
        <p:nvGrpSpPr>
          <p:cNvPr id="228" name="Group 227"/>
          <p:cNvGrpSpPr/>
          <p:nvPr/>
        </p:nvGrpSpPr>
        <p:grpSpPr>
          <a:xfrm>
            <a:off x="6940942" y="5886323"/>
            <a:ext cx="3096742" cy="338554"/>
            <a:chOff x="7130273" y="6119424"/>
            <a:chExt cx="3096742" cy="338554"/>
          </a:xfrm>
        </p:grpSpPr>
        <p:cxnSp>
          <p:nvCxnSpPr>
            <p:cNvPr id="229" name="Straight Connector 228"/>
            <p:cNvCxnSpPr/>
            <p:nvPr>
              <p:custDataLst>
                <p:tags r:id="rId49"/>
              </p:custDataLst>
            </p:nvPr>
          </p:nvCxnSpPr>
          <p:spPr>
            <a:xfrm>
              <a:off x="7130273" y="6119424"/>
              <a:ext cx="3096742" cy="0"/>
            </a:xfrm>
            <a:prstGeom prst="line">
              <a:avLst/>
            </a:prstGeom>
            <a:ln w="28575">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30" name="Rectangle 229"/>
            <p:cNvSpPr/>
            <p:nvPr>
              <p:custDataLst>
                <p:tags r:id="rId50"/>
              </p:custDataLst>
            </p:nvPr>
          </p:nvSpPr>
          <p:spPr>
            <a:xfrm>
              <a:off x="7379223" y="6119424"/>
              <a:ext cx="2598841" cy="338554"/>
            </a:xfrm>
            <a:prstGeom prst="rect">
              <a:avLst/>
            </a:prstGeom>
          </p:spPr>
          <p:txBody>
            <a:bodyPr wrap="square">
              <a:spAutoFit/>
            </a:bodyPr>
            <a:lstStyle/>
            <a:p>
              <a:pPr algn="ctr">
                <a:defRPr/>
              </a:pPr>
              <a:r>
                <a:rPr lang="en-US" sz="1600" kern="0" dirty="0">
                  <a:ln>
                    <a:solidFill>
                      <a:srgbClr val="FFFFFF">
                        <a:alpha val="0"/>
                      </a:srgbClr>
                    </a:solidFill>
                  </a:ln>
                  <a:solidFill>
                    <a:srgbClr val="595959"/>
                  </a:solidFill>
                </a:rPr>
                <a:t>NAT Traversal Connection</a:t>
              </a:r>
            </a:p>
          </p:txBody>
        </p:sp>
      </p:grpSp>
      <p:grpSp>
        <p:nvGrpSpPr>
          <p:cNvPr id="231" name="Group 230"/>
          <p:cNvGrpSpPr/>
          <p:nvPr/>
        </p:nvGrpSpPr>
        <p:grpSpPr>
          <a:xfrm>
            <a:off x="7189892" y="5110578"/>
            <a:ext cx="792588" cy="775744"/>
            <a:chOff x="7379223" y="5343679"/>
            <a:chExt cx="792588" cy="775744"/>
          </a:xfrm>
        </p:grpSpPr>
        <p:cxnSp>
          <p:nvCxnSpPr>
            <p:cNvPr id="232" name="Elbow Connector 231"/>
            <p:cNvCxnSpPr/>
            <p:nvPr>
              <p:custDataLst>
                <p:tags r:id="rId47"/>
              </p:custDataLst>
            </p:nvPr>
          </p:nvCxnSpPr>
          <p:spPr>
            <a:xfrm rot="16200000" flipH="1">
              <a:off x="7375198" y="5359795"/>
              <a:ext cx="763653" cy="755603"/>
            </a:xfrm>
            <a:prstGeom prst="bentConnector3">
              <a:avLst>
                <a:gd name="adj1" fmla="val -412"/>
              </a:avLst>
            </a:prstGeom>
            <a:ln w="15875">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33" name="TextBox 232"/>
            <p:cNvSpPr txBox="1"/>
            <p:nvPr>
              <p:custDataLst>
                <p:tags r:id="rId48"/>
              </p:custDataLst>
            </p:nvPr>
          </p:nvSpPr>
          <p:spPr>
            <a:xfrm flipH="1">
              <a:off x="7385845" y="5343679"/>
              <a:ext cx="785966" cy="184666"/>
            </a:xfrm>
            <a:prstGeom prst="rect">
              <a:avLst/>
            </a:prstGeom>
            <a:noFill/>
            <a:effectLst/>
          </p:spPr>
          <p:txBody>
            <a:bodyPr wrap="square" lIns="0" tIns="0" rIns="0" bIns="0" rtlCol="0">
              <a:spAutoFit/>
            </a:bodyPr>
            <a:lstStyle/>
            <a:p>
              <a:pPr algn="ctr" defTabSz="914099" fontAlgn="base">
                <a:spcBef>
                  <a:spcPct val="0"/>
                </a:spcBef>
                <a:spcAft>
                  <a:spcPct val="0"/>
                </a:spcAft>
                <a:defRPr/>
              </a:pPr>
              <a:r>
                <a:rPr lang="en-US" sz="1200" b="1" dirty="0">
                  <a:ln>
                    <a:solidFill>
                      <a:srgbClr val="FFFFFF">
                        <a:alpha val="0"/>
                      </a:srgbClr>
                    </a:solidFill>
                  </a:ln>
                  <a:solidFill>
                    <a:srgbClr val="595959"/>
                  </a:solidFill>
                </a:rPr>
                <a:t>Upgrade</a:t>
              </a:r>
            </a:p>
          </p:txBody>
        </p:sp>
      </p:grpSp>
      <p:grpSp>
        <p:nvGrpSpPr>
          <p:cNvPr id="234" name="Group 233"/>
          <p:cNvGrpSpPr/>
          <p:nvPr/>
        </p:nvGrpSpPr>
        <p:grpSpPr>
          <a:xfrm>
            <a:off x="6901696" y="4671856"/>
            <a:ext cx="1396698" cy="981367"/>
            <a:chOff x="7091027" y="4904956"/>
            <a:chExt cx="1396698" cy="981367"/>
          </a:xfrm>
        </p:grpSpPr>
        <p:cxnSp>
          <p:nvCxnSpPr>
            <p:cNvPr id="235" name="Elbow Connector 234"/>
            <p:cNvCxnSpPr>
              <a:endCxn id="230" idx="0"/>
            </p:cNvCxnSpPr>
            <p:nvPr>
              <p:custDataLst>
                <p:tags r:id="rId45"/>
              </p:custDataLst>
            </p:nvPr>
          </p:nvCxnSpPr>
          <p:spPr>
            <a:xfrm>
              <a:off x="7091027" y="4904956"/>
              <a:ext cx="1396698" cy="981367"/>
            </a:xfrm>
            <a:prstGeom prst="bentConnector2">
              <a:avLst/>
            </a:prstGeom>
            <a:ln w="15875">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36" name="TextBox 235"/>
            <p:cNvSpPr txBox="1"/>
            <p:nvPr>
              <p:custDataLst>
                <p:tags r:id="rId46"/>
              </p:custDataLst>
            </p:nvPr>
          </p:nvSpPr>
          <p:spPr>
            <a:xfrm flipH="1">
              <a:off x="7642579" y="4937556"/>
              <a:ext cx="785966" cy="184666"/>
            </a:xfrm>
            <a:prstGeom prst="rect">
              <a:avLst/>
            </a:prstGeom>
            <a:noFill/>
            <a:effectLst/>
          </p:spPr>
          <p:txBody>
            <a:bodyPr wrap="square" lIns="0" tIns="0" rIns="0" bIns="0" rtlCol="0">
              <a:spAutoFit/>
            </a:bodyPr>
            <a:lstStyle/>
            <a:p>
              <a:pPr algn="ctr" defTabSz="914099" fontAlgn="base">
                <a:spcBef>
                  <a:spcPct val="0"/>
                </a:spcBef>
                <a:spcAft>
                  <a:spcPct val="0"/>
                </a:spcAft>
                <a:defRPr/>
              </a:pPr>
              <a:r>
                <a:rPr lang="en-US" sz="1200" b="1" dirty="0">
                  <a:ln>
                    <a:solidFill>
                      <a:srgbClr val="FFFFFF">
                        <a:alpha val="0"/>
                      </a:srgbClr>
                    </a:solidFill>
                  </a:ln>
                  <a:solidFill>
                    <a:srgbClr val="595959"/>
                  </a:solidFill>
                </a:rPr>
                <a:t>Upgrade</a:t>
              </a:r>
            </a:p>
          </p:txBody>
        </p:sp>
      </p:grpSp>
      <p:grpSp>
        <p:nvGrpSpPr>
          <p:cNvPr id="323" name="Group 103"/>
          <p:cNvGrpSpPr/>
          <p:nvPr>
            <p:custDataLst>
              <p:tags r:id="rId40"/>
            </p:custDataLst>
          </p:nvPr>
        </p:nvGrpSpPr>
        <p:grpSpPr>
          <a:xfrm>
            <a:off x="6911913" y="2546471"/>
            <a:ext cx="274320" cy="274320"/>
            <a:chOff x="4267200" y="3965358"/>
            <a:chExt cx="762001" cy="837566"/>
          </a:xfrm>
        </p:grpSpPr>
        <p:sp>
          <p:nvSpPr>
            <p:cNvPr id="324" name="Circular Arrow 323"/>
            <p:cNvSpPr/>
            <p:nvPr/>
          </p:nvSpPr>
          <p:spPr bwMode="auto">
            <a:xfrm>
              <a:off x="4267200" y="3965358"/>
              <a:ext cx="761999" cy="762000"/>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kern="0" dirty="0">
                <a:ln>
                  <a:solidFill>
                    <a:srgbClr val="FFFFFF">
                      <a:alpha val="0"/>
                    </a:srgbClr>
                  </a:solidFill>
                </a:ln>
                <a:solidFill>
                  <a:srgbClr val="FFFFFF"/>
                </a:solidFill>
                <a:latin typeface="Segoe UI Light" pitchFamily="34" charset="0"/>
              </a:endParaRPr>
            </a:p>
          </p:txBody>
        </p:sp>
        <p:sp>
          <p:nvSpPr>
            <p:cNvPr id="325" name="Circular Arrow 324"/>
            <p:cNvSpPr/>
            <p:nvPr/>
          </p:nvSpPr>
          <p:spPr bwMode="auto">
            <a:xfrm rot="10800000">
              <a:off x="4267202" y="4040922"/>
              <a:ext cx="761999" cy="762002"/>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kern="0" dirty="0">
                <a:ln>
                  <a:solidFill>
                    <a:srgbClr val="FFFFFF">
                      <a:alpha val="0"/>
                    </a:srgbClr>
                  </a:solidFill>
                </a:ln>
                <a:solidFill>
                  <a:srgbClr val="FFFFFF"/>
                </a:solidFill>
                <a:latin typeface="Segoe UI Light" pitchFamily="34" charset="0"/>
              </a:endParaRPr>
            </a:p>
          </p:txBody>
        </p:sp>
      </p:grpSp>
      <p:sp>
        <p:nvSpPr>
          <p:cNvPr id="215" name="Freeform 214"/>
          <p:cNvSpPr/>
          <p:nvPr>
            <p:custDataLst>
              <p:tags r:id="rId41"/>
            </p:custDataLst>
          </p:nvPr>
        </p:nvSpPr>
        <p:spPr bwMode="auto">
          <a:xfrm>
            <a:off x="7052164" y="2002098"/>
            <a:ext cx="1336449" cy="558694"/>
          </a:xfrm>
          <a:custGeom>
            <a:avLst/>
            <a:gdLst>
              <a:gd name="connsiteX0" fmla="*/ 0 w 1407886"/>
              <a:gd name="connsiteY0" fmla="*/ 653142 h 653142"/>
              <a:gd name="connsiteX1" fmla="*/ 478972 w 1407886"/>
              <a:gd name="connsiteY1" fmla="*/ 116114 h 653142"/>
              <a:gd name="connsiteX2" fmla="*/ 1407886 w 1407886"/>
              <a:gd name="connsiteY2" fmla="*/ 0 h 653142"/>
              <a:gd name="connsiteX0" fmla="*/ 0 w 1407886"/>
              <a:gd name="connsiteY0" fmla="*/ 653142 h 653142"/>
              <a:gd name="connsiteX1" fmla="*/ 521834 w 1407886"/>
              <a:gd name="connsiteY1" fmla="*/ 150396 h 653142"/>
              <a:gd name="connsiteX2" fmla="*/ 1407886 w 1407886"/>
              <a:gd name="connsiteY2" fmla="*/ 0 h 653142"/>
              <a:gd name="connsiteX0" fmla="*/ 0 w 1336449"/>
              <a:gd name="connsiteY0" fmla="*/ 670284 h 670284"/>
              <a:gd name="connsiteX1" fmla="*/ 450397 w 1336449"/>
              <a:gd name="connsiteY1" fmla="*/ 150396 h 670284"/>
              <a:gd name="connsiteX2" fmla="*/ 1336449 w 1336449"/>
              <a:gd name="connsiteY2" fmla="*/ 0 h 670284"/>
              <a:gd name="connsiteX0" fmla="*/ 0 w 1336449"/>
              <a:gd name="connsiteY0" fmla="*/ 670284 h 670284"/>
              <a:gd name="connsiteX1" fmla="*/ 450397 w 1336449"/>
              <a:gd name="connsiteY1" fmla="*/ 150396 h 670284"/>
              <a:gd name="connsiteX2" fmla="*/ 1336449 w 1336449"/>
              <a:gd name="connsiteY2" fmla="*/ 0 h 670284"/>
            </a:gdLst>
            <a:ahLst/>
            <a:cxnLst>
              <a:cxn ang="0">
                <a:pos x="connsiteX0" y="connsiteY0"/>
              </a:cxn>
              <a:cxn ang="0">
                <a:pos x="connsiteX1" y="connsiteY1"/>
              </a:cxn>
              <a:cxn ang="0">
                <a:pos x="connsiteX2" y="connsiteY2"/>
              </a:cxn>
            </a:cxnLst>
            <a:rect l="l" t="t" r="r" b="b"/>
            <a:pathLst>
              <a:path w="1336449" h="670284">
                <a:moveTo>
                  <a:pt x="0" y="670284"/>
                </a:moveTo>
                <a:cubicBezTo>
                  <a:pt x="55487" y="456198"/>
                  <a:pt x="227656" y="262110"/>
                  <a:pt x="450397" y="150396"/>
                </a:cubicBezTo>
                <a:cubicBezTo>
                  <a:pt x="673138" y="38682"/>
                  <a:pt x="989316" y="3628"/>
                  <a:pt x="1336449" y="0"/>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3"/>
            <a:endParaRPr lang="en-US" dirty="0">
              <a:solidFill>
                <a:srgbClr val="292929"/>
              </a:solidFill>
            </a:endParaRPr>
          </a:p>
        </p:txBody>
      </p:sp>
      <p:grpSp>
        <p:nvGrpSpPr>
          <p:cNvPr id="61" name="Group 60"/>
          <p:cNvGrpSpPr/>
          <p:nvPr/>
        </p:nvGrpSpPr>
        <p:grpSpPr>
          <a:xfrm>
            <a:off x="7166065" y="2934119"/>
            <a:ext cx="2874673" cy="2764037"/>
            <a:chOff x="7174524" y="4019340"/>
            <a:chExt cx="2874673" cy="2764037"/>
          </a:xfrm>
        </p:grpSpPr>
        <p:grpSp>
          <p:nvGrpSpPr>
            <p:cNvPr id="60" name="Group 59"/>
            <p:cNvGrpSpPr/>
            <p:nvPr/>
          </p:nvGrpSpPr>
          <p:grpSpPr>
            <a:xfrm>
              <a:off x="7174524" y="4019340"/>
              <a:ext cx="2874673" cy="2764037"/>
              <a:chOff x="6039061" y="5456255"/>
              <a:chExt cx="2874673" cy="2764037"/>
            </a:xfrm>
          </p:grpSpPr>
          <p:cxnSp>
            <p:nvCxnSpPr>
              <p:cNvPr id="56" name="Straight Connector 55"/>
              <p:cNvCxnSpPr/>
              <p:nvPr/>
            </p:nvCxnSpPr>
            <p:spPr>
              <a:xfrm>
                <a:off x="6049108" y="5456255"/>
                <a:ext cx="0" cy="2552282"/>
              </a:xfrm>
              <a:prstGeom prst="line">
                <a:avLst/>
              </a:prstGeom>
              <a:ln w="28575">
                <a:solidFill>
                  <a:srgbClr val="ADF200"/>
                </a:solidFill>
                <a:headEnd type="oval"/>
                <a:tailEnd type="none" w="med" len="med"/>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H="1">
                <a:off x="6039061" y="8220292"/>
                <a:ext cx="2874673" cy="0"/>
              </a:xfrm>
              <a:prstGeom prst="line">
                <a:avLst/>
              </a:prstGeom>
              <a:ln w="28575">
                <a:solidFill>
                  <a:srgbClr val="ADF200"/>
                </a:solidFill>
                <a:headEnd type="oval"/>
                <a:tailEnd type="none" w="med" len="med"/>
              </a:ln>
            </p:spPr>
            <p:style>
              <a:lnRef idx="1">
                <a:schemeClr val="accent1"/>
              </a:lnRef>
              <a:fillRef idx="0">
                <a:schemeClr val="accent1"/>
              </a:fillRef>
              <a:effectRef idx="0">
                <a:schemeClr val="accent1"/>
              </a:effectRef>
              <a:fontRef idx="minor">
                <a:schemeClr val="tx1"/>
              </a:fontRef>
            </p:style>
          </p:cxnSp>
        </p:grpSp>
        <p:sp>
          <p:nvSpPr>
            <p:cNvPr id="327" name="TextBox 326"/>
            <p:cNvSpPr txBox="1"/>
            <p:nvPr>
              <p:custDataLst>
                <p:tags r:id="rId44"/>
              </p:custDataLst>
            </p:nvPr>
          </p:nvSpPr>
          <p:spPr>
            <a:xfrm flipH="1">
              <a:off x="9120792" y="6362577"/>
              <a:ext cx="785966" cy="369332"/>
            </a:xfrm>
            <a:prstGeom prst="rect">
              <a:avLst/>
            </a:prstGeom>
            <a:noFill/>
            <a:effectLst/>
          </p:spPr>
          <p:txBody>
            <a:bodyPr wrap="square" lIns="0" tIns="0" rIns="0" bIns="0" rtlCol="0">
              <a:spAutoFit/>
            </a:bodyPr>
            <a:lstStyle/>
            <a:p>
              <a:pPr defTabSz="914099" fontAlgn="base">
                <a:spcBef>
                  <a:spcPct val="0"/>
                </a:spcBef>
                <a:spcAft>
                  <a:spcPct val="0"/>
                </a:spcAft>
                <a:defRPr/>
              </a:pPr>
              <a:r>
                <a:rPr lang="en-US" sz="1200" dirty="0">
                  <a:ln>
                    <a:solidFill>
                      <a:srgbClr val="FFFFFF">
                        <a:alpha val="0"/>
                      </a:srgbClr>
                    </a:solidFill>
                  </a:ln>
                  <a:solidFill>
                    <a:srgbClr val="595959">
                      <a:alpha val="99000"/>
                    </a:srgbClr>
                  </a:solidFill>
                </a:rPr>
                <a:t>relayed </a:t>
              </a:r>
              <a:br>
                <a:rPr lang="en-US" sz="1200" dirty="0">
                  <a:ln>
                    <a:solidFill>
                      <a:srgbClr val="FFFFFF">
                        <a:alpha val="0"/>
                      </a:srgbClr>
                    </a:solidFill>
                  </a:ln>
                  <a:solidFill>
                    <a:srgbClr val="595959">
                      <a:alpha val="99000"/>
                    </a:srgbClr>
                  </a:solidFill>
                </a:rPr>
              </a:br>
              <a:r>
                <a:rPr lang="en-US" sz="1200" dirty="0">
                  <a:ln>
                    <a:solidFill>
                      <a:srgbClr val="FFFFFF">
                        <a:alpha val="0"/>
                      </a:srgbClr>
                    </a:solidFill>
                  </a:ln>
                  <a:solidFill>
                    <a:srgbClr val="595959">
                      <a:alpha val="99000"/>
                    </a:srgbClr>
                  </a:solidFill>
                </a:rPr>
                <a:t>rendezvous</a:t>
              </a:r>
            </a:p>
          </p:txBody>
        </p:sp>
      </p:grpSp>
      <p:grpSp>
        <p:nvGrpSpPr>
          <p:cNvPr id="328" name="Group 327"/>
          <p:cNvGrpSpPr/>
          <p:nvPr/>
        </p:nvGrpSpPr>
        <p:grpSpPr>
          <a:xfrm>
            <a:off x="4939346" y="1867951"/>
            <a:ext cx="2174279" cy="505529"/>
            <a:chOff x="8457027" y="2966441"/>
            <a:chExt cx="3361627" cy="781592"/>
          </a:xfrm>
          <a:solidFill>
            <a:schemeClr val="accent3"/>
          </a:solidFill>
          <a:effectLst>
            <a:outerShdw blurRad="76200" dist="127000" dir="6180000" sy="23000" kx="-1200000" algn="bl" rotWithShape="0">
              <a:prstClr val="black">
                <a:alpha val="20000"/>
              </a:prstClr>
            </a:outerShdw>
          </a:effectLst>
        </p:grpSpPr>
        <p:grpSp>
          <p:nvGrpSpPr>
            <p:cNvPr id="329" name="Group 328"/>
            <p:cNvGrpSpPr/>
            <p:nvPr/>
          </p:nvGrpSpPr>
          <p:grpSpPr>
            <a:xfrm>
              <a:off x="8457027" y="2966441"/>
              <a:ext cx="3361627" cy="781592"/>
              <a:chOff x="7808699" y="-433538"/>
              <a:chExt cx="3361627" cy="781592"/>
            </a:xfrm>
            <a:grpFill/>
          </p:grpSpPr>
          <p:sp>
            <p:nvSpPr>
              <p:cNvPr id="331" name="Rectangle 330"/>
              <p:cNvSpPr/>
              <p:nvPr/>
            </p:nvSpPr>
            <p:spPr bwMode="auto">
              <a:xfrm>
                <a:off x="7808699" y="-433538"/>
                <a:ext cx="3023853" cy="781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2" name="Isosceles Triangle 331"/>
              <p:cNvSpPr/>
              <p:nvPr/>
            </p:nvSpPr>
            <p:spPr bwMode="auto">
              <a:xfrm>
                <a:off x="10447649" y="36556"/>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30" name="TextBox 329"/>
            <p:cNvSpPr txBox="1"/>
            <p:nvPr/>
          </p:nvSpPr>
          <p:spPr>
            <a:xfrm>
              <a:off x="8636285" y="3064449"/>
              <a:ext cx="2710377" cy="599570"/>
            </a:xfrm>
            <a:prstGeom prst="rect">
              <a:avLst/>
            </a:prstGeom>
            <a:noFill/>
          </p:spPr>
          <p:txBody>
            <a:bodyPr wrap="square" lIns="0" tIns="0" rIns="0" bIns="0" rtlCol="0">
              <a:spAutoFit/>
            </a:bodyPr>
            <a:lstStyle/>
            <a:p>
              <a:pPr defTabSz="914363">
                <a:lnSpc>
                  <a:spcPct val="90000"/>
                </a:lnSpc>
                <a:spcBef>
                  <a:spcPct val="20000"/>
                </a:spcBef>
                <a:buSzPct val="80000"/>
              </a:pPr>
              <a:r>
                <a:rPr lang="en-US" sz="1400" dirty="0">
                  <a:solidFill>
                    <a:srgbClr val="FFFFFF">
                      <a:alpha val="99000"/>
                    </a:srgbClr>
                  </a:solidFill>
                </a:rPr>
                <a:t>Oneway Rendezvous</a:t>
              </a:r>
              <a:br>
                <a:rPr lang="en-US" sz="1400" dirty="0">
                  <a:solidFill>
                    <a:srgbClr val="FFFFFF">
                      <a:alpha val="99000"/>
                    </a:srgbClr>
                  </a:solidFill>
                </a:rPr>
              </a:br>
              <a:r>
                <a:rPr lang="en-US" sz="1400" dirty="0">
                  <a:solidFill>
                    <a:srgbClr val="FFFFFF">
                      <a:alpha val="99000"/>
                    </a:srgbClr>
                  </a:solidFill>
                </a:rPr>
                <a:t>Ctrl Msg</a:t>
              </a:r>
            </a:p>
          </p:txBody>
        </p:sp>
      </p:grpSp>
      <p:grpSp>
        <p:nvGrpSpPr>
          <p:cNvPr id="333" name="Group 332"/>
          <p:cNvGrpSpPr/>
          <p:nvPr/>
        </p:nvGrpSpPr>
        <p:grpSpPr>
          <a:xfrm>
            <a:off x="4781467" y="2994903"/>
            <a:ext cx="2063832" cy="355236"/>
            <a:chOff x="8720847" y="3152202"/>
            <a:chExt cx="3190864" cy="549226"/>
          </a:xfrm>
          <a:effectLst>
            <a:outerShdw blurRad="76200" dist="127000" dir="6180000" sy="23000" kx="-1200000" algn="bl" rotWithShape="0">
              <a:prstClr val="black">
                <a:alpha val="20000"/>
              </a:prstClr>
            </a:outerShdw>
          </a:effectLst>
        </p:grpSpPr>
        <p:grpSp>
          <p:nvGrpSpPr>
            <p:cNvPr id="334" name="Group 333"/>
            <p:cNvGrpSpPr/>
            <p:nvPr/>
          </p:nvGrpSpPr>
          <p:grpSpPr>
            <a:xfrm>
              <a:off x="8720847" y="3152202"/>
              <a:ext cx="3190864" cy="549226"/>
              <a:chOff x="8072519" y="-247777"/>
              <a:chExt cx="3190864" cy="549226"/>
            </a:xfrm>
          </p:grpSpPr>
          <p:sp>
            <p:nvSpPr>
              <p:cNvPr id="336" name="Rectangle 335"/>
              <p:cNvSpPr/>
              <p:nvPr/>
            </p:nvSpPr>
            <p:spPr bwMode="auto">
              <a:xfrm>
                <a:off x="8072519" y="-247775"/>
                <a:ext cx="2760033"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7" name="Isosceles Triangle 336"/>
              <p:cNvSpPr/>
              <p:nvPr/>
            </p:nvSpPr>
            <p:spPr bwMode="auto">
              <a:xfrm rot="10800000">
                <a:off x="10464087" y="-247777"/>
                <a:ext cx="799296" cy="311498"/>
              </a:xfrm>
              <a:prstGeom prst="triangle">
                <a:avLst>
                  <a:gd name="adj" fmla="val 564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35" name="TextBox 334"/>
            <p:cNvSpPr txBox="1"/>
            <p:nvPr/>
          </p:nvSpPr>
          <p:spPr>
            <a:xfrm>
              <a:off x="8874018" y="3266409"/>
              <a:ext cx="2044864" cy="299785"/>
            </a:xfrm>
            <a:prstGeom prst="rect">
              <a:avLst/>
            </a:prstGeom>
            <a:noFill/>
          </p:spPr>
          <p:txBody>
            <a:bodyPr wrap="none" lIns="0" tIns="0" rIns="0" bIns="0" rtlCol="0">
              <a:spAutoFit/>
            </a:bodyPr>
            <a:lstStyle/>
            <a:p>
              <a:pPr defTabSz="914363">
                <a:lnSpc>
                  <a:spcPct val="90000"/>
                </a:lnSpc>
                <a:spcBef>
                  <a:spcPct val="20000"/>
                </a:spcBef>
                <a:buSzPct val="80000"/>
              </a:pPr>
              <a:r>
                <a:rPr lang="en-US" sz="1400" dirty="0">
                  <a:solidFill>
                    <a:srgbClr val="FFFFFF">
                      <a:alpha val="99000"/>
                    </a:srgbClr>
                  </a:solidFill>
                </a:rPr>
                <a:t>TCP/SSL HTTP(S)</a:t>
              </a:r>
            </a:p>
          </p:txBody>
        </p:sp>
      </p:grpSp>
      <p:grpSp>
        <p:nvGrpSpPr>
          <p:cNvPr id="343" name="Group 342"/>
          <p:cNvGrpSpPr/>
          <p:nvPr>
            <p:custDataLst>
              <p:tags r:id="rId42"/>
            </p:custDataLst>
          </p:nvPr>
        </p:nvGrpSpPr>
        <p:grpSpPr>
          <a:xfrm>
            <a:off x="5595862" y="5286591"/>
            <a:ext cx="1313068" cy="726755"/>
            <a:chOff x="3947925" y="5276851"/>
            <a:chExt cx="1313068" cy="800941"/>
          </a:xfrm>
        </p:grpSpPr>
        <p:sp>
          <p:nvSpPr>
            <p:cNvPr id="344"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a:endParaRPr lang="en-US" sz="1400" kern="0" dirty="0">
                <a:ln>
                  <a:solidFill>
                    <a:srgbClr val="FFFFFF">
                      <a:alpha val="0"/>
                    </a:srgbClr>
                  </a:solidFill>
                </a:ln>
                <a:solidFill>
                  <a:srgbClr val="FFFFFF"/>
                </a:solidFill>
                <a:sym typeface="Segoe UI"/>
              </a:endParaRPr>
            </a:p>
          </p:txBody>
        </p:sp>
        <p:sp>
          <p:nvSpPr>
            <p:cNvPr id="345"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dirty="0">
                  <a:ln>
                    <a:solidFill>
                      <a:srgbClr val="FFFFFF">
                        <a:alpha val="0"/>
                      </a:srgbClr>
                    </a:solidFill>
                  </a:ln>
                  <a:gradFill>
                    <a:gsLst>
                      <a:gs pos="0">
                        <a:srgbClr val="FFFFFF"/>
                      </a:gs>
                      <a:gs pos="100000">
                        <a:srgbClr val="FFFFFF"/>
                      </a:gs>
                    </a:gsLst>
                    <a:lin ang="5400000" scaled="0"/>
                  </a:gradFill>
                </a:rPr>
                <a:t>Sender</a:t>
              </a:r>
              <a:endParaRPr lang="en-US" sz="2000" dirty="0">
                <a:ln>
                  <a:solidFill>
                    <a:srgbClr val="FFFFFF">
                      <a:alpha val="0"/>
                    </a:srgbClr>
                  </a:solidFill>
                </a:ln>
                <a:gradFill>
                  <a:gsLst>
                    <a:gs pos="0">
                      <a:srgbClr val="FFFFFF"/>
                    </a:gs>
                    <a:gs pos="100000">
                      <a:srgbClr val="FFFFFF"/>
                    </a:gs>
                  </a:gsLst>
                  <a:lin ang="5400000" scaled="0"/>
                </a:gradFill>
              </a:endParaRPr>
            </a:p>
          </p:txBody>
        </p:sp>
      </p:grpSp>
      <p:grpSp>
        <p:nvGrpSpPr>
          <p:cNvPr id="346" name="Group 345"/>
          <p:cNvGrpSpPr/>
          <p:nvPr>
            <p:custDataLst>
              <p:tags r:id="rId43"/>
            </p:custDataLst>
          </p:nvPr>
        </p:nvGrpSpPr>
        <p:grpSpPr>
          <a:xfrm>
            <a:off x="10131680" y="5286591"/>
            <a:ext cx="1313068" cy="726755"/>
            <a:chOff x="6076372" y="5276851"/>
            <a:chExt cx="1313068" cy="800941"/>
          </a:xfrm>
        </p:grpSpPr>
        <p:sp>
          <p:nvSpPr>
            <p:cNvPr id="347"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dirty="0">
                  <a:ln>
                    <a:solidFill>
                      <a:srgbClr val="FFFFFF">
                        <a:alpha val="0"/>
                      </a:srgbClr>
                    </a:solidFill>
                  </a:ln>
                  <a:gradFill>
                    <a:gsLst>
                      <a:gs pos="0">
                        <a:srgbClr val="FFFFFF"/>
                      </a:gs>
                      <a:gs pos="100000">
                        <a:srgbClr val="FFFFFF"/>
                      </a:gs>
                    </a:gsLst>
                    <a:lin ang="5400000" scaled="0"/>
                  </a:gradFill>
                </a:rPr>
                <a:t>Receiver</a:t>
              </a:r>
            </a:p>
          </p:txBody>
        </p:sp>
        <p:sp>
          <p:nvSpPr>
            <p:cNvPr id="348"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a:endParaRPr lang="en-US" sz="1400" kern="0" dirty="0">
                <a:ln>
                  <a:solidFill>
                    <a:srgbClr val="FFFFFF">
                      <a:alpha val="0"/>
                    </a:srgbClr>
                  </a:solidFill>
                </a:ln>
                <a:solidFill>
                  <a:srgbClr val="FFFFFF"/>
                </a:solidFill>
                <a:sym typeface="Segoe UI"/>
              </a:endParaRPr>
            </a:p>
          </p:txBody>
        </p:sp>
      </p:grpSp>
    </p:spTree>
    <p:extLst>
      <p:ext uri="{BB962C8B-B14F-4D97-AF65-F5344CB8AC3E}">
        <p14:creationId xmlns:p14="http://schemas.microsoft.com/office/powerpoint/2010/main" val="2862939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wipe(down)">
                                      <p:cBhvr>
                                        <p:cTn id="7" dur="2000"/>
                                        <p:tgtEl>
                                          <p:spTgt spid="222"/>
                                        </p:tgtEl>
                                      </p:cBhvr>
                                    </p:animEffect>
                                  </p:childTnLst>
                                </p:cTn>
                              </p:par>
                              <p:par>
                                <p:cTn id="8" presetID="22" presetClass="entr" presetSubtype="4" fill="hold" nodeType="withEffect">
                                  <p:stCondLst>
                                    <p:cond delay="0"/>
                                  </p:stCondLst>
                                  <p:childTnLst>
                                    <p:set>
                                      <p:cBhvr>
                                        <p:cTn id="9" dur="1" fill="hold">
                                          <p:stCondLst>
                                            <p:cond delay="0"/>
                                          </p:stCondLst>
                                        </p:cTn>
                                        <p:tgtEl>
                                          <p:spTgt spid="217"/>
                                        </p:tgtEl>
                                        <p:attrNameLst>
                                          <p:attrName>style.visibility</p:attrName>
                                        </p:attrNameLst>
                                      </p:cBhvr>
                                      <p:to>
                                        <p:strVal val="visible"/>
                                      </p:to>
                                    </p:set>
                                    <p:animEffect transition="in" filter="wipe(down)">
                                      <p:cBhvr>
                                        <p:cTn id="10" dur="2000"/>
                                        <p:tgtEl>
                                          <p:spTgt spid="217"/>
                                        </p:tgtEl>
                                      </p:cBhvr>
                                    </p:animEffect>
                                  </p:childTnLst>
                                </p:cTn>
                              </p:par>
                              <p:par>
                                <p:cTn id="11" presetID="10"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2000"/>
                                        <p:tgtEl>
                                          <p:spTgt spid="211"/>
                                        </p:tgtEl>
                                      </p:cBhvr>
                                    </p:animEffect>
                                  </p:childTnLst>
                                </p:cTn>
                              </p:par>
                              <p:par>
                                <p:cTn id="14" presetID="10" presetClass="entr" presetSubtype="0" fill="hold" nodeType="withEffect">
                                  <p:stCondLst>
                                    <p:cond delay="0"/>
                                  </p:stCondLst>
                                  <p:childTnLst>
                                    <p:set>
                                      <p:cBhvr>
                                        <p:cTn id="15" dur="1" fill="hold">
                                          <p:stCondLst>
                                            <p:cond delay="0"/>
                                          </p:stCondLst>
                                        </p:cTn>
                                        <p:tgtEl>
                                          <p:spTgt spid="333"/>
                                        </p:tgtEl>
                                        <p:attrNameLst>
                                          <p:attrName>style.visibility</p:attrName>
                                        </p:attrNameLst>
                                      </p:cBhvr>
                                      <p:to>
                                        <p:strVal val="visible"/>
                                      </p:to>
                                    </p:set>
                                    <p:animEffect transition="in" filter="fade">
                                      <p:cBhvr>
                                        <p:cTn id="16" dur="500"/>
                                        <p:tgtEl>
                                          <p:spTgt spid="33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wipe(left)">
                                      <p:cBhvr>
                                        <p:cTn id="21" dur="2000"/>
                                        <p:tgtEl>
                                          <p:spTgt spid="234"/>
                                        </p:tgtEl>
                                      </p:cBhvr>
                                    </p:animEffect>
                                  </p:childTnLst>
                                </p:cTn>
                              </p:par>
                              <p:par>
                                <p:cTn id="22" presetID="22" presetClass="entr" presetSubtype="8" fill="hold" nodeType="with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wipe(left)">
                                      <p:cBhvr>
                                        <p:cTn id="24" dur="2000"/>
                                        <p:tgtEl>
                                          <p:spTgt spid="231"/>
                                        </p:tgtEl>
                                      </p:cBhvr>
                                    </p:animEffect>
                                  </p:childTnLst>
                                </p:cTn>
                              </p:par>
                            </p:childTnLst>
                          </p:cTn>
                        </p:par>
                        <p:par>
                          <p:cTn id="25" fill="hold">
                            <p:stCondLst>
                              <p:cond delay="2000"/>
                            </p:stCondLst>
                            <p:childTnLst>
                              <p:par>
                                <p:cTn id="26" presetID="1" presetClass="exit" presetSubtype="0" fill="hold" nodeType="afterEffect">
                                  <p:stCondLst>
                                    <p:cond delay="0"/>
                                  </p:stCondLst>
                                  <p:childTnLst>
                                    <p:set>
                                      <p:cBhvr>
                                        <p:cTn id="27" dur="1" fill="hold">
                                          <p:stCondLst>
                                            <p:cond delay="1999"/>
                                          </p:stCondLst>
                                        </p:cTn>
                                        <p:tgtEl>
                                          <p:spTgt spid="212"/>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1999"/>
                                          </p:stCondLst>
                                        </p:cTn>
                                        <p:tgtEl>
                                          <p:spTgt spid="61"/>
                                        </p:tgtEl>
                                        <p:attrNameLst>
                                          <p:attrName>style.visibility</p:attrName>
                                        </p:attrNameLst>
                                      </p:cBhvr>
                                      <p:to>
                                        <p:strVal val="hidden"/>
                                      </p:to>
                                    </p:set>
                                  </p:childTnLst>
                                </p:cTn>
                              </p:par>
                            </p:childTnLst>
                          </p:cTn>
                        </p:par>
                        <p:par>
                          <p:cTn id="30" fill="hold">
                            <p:stCondLst>
                              <p:cond delay="4000"/>
                            </p:stCondLst>
                            <p:childTnLst>
                              <p:par>
                                <p:cTn id="31" presetID="10" presetClass="exit" presetSubtype="0" fill="hold" nodeType="afterEffect">
                                  <p:stCondLst>
                                    <p:cond delay="0"/>
                                  </p:stCondLst>
                                  <p:childTnLst>
                                    <p:animEffect transition="out" filter="fade">
                                      <p:cBhvr>
                                        <p:cTn id="32" dur="250"/>
                                        <p:tgtEl>
                                          <p:spTgt spid="234"/>
                                        </p:tgtEl>
                                      </p:cBhvr>
                                    </p:animEffect>
                                    <p:set>
                                      <p:cBhvr>
                                        <p:cTn id="33" dur="1" fill="hold">
                                          <p:stCondLst>
                                            <p:cond delay="249"/>
                                          </p:stCondLst>
                                        </p:cTn>
                                        <p:tgtEl>
                                          <p:spTgt spid="234"/>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50"/>
                                        <p:tgtEl>
                                          <p:spTgt spid="231"/>
                                        </p:tgtEl>
                                      </p:cBhvr>
                                    </p:animEffect>
                                    <p:set>
                                      <p:cBhvr>
                                        <p:cTn id="36" dur="1" fill="hold">
                                          <p:stCondLst>
                                            <p:cond delay="249"/>
                                          </p:stCondLst>
                                        </p:cTn>
                                        <p:tgtEl>
                                          <p:spTgt spid="23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28"/>
                                        </p:tgtEl>
                                        <p:attrNameLst>
                                          <p:attrName>style.visibility</p:attrName>
                                        </p:attrNameLst>
                                      </p:cBhvr>
                                      <p:to>
                                        <p:strVal val="visible"/>
                                      </p:to>
                                    </p:set>
                                    <p:animEffect transition="in" filter="fade">
                                      <p:cBhvr>
                                        <p:cTn id="41" dur="500"/>
                                        <p:tgtEl>
                                          <p:spTgt spid="228"/>
                                        </p:tgtEl>
                                      </p:cBhvr>
                                    </p:animEffect>
                                  </p:childTnLst>
                                </p:cTn>
                              </p:par>
                              <p:par>
                                <p:cTn id="42" presetID="9" presetClass="emph" presetSubtype="0" nodeType="withEffect">
                                  <p:stCondLst>
                                    <p:cond delay="0"/>
                                  </p:stCondLst>
                                  <p:childTnLst>
                                    <p:set>
                                      <p:cBhvr rctx="PPT">
                                        <p:cTn id="43" dur="indefinite"/>
                                        <p:tgtEl>
                                          <p:spTgt spid="228"/>
                                        </p:tgtEl>
                                        <p:attrNameLst>
                                          <p:attrName>style.opacity</p:attrName>
                                        </p:attrNameLst>
                                      </p:cBhvr>
                                      <p:to>
                                        <p:strVal val="0.5"/>
                                      </p:to>
                                    </p:set>
                                    <p:animEffect filter="image" prLst="opacity: 0.5">
                                      <p:cBhvr rctx="IE">
                                        <p:cTn id="44" dur="indefinite"/>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06525"/>
            <a:ext cx="10237787" cy="1994392"/>
          </a:xfrm>
        </p:spPr>
        <p:txBody>
          <a:bodyPr/>
          <a:lstStyle/>
          <a:p>
            <a:r>
              <a:rPr lang="en-US" dirty="0" smtClean="0">
                <a:gradFill>
                  <a:gsLst>
                    <a:gs pos="1250">
                      <a:srgbClr val="FFFFFF"/>
                    </a:gs>
                    <a:gs pos="100000">
                      <a:srgbClr val="FFFFFF"/>
                    </a:gs>
                  </a:gsLst>
                  <a:lin ang="5400000" scaled="0"/>
                </a:gradFill>
              </a:rPr>
              <a:t>Creating a service bus </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namespace</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683436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3319"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cs typeface="Segoe UI"/>
              </a:rPr>
              <a:t>Relay vs. Message Broker</a:t>
            </a:r>
          </a:p>
        </p:txBody>
      </p:sp>
      <p:grpSp>
        <p:nvGrpSpPr>
          <p:cNvPr id="2" name="Group 1"/>
          <p:cNvGrpSpPr/>
          <p:nvPr/>
        </p:nvGrpSpPr>
        <p:grpSpPr>
          <a:xfrm>
            <a:off x="873370" y="1532612"/>
            <a:ext cx="11598766" cy="4846330"/>
            <a:chOff x="871782" y="1134830"/>
            <a:chExt cx="11598766" cy="4846330"/>
          </a:xfrm>
        </p:grpSpPr>
        <p:sp>
          <p:nvSpPr>
            <p:cNvPr id="24" name="Rectangle 23"/>
            <p:cNvSpPr/>
            <p:nvPr>
              <p:custDataLst>
                <p:tags r:id="rId4"/>
              </p:custDataLst>
            </p:nvPr>
          </p:nvSpPr>
          <p:spPr bwMode="auto">
            <a:xfrm>
              <a:off x="3676434" y="2432113"/>
              <a:ext cx="7277116" cy="899160"/>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595959"/>
                  </a:solidFill>
                </a:rPr>
                <a:t>The Relay routes messages ‘straight through’ with </a:t>
              </a:r>
              <a:br>
                <a:rPr lang="en-US" dirty="0">
                  <a:ln>
                    <a:solidFill>
                      <a:srgbClr val="FFFFFF">
                        <a:alpha val="0"/>
                      </a:srgbClr>
                    </a:solidFill>
                  </a:ln>
                  <a:solidFill>
                    <a:srgbClr val="595959"/>
                  </a:solidFill>
                </a:rPr>
              </a:br>
              <a:r>
                <a:rPr lang="en-US" dirty="0">
                  <a:ln>
                    <a:solidFill>
                      <a:srgbClr val="FFFFFF">
                        <a:alpha val="0"/>
                      </a:srgbClr>
                    </a:solidFill>
                  </a:ln>
                  <a:solidFill>
                    <a:srgbClr val="595959"/>
                  </a:solidFill>
                </a:rPr>
                <a:t>feedback path and network backpressure into sender</a:t>
              </a:r>
            </a:p>
          </p:txBody>
        </p:sp>
        <p:grpSp>
          <p:nvGrpSpPr>
            <p:cNvPr id="44" name="Group 43"/>
            <p:cNvGrpSpPr/>
            <p:nvPr>
              <p:custDataLst>
                <p:tags r:id="rId5"/>
              </p:custDataLst>
            </p:nvPr>
          </p:nvGrpSpPr>
          <p:grpSpPr>
            <a:xfrm>
              <a:off x="871782" y="1134830"/>
              <a:ext cx="10445260" cy="1055077"/>
              <a:chOff x="871782" y="1396710"/>
              <a:chExt cx="10445260" cy="1055077"/>
            </a:xfrm>
          </p:grpSpPr>
          <p:sp>
            <p:nvSpPr>
              <p:cNvPr id="7" name="Oval 6"/>
              <p:cNvSpPr/>
              <p:nvPr>
                <p:custDataLst>
                  <p:tags r:id="rId14"/>
                </p:custDataLst>
              </p:nvPr>
            </p:nvSpPr>
            <p:spPr bwMode="auto">
              <a:xfrm>
                <a:off x="871782" y="142132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rgbClr val="FFFFFF">
                          <a:alpha val="0"/>
                        </a:srgbClr>
                      </a:solidFill>
                    </a:ln>
                    <a:solidFill>
                      <a:srgbClr val="FFFFFF"/>
                    </a:solidFill>
                  </a:rPr>
                  <a:t>S</a:t>
                </a:r>
              </a:p>
            </p:txBody>
          </p:sp>
          <p:sp>
            <p:nvSpPr>
              <p:cNvPr id="8" name="Oval 7"/>
              <p:cNvSpPr/>
              <p:nvPr>
                <p:custDataLst>
                  <p:tags r:id="rId15"/>
                </p:custDataLst>
              </p:nvPr>
            </p:nvSpPr>
            <p:spPr bwMode="auto">
              <a:xfrm>
                <a:off x="10308857" y="142132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rgbClr val="FFFFFF">
                          <a:alpha val="0"/>
                        </a:srgbClr>
                      </a:solidFill>
                    </a:ln>
                    <a:solidFill>
                      <a:srgbClr val="FFFFFF"/>
                    </a:solidFill>
                  </a:rPr>
                  <a:t>R</a:t>
                </a:r>
              </a:p>
            </p:txBody>
          </p:sp>
          <p:cxnSp>
            <p:nvCxnSpPr>
              <p:cNvPr id="9" name="Straight Arrow Connector 8"/>
              <p:cNvCxnSpPr/>
              <p:nvPr>
                <p:custDataLst>
                  <p:tags r:id="rId16"/>
                </p:custDataLst>
              </p:nvPr>
            </p:nvCxnSpPr>
            <p:spPr>
              <a:xfrm>
                <a:off x="1879967" y="1983025"/>
                <a:ext cx="2842845" cy="0"/>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5" name="Straight Arrow Connector 4"/>
              <p:cNvCxnSpPr/>
              <p:nvPr>
                <p:custDataLst>
                  <p:tags r:id="rId17"/>
                </p:custDataLst>
              </p:nvPr>
            </p:nvCxnSpPr>
            <p:spPr>
              <a:xfrm flipH="1">
                <a:off x="1879966" y="1865470"/>
                <a:ext cx="8428891" cy="0"/>
              </a:xfrm>
              <a:prstGeom prst="straightConnector1">
                <a:avLst/>
              </a:prstGeom>
              <a:ln w="25400">
                <a:solidFill>
                  <a:schemeClr val="accent4"/>
                </a:solidFill>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custDataLst>
                  <p:tags r:id="rId18"/>
                </p:custDataLst>
              </p:nvPr>
            </p:nvCxnSpPr>
            <p:spPr>
              <a:xfrm>
                <a:off x="7466012" y="1983025"/>
                <a:ext cx="2842845" cy="1"/>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18" name="TextBox 17"/>
              <p:cNvSpPr txBox="1"/>
              <p:nvPr>
                <p:custDataLst>
                  <p:tags r:id="rId19"/>
                </p:custDataLst>
              </p:nvPr>
            </p:nvSpPr>
            <p:spPr>
              <a:xfrm>
                <a:off x="7743049" y="2091654"/>
                <a:ext cx="592663" cy="276999"/>
              </a:xfrm>
              <a:prstGeom prst="rect">
                <a:avLst/>
              </a:prstGeom>
              <a:noFill/>
            </p:spPr>
            <p:txBody>
              <a:bodyPr wrap="none" lIns="0" tIns="0" rIns="0" bIns="0" rtlCol="0">
                <a:spAutoFit/>
              </a:bodyPr>
              <a:lstStyle/>
              <a:p>
                <a:pPr defTabSz="914287"/>
                <a:r>
                  <a:rPr lang="en-US" dirty="0">
                    <a:ln>
                      <a:solidFill>
                        <a:srgbClr val="FFFFFF">
                          <a:alpha val="0"/>
                        </a:srgbClr>
                      </a:solidFill>
                    </a:ln>
                    <a:solidFill>
                      <a:srgbClr val="595959"/>
                    </a:solidFill>
                  </a:rPr>
                  <a:t>Route</a:t>
                </a:r>
              </a:p>
            </p:txBody>
          </p:sp>
          <p:sp>
            <p:nvSpPr>
              <p:cNvPr id="20" name="TextBox 19"/>
              <p:cNvSpPr txBox="1"/>
              <p:nvPr>
                <p:custDataLst>
                  <p:tags r:id="rId20"/>
                </p:custDataLst>
              </p:nvPr>
            </p:nvSpPr>
            <p:spPr>
              <a:xfrm>
                <a:off x="3736907" y="1553192"/>
                <a:ext cx="881652" cy="276999"/>
              </a:xfrm>
              <a:prstGeom prst="rect">
                <a:avLst/>
              </a:prstGeom>
              <a:noFill/>
            </p:spPr>
            <p:txBody>
              <a:bodyPr wrap="none" lIns="0" tIns="0" rIns="0" bIns="0" rtlCol="0">
                <a:spAutoFit/>
              </a:bodyPr>
              <a:lstStyle/>
              <a:p>
                <a:pPr defTabSz="914287"/>
                <a:r>
                  <a:rPr lang="en-US" dirty="0">
                    <a:ln>
                      <a:solidFill>
                        <a:srgbClr val="FFFFFF">
                          <a:alpha val="0"/>
                        </a:srgbClr>
                      </a:solidFill>
                    </a:ln>
                    <a:solidFill>
                      <a:srgbClr val="595959"/>
                    </a:solidFill>
                  </a:rPr>
                  <a:t>AuthN/Z</a:t>
                </a:r>
              </a:p>
            </p:txBody>
          </p:sp>
          <p:sp>
            <p:nvSpPr>
              <p:cNvPr id="23" name="TextBox 22"/>
              <p:cNvSpPr txBox="1"/>
              <p:nvPr>
                <p:custDataLst>
                  <p:tags r:id="rId21"/>
                </p:custDataLst>
              </p:nvPr>
            </p:nvSpPr>
            <p:spPr>
              <a:xfrm>
                <a:off x="7845963" y="1553192"/>
                <a:ext cx="2334986" cy="276999"/>
              </a:xfrm>
              <a:prstGeom prst="rect">
                <a:avLst/>
              </a:prstGeom>
              <a:noFill/>
            </p:spPr>
            <p:txBody>
              <a:bodyPr wrap="square" lIns="0" tIns="0" rIns="0" bIns="0" rtlCol="0">
                <a:spAutoFit/>
              </a:bodyPr>
              <a:lstStyle/>
              <a:p>
                <a:pPr defTabSz="914363"/>
                <a:r>
                  <a:rPr lang="en-US" dirty="0">
                    <a:ln>
                      <a:solidFill>
                        <a:srgbClr val="FFFFFF">
                          <a:alpha val="0"/>
                        </a:srgbClr>
                      </a:solidFill>
                    </a:ln>
                    <a:solidFill>
                      <a:srgbClr val="595959"/>
                    </a:solidFill>
                  </a:rPr>
                  <a:t>Backpressure Feedback </a:t>
                </a:r>
              </a:p>
            </p:txBody>
          </p:sp>
          <p:grpSp>
            <p:nvGrpSpPr>
              <p:cNvPr id="33" name="Group 32"/>
              <p:cNvGrpSpPr/>
              <p:nvPr/>
            </p:nvGrpSpPr>
            <p:grpSpPr>
              <a:xfrm>
                <a:off x="4722812" y="1396710"/>
                <a:ext cx="2743200" cy="1055077"/>
                <a:chOff x="4722812" y="1396710"/>
                <a:chExt cx="2743200" cy="1055077"/>
              </a:xfrm>
            </p:grpSpPr>
            <p:sp>
              <p:nvSpPr>
                <p:cNvPr id="26" name="Rectangle 25"/>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rgbClr val="FFFFFF">
                          <a:alpha val="0"/>
                        </a:srgbClr>
                      </a:solidFill>
                    </a:ln>
                    <a:solidFill>
                      <a:srgbClr val="FFFFFF"/>
                    </a:solidFill>
                  </a:endParaRPr>
                </a:p>
              </p:txBody>
            </p:sp>
            <p:sp>
              <p:nvSpPr>
                <p:cNvPr id="27" name="Rectangle 26"/>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rgbClr val="FFFFFF">
                            <a:alpha val="0"/>
                          </a:srgbClr>
                        </a:solidFill>
                      </a:ln>
                      <a:solidFill>
                        <a:srgbClr val="595959"/>
                      </a:solidFill>
                      <a:latin typeface="Segoe UI Light" pitchFamily="34" charset="0"/>
                    </a:rPr>
                    <a:t>Relay</a:t>
                  </a:r>
                </a:p>
              </p:txBody>
            </p:sp>
          </p:grpSp>
        </p:grpSp>
        <p:grpSp>
          <p:nvGrpSpPr>
            <p:cNvPr id="45" name="Group 44"/>
            <p:cNvGrpSpPr/>
            <p:nvPr>
              <p:custDataLst>
                <p:tags r:id="rId6"/>
              </p:custDataLst>
            </p:nvPr>
          </p:nvGrpSpPr>
          <p:grpSpPr>
            <a:xfrm>
              <a:off x="871782" y="3617259"/>
              <a:ext cx="10445260" cy="1164406"/>
              <a:chOff x="871782" y="3879139"/>
              <a:chExt cx="10445260" cy="1164406"/>
            </a:xfrm>
          </p:grpSpPr>
          <p:sp>
            <p:nvSpPr>
              <p:cNvPr id="12" name="Oval 11"/>
              <p:cNvSpPr/>
              <p:nvPr>
                <p:custDataLst>
                  <p:tags r:id="rId8"/>
                </p:custDataLst>
              </p:nvPr>
            </p:nvSpPr>
            <p:spPr bwMode="auto">
              <a:xfrm>
                <a:off x="871782" y="3903757"/>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rgbClr val="FFFFFF">
                          <a:alpha val="0"/>
                        </a:srgbClr>
                      </a:solidFill>
                    </a:ln>
                    <a:solidFill>
                      <a:srgbClr val="FFFFFF"/>
                    </a:solidFill>
                  </a:rPr>
                  <a:t>S</a:t>
                </a:r>
              </a:p>
            </p:txBody>
          </p:sp>
          <p:sp>
            <p:nvSpPr>
              <p:cNvPr id="13" name="Oval 12"/>
              <p:cNvSpPr/>
              <p:nvPr>
                <p:custDataLst>
                  <p:tags r:id="rId9"/>
                </p:custDataLst>
              </p:nvPr>
            </p:nvSpPr>
            <p:spPr bwMode="auto">
              <a:xfrm>
                <a:off x="10308857" y="3903757"/>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rgbClr val="FFFFFF">
                          <a:alpha val="0"/>
                        </a:srgbClr>
                      </a:solidFill>
                    </a:ln>
                    <a:solidFill>
                      <a:srgbClr val="FFFFFF"/>
                    </a:solidFill>
                  </a:rPr>
                  <a:t>R</a:t>
                </a:r>
              </a:p>
            </p:txBody>
          </p:sp>
          <p:cxnSp>
            <p:nvCxnSpPr>
              <p:cNvPr id="14" name="Straight Arrow Connector 13"/>
              <p:cNvCxnSpPr/>
              <p:nvPr>
                <p:custDataLst>
                  <p:tags r:id="rId10"/>
                </p:custDataLst>
              </p:nvPr>
            </p:nvCxnSpPr>
            <p:spPr>
              <a:xfrm flipV="1">
                <a:off x="1879967" y="4406677"/>
                <a:ext cx="2842845" cy="0"/>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p:nvPr>
                <p:custDataLst>
                  <p:tags r:id="rId11"/>
                </p:custDataLst>
              </p:nvPr>
            </p:nvCxnSpPr>
            <p:spPr>
              <a:xfrm>
                <a:off x="7466012" y="4406677"/>
                <a:ext cx="2842845" cy="0"/>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17" name="TextBox 16"/>
              <p:cNvSpPr txBox="1"/>
              <p:nvPr>
                <p:custDataLst>
                  <p:tags r:id="rId12"/>
                </p:custDataLst>
              </p:nvPr>
            </p:nvSpPr>
            <p:spPr>
              <a:xfrm>
                <a:off x="7743048" y="4489547"/>
                <a:ext cx="1496202" cy="553998"/>
              </a:xfrm>
              <a:prstGeom prst="rect">
                <a:avLst/>
              </a:prstGeom>
              <a:noFill/>
            </p:spPr>
            <p:txBody>
              <a:bodyPr wrap="square" lIns="0" tIns="0" rIns="0" bIns="0" rtlCol="0">
                <a:spAutoFit/>
              </a:bodyPr>
              <a:lstStyle/>
              <a:p>
                <a:pPr defTabSz="914287"/>
                <a:r>
                  <a:rPr lang="en-US" dirty="0">
                    <a:ln>
                      <a:solidFill>
                        <a:srgbClr val="FFFFFF">
                          <a:alpha val="0"/>
                        </a:srgbClr>
                      </a:solidFill>
                    </a:ln>
                    <a:solidFill>
                      <a:srgbClr val="595959"/>
                    </a:solidFill>
                  </a:rPr>
                  <a:t>Query Filter</a:t>
                </a:r>
              </a:p>
              <a:p>
                <a:pPr defTabSz="914287"/>
                <a:r>
                  <a:rPr lang="en-US" dirty="0">
                    <a:ln>
                      <a:solidFill>
                        <a:srgbClr val="FFFFFF">
                          <a:alpha val="0"/>
                        </a:srgbClr>
                      </a:solidFill>
                    </a:ln>
                    <a:solidFill>
                      <a:srgbClr val="595959"/>
                    </a:solidFill>
                  </a:rPr>
                  <a:t>Pull</a:t>
                </a:r>
              </a:p>
            </p:txBody>
          </p:sp>
          <p:sp>
            <p:nvSpPr>
              <p:cNvPr id="22" name="TextBox 21"/>
              <p:cNvSpPr txBox="1"/>
              <p:nvPr>
                <p:custDataLst>
                  <p:tags r:id="rId13"/>
                </p:custDataLst>
              </p:nvPr>
            </p:nvSpPr>
            <p:spPr>
              <a:xfrm>
                <a:off x="3736907" y="4088982"/>
                <a:ext cx="881652" cy="276999"/>
              </a:xfrm>
              <a:prstGeom prst="rect">
                <a:avLst/>
              </a:prstGeom>
              <a:noFill/>
            </p:spPr>
            <p:txBody>
              <a:bodyPr wrap="none" lIns="0" tIns="0" rIns="0" bIns="0" rtlCol="0">
                <a:spAutoFit/>
              </a:bodyPr>
              <a:lstStyle/>
              <a:p>
                <a:pPr defTabSz="914287"/>
                <a:r>
                  <a:rPr lang="en-US" dirty="0">
                    <a:ln>
                      <a:solidFill>
                        <a:srgbClr val="FFFFFF">
                          <a:alpha val="0"/>
                        </a:srgbClr>
                      </a:solidFill>
                    </a:ln>
                    <a:solidFill>
                      <a:srgbClr val="595959"/>
                    </a:solidFill>
                  </a:rPr>
                  <a:t>AuthN/Z</a:t>
                </a:r>
              </a:p>
            </p:txBody>
          </p:sp>
          <p:grpSp>
            <p:nvGrpSpPr>
              <p:cNvPr id="38" name="Group 37"/>
              <p:cNvGrpSpPr/>
              <p:nvPr/>
            </p:nvGrpSpPr>
            <p:grpSpPr>
              <a:xfrm>
                <a:off x="4722812" y="3879139"/>
                <a:ext cx="2743200" cy="1055077"/>
                <a:chOff x="4722812" y="1396710"/>
                <a:chExt cx="2743200" cy="1055077"/>
              </a:xfrm>
            </p:grpSpPr>
            <p:sp>
              <p:nvSpPr>
                <p:cNvPr id="39" name="Rectangle 38"/>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rgbClr val="FFFFFF">
                          <a:alpha val="0"/>
                        </a:srgbClr>
                      </a:solidFill>
                    </a:ln>
                    <a:solidFill>
                      <a:srgbClr val="FFFFFF"/>
                    </a:solidFill>
                  </a:endParaRPr>
                </a:p>
              </p:txBody>
            </p:sp>
            <p:sp>
              <p:nvSpPr>
                <p:cNvPr id="40" name="Rectangle 39"/>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rgbClr val="FFFFFF">
                            <a:alpha val="0"/>
                          </a:srgbClr>
                        </a:solidFill>
                      </a:ln>
                      <a:solidFill>
                        <a:srgbClr val="595959"/>
                      </a:solidFill>
                      <a:latin typeface="Segoe UI Light" pitchFamily="34" charset="0"/>
                    </a:rPr>
                    <a:t>Broker</a:t>
                  </a:r>
                </a:p>
              </p:txBody>
            </p:sp>
          </p:grpSp>
        </p:grpSp>
        <p:sp>
          <p:nvSpPr>
            <p:cNvPr id="46" name="Rectangle 45"/>
            <p:cNvSpPr/>
            <p:nvPr>
              <p:custDataLst>
                <p:tags r:id="rId7"/>
              </p:custDataLst>
            </p:nvPr>
          </p:nvSpPr>
          <p:spPr bwMode="auto">
            <a:xfrm>
              <a:off x="3676434" y="4769217"/>
              <a:ext cx="8794114" cy="1211943"/>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595959"/>
                  </a:solidFill>
                </a:rPr>
                <a:t>Brokers hold messages for retrieval and querying</a:t>
              </a:r>
            </a:p>
          </p:txBody>
        </p:sp>
      </p:grpSp>
      <p:grpSp>
        <p:nvGrpSpPr>
          <p:cNvPr id="34" name="Group 33"/>
          <p:cNvGrpSpPr/>
          <p:nvPr/>
        </p:nvGrpSpPr>
        <p:grpSpPr>
          <a:xfrm>
            <a:off x="5715838" y="4845034"/>
            <a:ext cx="760358" cy="748234"/>
            <a:chOff x="5938838" y="5600700"/>
            <a:chExt cx="2090737" cy="2057400"/>
          </a:xfrm>
        </p:grpSpPr>
        <p:sp>
          <p:nvSpPr>
            <p:cNvPr id="35"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sp>
          <p:nvSpPr>
            <p:cNvPr id="36"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grpSp>
    </p:spTree>
    <p:extLst>
      <p:ext uri="{BB962C8B-B14F-4D97-AF65-F5344CB8AC3E}">
        <p14:creationId xmlns:p14="http://schemas.microsoft.com/office/powerpoint/2010/main" val="308704099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4343" name="think-cell Slide" r:id="rId18" imgW="270" imgH="270" progId="TCLayout.ActiveDocument.1">
                  <p:embed/>
                </p:oleObj>
              </mc:Choice>
              <mc:Fallback>
                <p:oleObj name="think-cell Slide" r:id="rId18" imgW="270" imgH="270" progId="TCLayout.ActiveDocument.1">
                  <p:embed/>
                  <p:pic>
                    <p:nvPicPr>
                      <p:cNvPr id="0" name=""/>
                      <p:cNvPicPr/>
                      <p:nvPr/>
                    </p:nvPicPr>
                    <p:blipFill>
                      <a:blip r:embed="rId19"/>
                      <a:stretch>
                        <a:fillRect/>
                      </a:stretch>
                    </p:blipFill>
                    <p:spPr>
                      <a:xfrm>
                        <a:off x="1588"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cs typeface="Segoe UI"/>
              </a:rPr>
              <a:t>Push vs. Pull</a:t>
            </a:r>
          </a:p>
        </p:txBody>
      </p:sp>
      <p:sp>
        <p:nvSpPr>
          <p:cNvPr id="24" name="Rectangle 23"/>
          <p:cNvSpPr/>
          <p:nvPr>
            <p:custDataLst>
              <p:tags r:id="rId4"/>
            </p:custDataLst>
          </p:nvPr>
        </p:nvSpPr>
        <p:spPr bwMode="auto">
          <a:xfrm>
            <a:off x="1878514" y="2835266"/>
            <a:ext cx="8460607" cy="899160"/>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595959"/>
                </a:solidFill>
              </a:rPr>
              <a:t>‘Push’ is a sender initiated activity that results in delivery of a message to a receiver without the receiver explicitly asking for one or a particular message</a:t>
            </a:r>
          </a:p>
        </p:txBody>
      </p:sp>
      <p:grpSp>
        <p:nvGrpSpPr>
          <p:cNvPr id="6" name="Group 5"/>
          <p:cNvGrpSpPr/>
          <p:nvPr>
            <p:custDataLst>
              <p:tags r:id="rId5"/>
            </p:custDataLst>
          </p:nvPr>
        </p:nvGrpSpPr>
        <p:grpSpPr>
          <a:xfrm>
            <a:off x="873370" y="1532613"/>
            <a:ext cx="10445260" cy="1055077"/>
            <a:chOff x="871782" y="1134830"/>
            <a:chExt cx="10445260" cy="1055077"/>
          </a:xfrm>
        </p:grpSpPr>
        <p:sp>
          <p:nvSpPr>
            <p:cNvPr id="30" name="Oval 29"/>
            <p:cNvSpPr/>
            <p:nvPr>
              <p:custDataLst>
                <p:tags r:id="rId12"/>
              </p:custDataLst>
            </p:nvPr>
          </p:nvSpPr>
          <p:spPr bwMode="auto">
            <a:xfrm>
              <a:off x="871782" y="115944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rgbClr val="FFFFFF">
                        <a:alpha val="0"/>
                      </a:srgbClr>
                    </a:solidFill>
                  </a:ln>
                  <a:solidFill>
                    <a:srgbClr val="FFFFFF"/>
                  </a:solidFill>
                </a:rPr>
                <a:t>S</a:t>
              </a:r>
            </a:p>
          </p:txBody>
        </p:sp>
        <p:sp>
          <p:nvSpPr>
            <p:cNvPr id="31" name="Oval 30"/>
            <p:cNvSpPr/>
            <p:nvPr>
              <p:custDataLst>
                <p:tags r:id="rId13"/>
              </p:custDataLst>
            </p:nvPr>
          </p:nvSpPr>
          <p:spPr bwMode="auto">
            <a:xfrm>
              <a:off x="10308857" y="115944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rgbClr val="FFFFFF">
                        <a:alpha val="0"/>
                      </a:srgbClr>
                    </a:solidFill>
                  </a:ln>
                  <a:solidFill>
                    <a:srgbClr val="FFFFFF"/>
                  </a:solidFill>
                </a:rPr>
                <a:t>R</a:t>
              </a:r>
            </a:p>
          </p:txBody>
        </p:sp>
        <p:cxnSp>
          <p:nvCxnSpPr>
            <p:cNvPr id="32" name="Straight Arrow Connector 31"/>
            <p:cNvCxnSpPr/>
            <p:nvPr>
              <p:custDataLst>
                <p:tags r:id="rId14"/>
              </p:custDataLst>
            </p:nvPr>
          </p:nvCxnSpPr>
          <p:spPr>
            <a:xfrm>
              <a:off x="1879967" y="1662368"/>
              <a:ext cx="2842845" cy="0"/>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35" name="Straight Arrow Connector 34"/>
            <p:cNvCxnSpPr/>
            <p:nvPr>
              <p:custDataLst>
                <p:tags r:id="rId15"/>
              </p:custDataLst>
            </p:nvPr>
          </p:nvCxnSpPr>
          <p:spPr>
            <a:xfrm>
              <a:off x="7466012" y="1662368"/>
              <a:ext cx="2842845" cy="1"/>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43" name="Group 42"/>
            <p:cNvGrpSpPr/>
            <p:nvPr/>
          </p:nvGrpSpPr>
          <p:grpSpPr>
            <a:xfrm>
              <a:off x="4722812" y="1134830"/>
              <a:ext cx="2743200" cy="1055077"/>
              <a:chOff x="4722812" y="1396710"/>
              <a:chExt cx="2743200" cy="1055077"/>
            </a:xfrm>
          </p:grpSpPr>
          <p:sp>
            <p:nvSpPr>
              <p:cNvPr id="44" name="Rectangle 43"/>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rgbClr val="FFFFFF">
                        <a:alpha val="0"/>
                      </a:srgbClr>
                    </a:solidFill>
                  </a:ln>
                  <a:solidFill>
                    <a:srgbClr val="FFFFFF"/>
                  </a:solidFill>
                </a:endParaRPr>
              </a:p>
            </p:txBody>
          </p:sp>
          <p:sp>
            <p:nvSpPr>
              <p:cNvPr id="45" name="Rectangle 44"/>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rgbClr val="FFFFFF">
                          <a:alpha val="0"/>
                        </a:srgbClr>
                      </a:solidFill>
                    </a:ln>
                    <a:solidFill>
                      <a:srgbClr val="595959"/>
                    </a:solidFill>
                    <a:latin typeface="Segoe UI Light" pitchFamily="34" charset="0"/>
                  </a:rPr>
                  <a:t>Intermediary</a:t>
                </a:r>
              </a:p>
            </p:txBody>
          </p:sp>
        </p:grpSp>
      </p:grpSp>
      <p:sp>
        <p:nvSpPr>
          <p:cNvPr id="47" name="Oval 46"/>
          <p:cNvSpPr/>
          <p:nvPr>
            <p:custDataLst>
              <p:tags r:id="rId6"/>
            </p:custDataLst>
          </p:nvPr>
        </p:nvSpPr>
        <p:spPr bwMode="auto">
          <a:xfrm>
            <a:off x="873371" y="4039659"/>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rgbClr val="FFFFFF">
                      <a:alpha val="0"/>
                    </a:srgbClr>
                  </a:solidFill>
                </a:ln>
                <a:solidFill>
                  <a:srgbClr val="FFFFFF"/>
                </a:solidFill>
              </a:rPr>
              <a:t>S</a:t>
            </a:r>
          </a:p>
        </p:txBody>
      </p:sp>
      <p:sp>
        <p:nvSpPr>
          <p:cNvPr id="48" name="Oval 47"/>
          <p:cNvSpPr/>
          <p:nvPr>
            <p:custDataLst>
              <p:tags r:id="rId7"/>
            </p:custDataLst>
          </p:nvPr>
        </p:nvSpPr>
        <p:spPr bwMode="auto">
          <a:xfrm>
            <a:off x="10310446" y="4039659"/>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rgbClr val="FFFFFF">
                      <a:alpha val="0"/>
                    </a:srgbClr>
                  </a:solidFill>
                </a:ln>
                <a:solidFill>
                  <a:srgbClr val="FFFFFF"/>
                </a:solidFill>
              </a:rPr>
              <a:t>R</a:t>
            </a:r>
          </a:p>
        </p:txBody>
      </p:sp>
      <p:cxnSp>
        <p:nvCxnSpPr>
          <p:cNvPr id="49" name="Straight Arrow Connector 48"/>
          <p:cNvCxnSpPr/>
          <p:nvPr>
            <p:custDataLst>
              <p:tags r:id="rId8"/>
            </p:custDataLst>
          </p:nvPr>
        </p:nvCxnSpPr>
        <p:spPr>
          <a:xfrm flipV="1">
            <a:off x="1881556" y="4542579"/>
            <a:ext cx="2842845" cy="0"/>
          </a:xfrm>
          <a:prstGeom prst="straightConnector1">
            <a:avLst/>
          </a:prstGeom>
          <a:ln w="28575">
            <a:solidFill>
              <a:schemeClr val="accent4"/>
            </a:solidFill>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50" name="Straight Arrow Connector 49"/>
          <p:cNvCxnSpPr/>
          <p:nvPr>
            <p:custDataLst>
              <p:tags r:id="rId9"/>
            </p:custDataLst>
          </p:nvPr>
        </p:nvCxnSpPr>
        <p:spPr>
          <a:xfrm>
            <a:off x="7467601" y="4542579"/>
            <a:ext cx="2842845" cy="0"/>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53" name="Group 52"/>
          <p:cNvGrpSpPr/>
          <p:nvPr>
            <p:custDataLst>
              <p:tags r:id="rId10"/>
            </p:custDataLst>
          </p:nvPr>
        </p:nvGrpSpPr>
        <p:grpSpPr>
          <a:xfrm>
            <a:off x="4724400" y="4015042"/>
            <a:ext cx="2743200" cy="1055077"/>
            <a:chOff x="4722812" y="1396710"/>
            <a:chExt cx="2743200" cy="1055077"/>
          </a:xfrm>
        </p:grpSpPr>
        <p:sp>
          <p:nvSpPr>
            <p:cNvPr id="55" name="Rectangle 54"/>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rgbClr val="FFFFFF">
                      <a:alpha val="0"/>
                    </a:srgbClr>
                  </a:solidFill>
                </a:ln>
                <a:solidFill>
                  <a:srgbClr val="FFFFFF"/>
                </a:solidFill>
              </a:endParaRPr>
            </a:p>
          </p:txBody>
        </p:sp>
        <p:sp>
          <p:nvSpPr>
            <p:cNvPr id="56" name="Rectangle 55"/>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rgbClr val="FFFFFF">
                        <a:alpha val="0"/>
                      </a:srgbClr>
                    </a:solidFill>
                  </a:ln>
                  <a:solidFill>
                    <a:srgbClr val="595959"/>
                  </a:solidFill>
                  <a:latin typeface="Segoe UI Light" pitchFamily="34" charset="0"/>
                </a:rPr>
                <a:t>Broker</a:t>
              </a:r>
            </a:p>
          </p:txBody>
        </p:sp>
      </p:grpSp>
      <p:grpSp>
        <p:nvGrpSpPr>
          <p:cNvPr id="22" name="Group 21"/>
          <p:cNvGrpSpPr/>
          <p:nvPr/>
        </p:nvGrpSpPr>
        <p:grpSpPr>
          <a:xfrm>
            <a:off x="5715838" y="4845034"/>
            <a:ext cx="760358" cy="748234"/>
            <a:chOff x="5938838" y="5600700"/>
            <a:chExt cx="2090737" cy="2057400"/>
          </a:xfrm>
        </p:grpSpPr>
        <p:sp>
          <p:nvSpPr>
            <p:cNvPr id="23"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sp>
          <p:nvSpPr>
            <p:cNvPr id="26"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grpSp>
      <p:sp>
        <p:nvSpPr>
          <p:cNvPr id="27" name="Rectangle 26"/>
          <p:cNvSpPr/>
          <p:nvPr>
            <p:custDataLst>
              <p:tags r:id="rId11"/>
            </p:custDataLst>
          </p:nvPr>
        </p:nvSpPr>
        <p:spPr bwMode="auto">
          <a:xfrm>
            <a:off x="1878514" y="5301754"/>
            <a:ext cx="9364966" cy="1211943"/>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595959"/>
                </a:solidFill>
              </a:rPr>
              <a:t>‘Pull’ is a receiver initiated activity that delivers stored messages to the receiver in a context that the receiver controls. The context is decoupled from the ‘Push’ style send operation</a:t>
            </a:r>
          </a:p>
        </p:txBody>
      </p:sp>
    </p:spTree>
    <p:extLst>
      <p:ext uri="{BB962C8B-B14F-4D97-AF65-F5344CB8AC3E}">
        <p14:creationId xmlns:p14="http://schemas.microsoft.com/office/powerpoint/2010/main" val="3576490613"/>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5367"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1588" y="0"/>
                        <a:ext cx="158750" cy="158750"/>
                      </a:xfrm>
                      <a:prstGeom prst="rect">
                        <a:avLst/>
                      </a:prstGeom>
                    </p:spPr>
                  </p:pic>
                </p:oleObj>
              </mc:Fallback>
            </mc:AlternateContent>
          </a:graphicData>
        </a:graphic>
      </p:graphicFrame>
      <p:sp>
        <p:nvSpPr>
          <p:cNvPr id="24" name="Rectangle 23"/>
          <p:cNvSpPr/>
          <p:nvPr>
            <p:custDataLst>
              <p:tags r:id="rId3"/>
            </p:custDataLst>
          </p:nvPr>
        </p:nvSpPr>
        <p:spPr bwMode="auto">
          <a:xfrm>
            <a:off x="5006726" y="4486130"/>
            <a:ext cx="6728677" cy="1866544"/>
          </a:xfrm>
          <a:prstGeom prst="rect">
            <a:avLst/>
          </a:prstGeom>
          <a:solidFill>
            <a:schemeClr val="bg1">
              <a:lumMod val="95000"/>
            </a:schemeClr>
          </a:solidFill>
          <a:ln w="85725">
            <a:no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b="1" dirty="0">
              <a:ln>
                <a:solidFill>
                  <a:srgbClr val="FFFFFF">
                    <a:alpha val="0"/>
                  </a:srgbClr>
                </a:solidFill>
              </a:ln>
              <a:solidFill>
                <a:srgbClr val="595959"/>
              </a:solidFill>
            </a:endParaRPr>
          </a:p>
        </p:txBody>
      </p:sp>
      <p:sp>
        <p:nvSpPr>
          <p:cNvPr id="2" name="Title 1"/>
          <p:cNvSpPr>
            <a:spLocks noGrp="1"/>
          </p:cNvSpPr>
          <p:nvPr>
            <p:ph type="title"/>
            <p:custDataLst>
              <p:tags r:id="rId4"/>
            </p:custDataLst>
          </p:nvPr>
        </p:nvSpPr>
        <p:spPr/>
        <p:txBody>
          <a:bodyPr/>
          <a:lstStyle/>
          <a:p>
            <a:r>
              <a:rPr lang="en-US" dirty="0" smtClean="0"/>
              <a:t>Ways to Pull</a:t>
            </a:r>
            <a:endParaRPr lang="en-US" dirty="0"/>
          </a:p>
        </p:txBody>
      </p:sp>
      <p:sp>
        <p:nvSpPr>
          <p:cNvPr id="5" name="Content Placeholder 4"/>
          <p:cNvSpPr>
            <a:spLocks noGrp="1"/>
          </p:cNvSpPr>
          <p:nvPr>
            <p:ph type="body" sz="quarter" idx="10"/>
          </p:nvPr>
        </p:nvSpPr>
        <p:spPr>
          <a:xfrm>
            <a:off x="520702" y="1447800"/>
            <a:ext cx="4334241" cy="4224233"/>
          </a:xfrm>
        </p:spPr>
        <p:txBody>
          <a:bodyPr/>
          <a:lstStyle/>
          <a:p>
            <a:r>
              <a:rPr lang="en-US" dirty="0" smtClean="0">
                <a:solidFill>
                  <a:schemeClr val="accent2">
                    <a:alpha val="99000"/>
                  </a:schemeClr>
                </a:solidFill>
              </a:rPr>
              <a:t>Receive and Delete</a:t>
            </a:r>
          </a:p>
          <a:p>
            <a:pPr lvl="1"/>
            <a:r>
              <a:rPr lang="en-US" dirty="0" smtClean="0"/>
              <a:t>Fastest. Message lost if receiver crashes or transmission fails.</a:t>
            </a:r>
          </a:p>
          <a:p>
            <a:pPr lvl="1"/>
            <a:endParaRPr lang="en-US" dirty="0" smtClean="0"/>
          </a:p>
          <a:p>
            <a:r>
              <a:rPr lang="en-US" dirty="0">
                <a:solidFill>
                  <a:schemeClr val="accent2">
                    <a:alpha val="99000"/>
                  </a:schemeClr>
                </a:solidFill>
              </a:rPr>
              <a:t>Peek Lock</a:t>
            </a:r>
          </a:p>
          <a:p>
            <a:pPr lvl="1"/>
            <a:r>
              <a:rPr lang="en-US" dirty="0" smtClean="0"/>
              <a:t>Message is locked when retrieved. Reappears on broker when not deleted within lock timeout.</a:t>
            </a:r>
          </a:p>
          <a:p>
            <a:pPr lvl="1"/>
            <a:endParaRPr lang="en-US" dirty="0" smtClean="0"/>
          </a:p>
          <a:p>
            <a:r>
              <a:rPr lang="en-US" dirty="0">
                <a:solidFill>
                  <a:schemeClr val="accent2">
                    <a:alpha val="99000"/>
                  </a:schemeClr>
                </a:solidFill>
              </a:rPr>
              <a:t>Transactional</a:t>
            </a:r>
          </a:p>
          <a:p>
            <a:pPr lvl="1"/>
            <a:r>
              <a:rPr lang="en-US" dirty="0" smtClean="0"/>
              <a:t>Local model</a:t>
            </a:r>
            <a:endParaRPr lang="en-US" dirty="0"/>
          </a:p>
        </p:txBody>
      </p:sp>
      <p:sp>
        <p:nvSpPr>
          <p:cNvPr id="16" name="Oval 15"/>
          <p:cNvSpPr/>
          <p:nvPr>
            <p:custDataLst>
              <p:tags r:id="rId5"/>
            </p:custDataLst>
          </p:nvPr>
        </p:nvSpPr>
        <p:spPr bwMode="auto">
          <a:xfrm>
            <a:off x="10691278" y="4785961"/>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rgbClr val="FFFFFF">
                      <a:alpha val="0"/>
                    </a:srgbClr>
                  </a:solidFill>
                </a:ln>
                <a:solidFill>
                  <a:srgbClr val="FFFFFF">
                    <a:alpha val="99000"/>
                  </a:srgbClr>
                </a:solidFill>
              </a:rPr>
              <a:t>R</a:t>
            </a:r>
          </a:p>
        </p:txBody>
      </p:sp>
      <p:cxnSp>
        <p:nvCxnSpPr>
          <p:cNvPr id="18" name="Straight Arrow Connector 17"/>
          <p:cNvCxnSpPr/>
          <p:nvPr>
            <p:custDataLst>
              <p:tags r:id="rId6"/>
            </p:custDataLst>
          </p:nvPr>
        </p:nvCxnSpPr>
        <p:spPr>
          <a:xfrm flipV="1">
            <a:off x="7923458" y="5249023"/>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6" name="Oval 5"/>
          <p:cNvSpPr/>
          <p:nvPr>
            <p:custDataLst>
              <p:tags r:id="rId7"/>
            </p:custDataLst>
          </p:nvPr>
        </p:nvSpPr>
        <p:spPr bwMode="auto">
          <a:xfrm>
            <a:off x="10691278" y="1430217"/>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rgbClr val="FFFFFF">
                      <a:alpha val="0"/>
                    </a:srgbClr>
                  </a:solidFill>
                </a:ln>
                <a:solidFill>
                  <a:srgbClr val="FFFFFF">
                    <a:alpha val="99000"/>
                  </a:srgbClr>
                </a:solidFill>
              </a:rPr>
              <a:t>R</a:t>
            </a:r>
          </a:p>
        </p:txBody>
      </p:sp>
      <p:cxnSp>
        <p:nvCxnSpPr>
          <p:cNvPr id="8" name="Straight Arrow Connector 7"/>
          <p:cNvCxnSpPr/>
          <p:nvPr>
            <p:custDataLst>
              <p:tags r:id="rId8"/>
            </p:custDataLst>
          </p:nvPr>
        </p:nvCxnSpPr>
        <p:spPr>
          <a:xfrm flipV="1">
            <a:off x="7923458" y="1887418"/>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40" name="Group 39"/>
          <p:cNvGrpSpPr/>
          <p:nvPr>
            <p:custDataLst>
              <p:tags r:id="rId9"/>
            </p:custDataLst>
          </p:nvPr>
        </p:nvGrpSpPr>
        <p:grpSpPr>
          <a:xfrm>
            <a:off x="5180257" y="1359880"/>
            <a:ext cx="2743200" cy="1055077"/>
            <a:chOff x="4722812" y="1396710"/>
            <a:chExt cx="2743200" cy="1055077"/>
          </a:xfrm>
        </p:grpSpPr>
        <p:sp>
          <p:nvSpPr>
            <p:cNvPr id="42" name="Rectangle 41"/>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rgbClr val="FFFFFF">
                      <a:alpha val="0"/>
                    </a:srgbClr>
                  </a:solidFill>
                </a:ln>
                <a:solidFill>
                  <a:srgbClr val="FFFFFF"/>
                </a:solidFill>
              </a:endParaRPr>
            </a:p>
          </p:txBody>
        </p:sp>
        <p:sp>
          <p:nvSpPr>
            <p:cNvPr id="43" name="Rectangle 42"/>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rgbClr val="FFFFFF">
                        <a:alpha val="0"/>
                      </a:srgbClr>
                    </a:solidFill>
                  </a:ln>
                  <a:solidFill>
                    <a:srgbClr val="595959"/>
                  </a:solidFill>
                  <a:latin typeface="Segoe UI Light" pitchFamily="34" charset="0"/>
                </a:rPr>
                <a:t>Broker</a:t>
              </a:r>
            </a:p>
          </p:txBody>
        </p:sp>
      </p:grpSp>
      <p:sp>
        <p:nvSpPr>
          <p:cNvPr id="11" name="Oval 10"/>
          <p:cNvSpPr/>
          <p:nvPr>
            <p:custDataLst>
              <p:tags r:id="rId10"/>
            </p:custDataLst>
          </p:nvPr>
        </p:nvSpPr>
        <p:spPr bwMode="auto">
          <a:xfrm>
            <a:off x="10691278" y="2951770"/>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rgbClr val="FFFFFF">
                      <a:alpha val="0"/>
                    </a:srgbClr>
                  </a:solidFill>
                </a:ln>
                <a:solidFill>
                  <a:srgbClr val="FFFFFF">
                    <a:alpha val="99000"/>
                  </a:srgbClr>
                </a:solidFill>
              </a:rPr>
              <a:t>R</a:t>
            </a:r>
          </a:p>
        </p:txBody>
      </p:sp>
      <p:cxnSp>
        <p:nvCxnSpPr>
          <p:cNvPr id="13" name="Straight Arrow Connector 12"/>
          <p:cNvCxnSpPr/>
          <p:nvPr>
            <p:custDataLst>
              <p:tags r:id="rId11"/>
            </p:custDataLst>
          </p:nvPr>
        </p:nvCxnSpPr>
        <p:spPr>
          <a:xfrm flipV="1">
            <a:off x="7923458" y="3704368"/>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custDataLst>
              <p:tags r:id="rId12"/>
            </p:custDataLst>
          </p:nvPr>
        </p:nvCxnSpPr>
        <p:spPr>
          <a:xfrm flipV="1">
            <a:off x="7923458" y="3233128"/>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45" name="Group 44"/>
          <p:cNvGrpSpPr/>
          <p:nvPr/>
        </p:nvGrpSpPr>
        <p:grpSpPr>
          <a:xfrm>
            <a:off x="5180257" y="2930525"/>
            <a:ext cx="2743200" cy="1055077"/>
            <a:chOff x="4722812" y="1396710"/>
            <a:chExt cx="2743200" cy="1055077"/>
          </a:xfrm>
        </p:grpSpPr>
        <p:sp>
          <p:nvSpPr>
            <p:cNvPr id="47" name="Rectangle 46"/>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rgbClr val="FFFFFF">
                      <a:alpha val="0"/>
                    </a:srgbClr>
                  </a:solidFill>
                </a:ln>
                <a:solidFill>
                  <a:srgbClr val="FFFFFF"/>
                </a:solidFill>
              </a:endParaRPr>
            </a:p>
          </p:txBody>
        </p:sp>
        <p:sp>
          <p:nvSpPr>
            <p:cNvPr id="48" name="Rectangle 47"/>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rgbClr val="FFFFFF">
                        <a:alpha val="0"/>
                      </a:srgbClr>
                    </a:solidFill>
                  </a:ln>
                  <a:solidFill>
                    <a:srgbClr val="595959"/>
                  </a:solidFill>
                  <a:latin typeface="Segoe UI Light" pitchFamily="34" charset="0"/>
                </a:rPr>
                <a:t>Broker</a:t>
              </a:r>
            </a:p>
          </p:txBody>
        </p:sp>
      </p:grpSp>
      <p:grpSp>
        <p:nvGrpSpPr>
          <p:cNvPr id="50" name="Group 49"/>
          <p:cNvGrpSpPr/>
          <p:nvPr/>
        </p:nvGrpSpPr>
        <p:grpSpPr>
          <a:xfrm>
            <a:off x="5180257" y="4721486"/>
            <a:ext cx="2743200" cy="1055077"/>
            <a:chOff x="4722812" y="1396710"/>
            <a:chExt cx="2743200" cy="1055077"/>
          </a:xfrm>
        </p:grpSpPr>
        <p:sp>
          <p:nvSpPr>
            <p:cNvPr id="52" name="Rectangle 51"/>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rgbClr val="FFFFFF">
                      <a:alpha val="0"/>
                    </a:srgbClr>
                  </a:solidFill>
                </a:ln>
                <a:solidFill>
                  <a:srgbClr val="FFFFFF"/>
                </a:solidFill>
              </a:endParaRPr>
            </a:p>
          </p:txBody>
        </p:sp>
        <p:sp>
          <p:nvSpPr>
            <p:cNvPr id="53" name="Rectangle 52"/>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rgbClr val="FFFFFF">
                        <a:alpha val="0"/>
                      </a:srgbClr>
                    </a:solidFill>
                  </a:ln>
                  <a:solidFill>
                    <a:srgbClr val="595959"/>
                  </a:solidFill>
                  <a:latin typeface="Segoe UI Light" pitchFamily="34" charset="0"/>
                </a:rPr>
                <a:t>Broker</a:t>
              </a:r>
            </a:p>
          </p:txBody>
        </p:sp>
      </p:grpSp>
      <p:grpSp>
        <p:nvGrpSpPr>
          <p:cNvPr id="30" name="Group 29"/>
          <p:cNvGrpSpPr/>
          <p:nvPr/>
        </p:nvGrpSpPr>
        <p:grpSpPr>
          <a:xfrm>
            <a:off x="6247326" y="2189453"/>
            <a:ext cx="621408" cy="611500"/>
            <a:chOff x="5938838" y="5600700"/>
            <a:chExt cx="2090737" cy="2057400"/>
          </a:xfrm>
        </p:grpSpPr>
        <p:sp>
          <p:nvSpPr>
            <p:cNvPr id="31"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sp>
          <p:nvSpPr>
            <p:cNvPr id="32"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grpSp>
      <p:grpSp>
        <p:nvGrpSpPr>
          <p:cNvPr id="33" name="Group 32"/>
          <p:cNvGrpSpPr/>
          <p:nvPr/>
        </p:nvGrpSpPr>
        <p:grpSpPr>
          <a:xfrm>
            <a:off x="6247326" y="3758371"/>
            <a:ext cx="621408" cy="611500"/>
            <a:chOff x="5938838" y="5600700"/>
            <a:chExt cx="2090737" cy="2057400"/>
          </a:xfrm>
        </p:grpSpPr>
        <p:sp>
          <p:nvSpPr>
            <p:cNvPr id="34"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sp>
          <p:nvSpPr>
            <p:cNvPr id="35"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grpSp>
      <p:grpSp>
        <p:nvGrpSpPr>
          <p:cNvPr id="36" name="Group 35"/>
          <p:cNvGrpSpPr/>
          <p:nvPr/>
        </p:nvGrpSpPr>
        <p:grpSpPr>
          <a:xfrm>
            <a:off x="6247326" y="5558295"/>
            <a:ext cx="621408" cy="611500"/>
            <a:chOff x="5938838" y="5600700"/>
            <a:chExt cx="2090737" cy="2057400"/>
          </a:xfrm>
        </p:grpSpPr>
        <p:sp>
          <p:nvSpPr>
            <p:cNvPr id="37"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sp>
          <p:nvSpPr>
            <p:cNvPr id="38"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grpSp>
    </p:spTree>
    <p:extLst>
      <p:ext uri="{BB962C8B-B14F-4D97-AF65-F5344CB8AC3E}">
        <p14:creationId xmlns:p14="http://schemas.microsoft.com/office/powerpoint/2010/main" val="1962942845"/>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custDataLst>
              <p:tags r:id="rId1"/>
            </p:custDataLst>
          </p:nvPr>
        </p:nvSpPr>
        <p:spPr bwMode="auto">
          <a:xfrm>
            <a:off x="520701" y="1420813"/>
            <a:ext cx="5120640" cy="4846320"/>
          </a:xfrm>
          <a:prstGeom prst="rect">
            <a:avLst/>
          </a:prstGeom>
          <a:solidFill>
            <a:schemeClr val="bg1">
              <a:lumMod val="95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2400" dirty="0">
                <a:ln>
                  <a:solidFill>
                    <a:srgbClr val="FFFFFF">
                      <a:alpha val="0"/>
                    </a:srgbClr>
                  </a:solidFill>
                </a:ln>
                <a:solidFill>
                  <a:srgbClr val="595959">
                    <a:alpha val="99000"/>
                  </a:srgbClr>
                </a:solidFill>
                <a:latin typeface="Segoe UI Light" pitchFamily="34" charset="0"/>
              </a:rPr>
              <a:t>Broker Message</a:t>
            </a:r>
          </a:p>
        </p:txBody>
      </p:sp>
      <p:sp>
        <p:nvSpPr>
          <p:cNvPr id="2" name="Title 1"/>
          <p:cNvSpPr>
            <a:spLocks noGrp="1"/>
          </p:cNvSpPr>
          <p:nvPr>
            <p:ph type="title"/>
          </p:nvPr>
        </p:nvSpPr>
        <p:spPr/>
        <p:txBody>
          <a:bodyPr/>
          <a:lstStyle/>
          <a:p>
            <a:r>
              <a:rPr lang="en-US" dirty="0" smtClean="0"/>
              <a:t>Messages</a:t>
            </a:r>
            <a:endParaRPr lang="en-US" dirty="0"/>
          </a:p>
        </p:txBody>
      </p:sp>
      <p:sp>
        <p:nvSpPr>
          <p:cNvPr id="3" name="Content Placeholder 2"/>
          <p:cNvSpPr>
            <a:spLocks noGrp="1"/>
          </p:cNvSpPr>
          <p:nvPr>
            <p:ph type="body" sz="quarter" idx="10"/>
          </p:nvPr>
        </p:nvSpPr>
        <p:spPr>
          <a:xfrm>
            <a:off x="5918655" y="1903414"/>
            <a:ext cx="5751058" cy="3836435"/>
          </a:xfrm>
        </p:spPr>
        <p:txBody>
          <a:bodyPr/>
          <a:lstStyle/>
          <a:p>
            <a:r>
              <a:rPr lang="en-US" sz="2800" dirty="0"/>
              <a:t>Brokered messaging properties are not SOAP headers</a:t>
            </a:r>
          </a:p>
          <a:p>
            <a:r>
              <a:rPr lang="en-US" sz="2800" dirty="0"/>
              <a:t>Properties are key/value pairs that may very well carry payloads</a:t>
            </a:r>
          </a:p>
          <a:p>
            <a:r>
              <a:rPr lang="en-US" sz="2800" dirty="0"/>
              <a:t>It’s not uncommon to have messages with empty message bodies</a:t>
            </a:r>
          </a:p>
          <a:p>
            <a:r>
              <a:rPr lang="en-US" sz="2800" dirty="0"/>
              <a:t>Message bodies are useful for a single opaque payload not exposed to the broker (e.g. encrypted content)</a:t>
            </a:r>
            <a:endParaRPr lang="en-US" sz="2800" dirty="0"/>
          </a:p>
        </p:txBody>
      </p:sp>
      <p:sp>
        <p:nvSpPr>
          <p:cNvPr id="19" name="Rectangle 18"/>
          <p:cNvSpPr/>
          <p:nvPr/>
        </p:nvSpPr>
        <p:spPr>
          <a:xfrm>
            <a:off x="795021" y="4818187"/>
            <a:ext cx="4572000" cy="1266092"/>
          </a:xfrm>
          <a:prstGeom prst="rect">
            <a:avLst/>
          </a:prstGeom>
          <a:solidFill>
            <a:schemeClr val="accent2">
              <a:lumMod val="20000"/>
              <a:lumOff val="80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t" anchorCtr="0" compatLnSpc="1">
            <a:prstTxWarp prst="textNoShape">
              <a:avLst/>
            </a:prstTxWarp>
          </a:bodyPr>
          <a:lstStyle/>
          <a:p>
            <a:pPr defTabSz="914099" fontAlgn="base">
              <a:spcBef>
                <a:spcPct val="0"/>
              </a:spcBef>
              <a:spcAft>
                <a:spcPct val="0"/>
              </a:spcAft>
            </a:pPr>
            <a:r>
              <a:rPr lang="en-US" dirty="0">
                <a:ln>
                  <a:solidFill>
                    <a:srgbClr val="FFFFFF">
                      <a:alpha val="0"/>
                    </a:srgbClr>
                  </a:solidFill>
                </a:ln>
                <a:solidFill>
                  <a:srgbClr val="595959">
                    <a:alpha val="99000"/>
                  </a:srgbClr>
                </a:solidFill>
              </a:rPr>
              <a:t>Body</a:t>
            </a:r>
          </a:p>
        </p:txBody>
      </p:sp>
      <p:sp>
        <p:nvSpPr>
          <p:cNvPr id="20" name="Rectangle 19"/>
          <p:cNvSpPr/>
          <p:nvPr/>
        </p:nvSpPr>
        <p:spPr>
          <a:xfrm>
            <a:off x="795021" y="1957758"/>
            <a:ext cx="4572000" cy="2719753"/>
          </a:xfrm>
          <a:prstGeom prst="rect">
            <a:avLst/>
          </a:prstGeom>
          <a:solidFill>
            <a:schemeClr val="accent2">
              <a:lumMod val="20000"/>
              <a:lumOff val="80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t" anchorCtr="0" compatLnSpc="1">
            <a:prstTxWarp prst="textNoShape">
              <a:avLst/>
            </a:prstTxWarp>
          </a:bodyPr>
          <a:lstStyle/>
          <a:p>
            <a:pPr defTabSz="914099" fontAlgn="base">
              <a:spcBef>
                <a:spcPct val="0"/>
              </a:spcBef>
              <a:spcAft>
                <a:spcPct val="0"/>
              </a:spcAft>
            </a:pPr>
            <a:r>
              <a:rPr lang="en-US" dirty="0">
                <a:ln>
                  <a:solidFill>
                    <a:srgbClr val="FFFFFF">
                      <a:alpha val="0"/>
                    </a:srgbClr>
                  </a:solidFill>
                </a:ln>
                <a:solidFill>
                  <a:srgbClr val="595959">
                    <a:alpha val="99000"/>
                  </a:srgbClr>
                </a:solidFill>
              </a:rPr>
              <a:t>Properties</a:t>
            </a:r>
          </a:p>
        </p:txBody>
      </p:sp>
      <p:sp>
        <p:nvSpPr>
          <p:cNvPr id="21" name="Rectangle 20"/>
          <p:cNvSpPr/>
          <p:nvPr/>
        </p:nvSpPr>
        <p:spPr bwMode="auto">
          <a:xfrm>
            <a:off x="977901" y="2528839"/>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rgbClr val="FFFFFF">
                      <a:alpha val="0"/>
                    </a:srgbClr>
                  </a:solidFill>
                </a:ln>
                <a:solidFill>
                  <a:srgbClr val="FFFFFF">
                    <a:alpha val="99000"/>
                  </a:srgbClr>
                </a:solidFill>
              </a:rPr>
              <a:t>Key</a:t>
            </a:r>
          </a:p>
        </p:txBody>
      </p:sp>
      <p:sp>
        <p:nvSpPr>
          <p:cNvPr id="22" name="Rectangle 21"/>
          <p:cNvSpPr/>
          <p:nvPr/>
        </p:nvSpPr>
        <p:spPr bwMode="auto">
          <a:xfrm>
            <a:off x="1914069" y="2528839"/>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rgbClr val="FFFFFF">
                      <a:alpha val="0"/>
                    </a:srgbClr>
                  </a:solidFill>
                </a:ln>
                <a:solidFill>
                  <a:srgbClr val="FFFFFF">
                    <a:alpha val="99000"/>
                  </a:srgbClr>
                </a:solidFill>
              </a:rPr>
              <a:t>Value</a:t>
            </a:r>
          </a:p>
        </p:txBody>
      </p:sp>
      <p:sp>
        <p:nvSpPr>
          <p:cNvPr id="23" name="Rectangle 22"/>
          <p:cNvSpPr/>
          <p:nvPr/>
        </p:nvSpPr>
        <p:spPr bwMode="auto">
          <a:xfrm>
            <a:off x="977901" y="3041415"/>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rgbClr val="FFFFFF">
                      <a:alpha val="0"/>
                    </a:srgbClr>
                  </a:solidFill>
                </a:ln>
                <a:solidFill>
                  <a:srgbClr val="FFFFFF">
                    <a:alpha val="99000"/>
                  </a:srgbClr>
                </a:solidFill>
              </a:rPr>
              <a:t>Key</a:t>
            </a:r>
          </a:p>
        </p:txBody>
      </p:sp>
      <p:sp>
        <p:nvSpPr>
          <p:cNvPr id="24" name="Rectangle 23"/>
          <p:cNvSpPr/>
          <p:nvPr/>
        </p:nvSpPr>
        <p:spPr bwMode="auto">
          <a:xfrm>
            <a:off x="1914069" y="3041415"/>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rgbClr val="FFFFFF">
                      <a:alpha val="0"/>
                    </a:srgbClr>
                  </a:solidFill>
                </a:ln>
                <a:solidFill>
                  <a:srgbClr val="FFFFFF">
                    <a:alpha val="99000"/>
                  </a:srgbClr>
                </a:solidFill>
              </a:rPr>
              <a:t>Value</a:t>
            </a:r>
          </a:p>
        </p:txBody>
      </p:sp>
      <p:sp>
        <p:nvSpPr>
          <p:cNvPr id="25" name="Rectangle 24"/>
          <p:cNvSpPr/>
          <p:nvPr/>
        </p:nvSpPr>
        <p:spPr bwMode="auto">
          <a:xfrm>
            <a:off x="977901" y="3553991"/>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rgbClr val="FFFFFF">
                      <a:alpha val="0"/>
                    </a:srgbClr>
                  </a:solidFill>
                </a:ln>
                <a:solidFill>
                  <a:srgbClr val="FFFFFF">
                    <a:alpha val="99000"/>
                  </a:srgbClr>
                </a:solidFill>
              </a:rPr>
              <a:t>Key</a:t>
            </a:r>
          </a:p>
        </p:txBody>
      </p:sp>
      <p:sp>
        <p:nvSpPr>
          <p:cNvPr id="26" name="Rectangle 25"/>
          <p:cNvSpPr/>
          <p:nvPr/>
        </p:nvSpPr>
        <p:spPr bwMode="auto">
          <a:xfrm>
            <a:off x="1914069" y="3553991"/>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rgbClr val="FFFFFF">
                      <a:alpha val="0"/>
                    </a:srgbClr>
                  </a:solidFill>
                </a:ln>
                <a:solidFill>
                  <a:srgbClr val="FFFFFF">
                    <a:alpha val="99000"/>
                  </a:srgbClr>
                </a:solidFill>
              </a:rPr>
              <a:t>Value</a:t>
            </a:r>
          </a:p>
        </p:txBody>
      </p:sp>
      <p:sp>
        <p:nvSpPr>
          <p:cNvPr id="27" name="Rectangle 26"/>
          <p:cNvSpPr/>
          <p:nvPr/>
        </p:nvSpPr>
        <p:spPr bwMode="auto">
          <a:xfrm>
            <a:off x="977901" y="4066567"/>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rgbClr val="FFFFFF">
                      <a:alpha val="0"/>
                    </a:srgbClr>
                  </a:solidFill>
                </a:ln>
                <a:solidFill>
                  <a:srgbClr val="FFFFFF">
                    <a:alpha val="99000"/>
                  </a:srgbClr>
                </a:solidFill>
              </a:rPr>
              <a:t>Key</a:t>
            </a:r>
          </a:p>
        </p:txBody>
      </p:sp>
      <p:sp>
        <p:nvSpPr>
          <p:cNvPr id="28" name="Rectangle 27"/>
          <p:cNvSpPr/>
          <p:nvPr/>
        </p:nvSpPr>
        <p:spPr bwMode="auto">
          <a:xfrm>
            <a:off x="1914069" y="4066567"/>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rgbClr val="FFFFFF">
                      <a:alpha val="0"/>
                    </a:srgbClr>
                  </a:solidFill>
                </a:ln>
                <a:solidFill>
                  <a:srgbClr val="FFFFFF">
                    <a:alpha val="99000"/>
                  </a:srgbClr>
                </a:solidFill>
              </a:rPr>
              <a:t>Value</a:t>
            </a:r>
          </a:p>
        </p:txBody>
      </p:sp>
      <p:sp>
        <p:nvSpPr>
          <p:cNvPr id="29" name="Rectangle 28"/>
          <p:cNvSpPr/>
          <p:nvPr/>
        </p:nvSpPr>
        <p:spPr bwMode="auto">
          <a:xfrm>
            <a:off x="977901" y="5288281"/>
            <a:ext cx="4206240" cy="662357"/>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rgbClr val="FFFFFF">
                      <a:alpha val="0"/>
                    </a:srgbClr>
                  </a:solidFill>
                </a:ln>
                <a:solidFill>
                  <a:srgbClr val="FFFFFF">
                    <a:alpha val="99000"/>
                  </a:srgbClr>
                </a:solidFill>
              </a:rPr>
              <a:t>Body</a:t>
            </a:r>
          </a:p>
        </p:txBody>
      </p:sp>
    </p:spTree>
    <p:extLst>
      <p:ext uri="{BB962C8B-B14F-4D97-AF65-F5344CB8AC3E}">
        <p14:creationId xmlns:p14="http://schemas.microsoft.com/office/powerpoint/2010/main" val="4226888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custDataLst>
              <p:tags r:id="rId1"/>
            </p:custDataLst>
          </p:nvPr>
        </p:nvSpPr>
        <p:spPr/>
        <p:txBody>
          <a:bodyPr/>
          <a:lstStyle/>
          <a:p>
            <a:r>
              <a:rPr lang="en-US" dirty="0" smtClean="0"/>
              <a:t>Topics, Queues and Subscriptions</a:t>
            </a:r>
            <a:endParaRPr lang="en-US" dirty="0"/>
          </a:p>
        </p:txBody>
      </p:sp>
    </p:spTree>
    <p:extLst>
      <p:ext uri="{BB962C8B-B14F-4D97-AF65-F5344CB8AC3E}">
        <p14:creationId xmlns:p14="http://schemas.microsoft.com/office/powerpoint/2010/main" val="271840172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862963" y="1779843"/>
            <a:ext cx="1877673" cy="385892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b" anchorCtr="0" forceAA="0" compatLnSpc="1">
            <a:prstTxWarp prst="textNoShape">
              <a:avLst/>
            </a:prstTxWarp>
            <a:noAutofit/>
          </a:bodyPr>
          <a:lstStyle/>
          <a:p>
            <a:pPr defTabSz="913744" fontAlgn="base">
              <a:lnSpc>
                <a:spcPct val="80000"/>
              </a:lnSpc>
              <a:spcBef>
                <a:spcPct val="0"/>
              </a:spcBef>
              <a:spcAft>
                <a:spcPct val="0"/>
              </a:spcAft>
            </a:pPr>
            <a:r>
              <a:rPr lang="en-US" sz="1799" spc="-50" dirty="0">
                <a:gradFill>
                  <a:gsLst>
                    <a:gs pos="0">
                      <a:srgbClr val="FFFFFF"/>
                    </a:gs>
                    <a:gs pos="100000">
                      <a:srgbClr val="FFFFFF"/>
                    </a:gs>
                  </a:gsLst>
                  <a:lin ang="5400000" scaled="0"/>
                </a:gradFill>
                <a:ea typeface="Segoe UI" pitchFamily="34" charset="0"/>
                <a:cs typeface="Segoe UI" pitchFamily="34" charset="0"/>
              </a:rPr>
              <a:t>2020 </a:t>
            </a:r>
            <a:r>
              <a:rPr lang="en-US" sz="1799" spc="-50" dirty="0" err="1">
                <a:gradFill>
                  <a:gsLst>
                    <a:gs pos="0">
                      <a:srgbClr val="FFFFFF"/>
                    </a:gs>
                    <a:gs pos="100000">
                      <a:srgbClr val="FFFFFF"/>
                    </a:gs>
                  </a:gsLst>
                  <a:lin ang="5400000" scaled="0"/>
                </a:gradFill>
                <a:ea typeface="Segoe UI" pitchFamily="34" charset="0"/>
                <a:cs typeface="Segoe UI" pitchFamily="34" charset="0"/>
              </a:rPr>
              <a:t>est</a:t>
            </a:r>
            <a:endParaRPr lang="en-US" sz="1799" spc="-50"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bwMode="auto">
          <a:xfrm>
            <a:off x="6877250" y="1779844"/>
            <a:ext cx="1877673" cy="1877673"/>
          </a:xfrm>
          <a:prstGeom prst="rect">
            <a:avLst/>
          </a:prstGeom>
          <a:solidFill>
            <a:srgbClr val="FF82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b" anchorCtr="0" forceAA="0" compatLnSpc="1">
            <a:prstTxWarp prst="textNoShape">
              <a:avLst/>
            </a:prstTxWarp>
            <a:noAutofit/>
          </a:bodyPr>
          <a:lstStyle/>
          <a:p>
            <a:pPr defTabSz="913744" fontAlgn="base">
              <a:lnSpc>
                <a:spcPct val="80000"/>
              </a:lnSpc>
              <a:spcBef>
                <a:spcPct val="0"/>
              </a:spcBef>
              <a:spcAft>
                <a:spcPct val="0"/>
              </a:spcAft>
            </a:pPr>
            <a:r>
              <a:rPr lang="en-US" sz="1799" spc="-50" dirty="0">
                <a:gradFill>
                  <a:gsLst>
                    <a:gs pos="0">
                      <a:srgbClr val="FFFFFF"/>
                    </a:gs>
                    <a:gs pos="100000">
                      <a:srgbClr val="FFFFFF"/>
                    </a:gs>
                  </a:gsLst>
                  <a:lin ang="5400000" scaled="0"/>
                </a:gradFill>
                <a:ea typeface="Segoe UI" pitchFamily="34" charset="0"/>
                <a:cs typeface="Segoe UI" pitchFamily="34" charset="0"/>
              </a:rPr>
              <a:t>2012</a:t>
            </a:r>
          </a:p>
        </p:txBody>
      </p:sp>
      <p:sp>
        <p:nvSpPr>
          <p:cNvPr id="4" name="Rectangle 3"/>
          <p:cNvSpPr/>
          <p:nvPr/>
        </p:nvSpPr>
        <p:spPr bwMode="auto">
          <a:xfrm>
            <a:off x="6877250" y="3765694"/>
            <a:ext cx="1877673" cy="18776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b" anchorCtr="0" forceAA="0" compatLnSpc="1">
            <a:prstTxWarp prst="textNoShape">
              <a:avLst/>
            </a:prstTxWarp>
            <a:noAutofit/>
          </a:bodyPr>
          <a:lstStyle/>
          <a:p>
            <a:pPr defTabSz="913744" fontAlgn="base">
              <a:lnSpc>
                <a:spcPct val="80000"/>
              </a:lnSpc>
              <a:spcBef>
                <a:spcPct val="0"/>
              </a:spcBef>
              <a:spcAft>
                <a:spcPct val="0"/>
              </a:spcAft>
            </a:pPr>
            <a:r>
              <a:rPr lang="en-US" sz="1799" spc="-50" dirty="0">
                <a:gradFill>
                  <a:gsLst>
                    <a:gs pos="0">
                      <a:srgbClr val="FFFFFF"/>
                    </a:gs>
                    <a:gs pos="100000">
                      <a:srgbClr val="FFFFFF"/>
                    </a:gs>
                  </a:gsLst>
                  <a:lin ang="5400000" scaled="0"/>
                </a:gradFill>
                <a:ea typeface="Segoe UI" pitchFamily="34" charset="0"/>
                <a:cs typeface="Segoe UI" pitchFamily="34" charset="0"/>
              </a:rPr>
              <a:t>Population, Earth</a:t>
            </a:r>
          </a:p>
        </p:txBody>
      </p:sp>
      <p:sp>
        <p:nvSpPr>
          <p:cNvPr id="5" name="Right Arrow 4"/>
          <p:cNvSpPr/>
          <p:nvPr/>
        </p:nvSpPr>
        <p:spPr bwMode="auto">
          <a:xfrm rot="16200000">
            <a:off x="8584556" y="3448552"/>
            <a:ext cx="3567080" cy="813357"/>
          </a:xfrm>
          <a:prstGeom prst="rightArrow">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2" tIns="45701" rIns="91402" bIns="45701" numCol="1" rtlCol="0" anchor="ctr" anchorCtr="0" compatLnSpc="1">
            <a:prstTxWarp prst="textNoShape">
              <a:avLst/>
            </a:prstTxWarp>
          </a:bodyPr>
          <a:lstStyle/>
          <a:p>
            <a:pPr algn="ctr" defTabSz="91374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6" name="TextBox 5"/>
          <p:cNvSpPr txBox="1"/>
          <p:nvPr/>
        </p:nvSpPr>
        <p:spPr>
          <a:xfrm>
            <a:off x="8894533" y="3258841"/>
            <a:ext cx="1387522" cy="769313"/>
          </a:xfrm>
          <a:prstGeom prst="rect">
            <a:avLst/>
          </a:prstGeom>
          <a:noFill/>
        </p:spPr>
        <p:txBody>
          <a:bodyPr wrap="square" lIns="0" tIns="0" rIns="0" bIns="0" rtlCol="0">
            <a:spAutoFit/>
          </a:bodyPr>
          <a:lstStyle/>
          <a:p>
            <a:pPr defTabSz="914250"/>
            <a:r>
              <a:rPr lang="en-US" sz="4999" spc="-300" dirty="0">
                <a:gradFill>
                  <a:gsLst>
                    <a:gs pos="0">
                      <a:srgbClr val="FBFBFB"/>
                    </a:gs>
                    <a:gs pos="86000">
                      <a:srgbClr val="FBFBFB"/>
                    </a:gs>
                  </a:gsLst>
                  <a:lin ang="5400000" scaled="0"/>
                </a:gradFill>
                <a:latin typeface="Segoe UI Light"/>
              </a:rPr>
              <a:t>24bn</a:t>
            </a:r>
          </a:p>
        </p:txBody>
      </p:sp>
      <p:sp>
        <p:nvSpPr>
          <p:cNvPr id="7" name="Right Arrow 6"/>
          <p:cNvSpPr/>
          <p:nvPr/>
        </p:nvSpPr>
        <p:spPr bwMode="auto">
          <a:xfrm rot="16200000">
            <a:off x="7616088" y="2683461"/>
            <a:ext cx="1134755" cy="813357"/>
          </a:xfrm>
          <a:prstGeom prst="rightArrow">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2" tIns="45701" rIns="91402" bIns="45701" numCol="1" rtlCol="0" anchor="ctr" anchorCtr="0" compatLnSpc="1">
            <a:prstTxWarp prst="textNoShape">
              <a:avLst/>
            </a:prstTxWarp>
          </a:bodyPr>
          <a:lstStyle/>
          <a:p>
            <a:pPr algn="ctr" defTabSz="91374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8" name="TextBox 7"/>
          <p:cNvSpPr txBox="1"/>
          <p:nvPr/>
        </p:nvSpPr>
        <p:spPr>
          <a:xfrm>
            <a:off x="6902231" y="3769014"/>
            <a:ext cx="1121562" cy="769313"/>
          </a:xfrm>
          <a:prstGeom prst="rect">
            <a:avLst/>
          </a:prstGeom>
          <a:noFill/>
        </p:spPr>
        <p:txBody>
          <a:bodyPr wrap="square" lIns="0" tIns="0" rIns="0" bIns="0" rtlCol="0">
            <a:spAutoFit/>
          </a:bodyPr>
          <a:lstStyle/>
          <a:p>
            <a:pPr defTabSz="914250"/>
            <a:r>
              <a:rPr lang="en-US" sz="4999" spc="-300" dirty="0">
                <a:gradFill>
                  <a:gsLst>
                    <a:gs pos="0">
                      <a:srgbClr val="FBFBFB"/>
                    </a:gs>
                    <a:gs pos="86000">
                      <a:srgbClr val="FBFBFB"/>
                    </a:gs>
                  </a:gsLst>
                  <a:lin ang="5400000" scaled="0"/>
                </a:gradFill>
                <a:latin typeface="Segoe UI Light"/>
              </a:rPr>
              <a:t>33%</a:t>
            </a:r>
          </a:p>
        </p:txBody>
      </p:sp>
      <p:sp>
        <p:nvSpPr>
          <p:cNvPr id="9" name="Right Arrow 8"/>
          <p:cNvSpPr/>
          <p:nvPr/>
        </p:nvSpPr>
        <p:spPr bwMode="auto">
          <a:xfrm rot="5400000">
            <a:off x="7499894" y="4042588"/>
            <a:ext cx="1367142" cy="813357"/>
          </a:xfrm>
          <a:prstGeom prst="rightArrow">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2" tIns="45701" rIns="91402" bIns="45701" numCol="1" rtlCol="0" anchor="ctr" anchorCtr="0" compatLnSpc="1">
            <a:prstTxWarp prst="textNoShape">
              <a:avLst/>
            </a:prstTxWarp>
          </a:bodyPr>
          <a:lstStyle/>
          <a:p>
            <a:pPr algn="ctr" defTabSz="91374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0" name="TextBox 9"/>
          <p:cNvSpPr txBox="1"/>
          <p:nvPr/>
        </p:nvSpPr>
        <p:spPr>
          <a:xfrm>
            <a:off x="6902231" y="1783164"/>
            <a:ext cx="1353203" cy="769313"/>
          </a:xfrm>
          <a:prstGeom prst="rect">
            <a:avLst/>
          </a:prstGeom>
          <a:noFill/>
        </p:spPr>
        <p:txBody>
          <a:bodyPr wrap="square" lIns="0" tIns="0" rIns="0" bIns="0" rtlCol="0">
            <a:spAutoFit/>
          </a:bodyPr>
          <a:lstStyle/>
          <a:p>
            <a:pPr defTabSz="914250"/>
            <a:r>
              <a:rPr lang="en-US" sz="4999" spc="-300" dirty="0">
                <a:gradFill>
                  <a:gsLst>
                    <a:gs pos="0">
                      <a:srgbClr val="FBFBFB"/>
                    </a:gs>
                    <a:gs pos="86000">
                      <a:srgbClr val="FBFBFB"/>
                    </a:gs>
                  </a:gsLst>
                  <a:lin ang="5400000" scaled="0"/>
                </a:gradFill>
                <a:latin typeface="Segoe UI Light"/>
              </a:rPr>
              <a:t>9bn</a:t>
            </a:r>
          </a:p>
        </p:txBody>
      </p:sp>
      <p:sp>
        <p:nvSpPr>
          <p:cNvPr id="12" name="Rectangle 11"/>
          <p:cNvSpPr/>
          <p:nvPr/>
        </p:nvSpPr>
        <p:spPr bwMode="auto">
          <a:xfrm>
            <a:off x="1201285" y="1783163"/>
            <a:ext cx="5548710" cy="386020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t" anchorCtr="0" forceAA="0" compatLnSpc="1">
            <a:prstTxWarp prst="textNoShape">
              <a:avLst/>
            </a:prstTxWarp>
            <a:noAutofit/>
          </a:bodyPr>
          <a:lstStyle/>
          <a:p>
            <a:pPr defTabSz="913744" fontAlgn="base">
              <a:lnSpc>
                <a:spcPct val="80000"/>
              </a:lnSpc>
              <a:spcBef>
                <a:spcPct val="0"/>
              </a:spcBef>
              <a:spcAft>
                <a:spcPct val="0"/>
              </a:spcAft>
            </a:pPr>
            <a:r>
              <a:rPr lang="en-US" sz="3999" kern="0" spc="-100" dirty="0">
                <a:gradFill>
                  <a:gsLst>
                    <a:gs pos="0">
                      <a:srgbClr val="FFFFFF"/>
                    </a:gs>
                    <a:gs pos="100000">
                      <a:srgbClr val="FFFFFF"/>
                    </a:gs>
                  </a:gsLst>
                  <a:lin ang="5400000" scaled="0"/>
                </a:gradFill>
                <a:latin typeface="Segoe UI Light"/>
              </a:rPr>
              <a:t>Unprecedented growth</a:t>
            </a:r>
            <a:r>
              <a:rPr lang="en-US" sz="2799" kern="0" spc="-100" dirty="0">
                <a:gradFill>
                  <a:gsLst>
                    <a:gs pos="0">
                      <a:srgbClr val="FFFFFF"/>
                    </a:gs>
                    <a:gs pos="100000">
                      <a:srgbClr val="FFFFFF"/>
                    </a:gs>
                  </a:gsLst>
                  <a:lin ang="5400000" scaled="0"/>
                </a:gradFill>
                <a:latin typeface="Segoe UI Light"/>
              </a:rPr>
              <a:t/>
            </a:r>
            <a:br>
              <a:rPr lang="en-US" sz="2799" kern="0" spc="-100" dirty="0">
                <a:gradFill>
                  <a:gsLst>
                    <a:gs pos="0">
                      <a:srgbClr val="FFFFFF"/>
                    </a:gs>
                    <a:gs pos="100000">
                      <a:srgbClr val="FFFFFF"/>
                    </a:gs>
                  </a:gsLst>
                  <a:lin ang="5400000" scaled="0"/>
                </a:gradFill>
                <a:latin typeface="Segoe UI Light"/>
              </a:rPr>
            </a:br>
            <a:endParaRPr lang="en-US" sz="2799" kern="0" spc="-100" dirty="0">
              <a:gradFill>
                <a:gsLst>
                  <a:gs pos="0">
                    <a:srgbClr val="FFFFFF"/>
                  </a:gs>
                  <a:gs pos="100000">
                    <a:srgbClr val="FFFFFF"/>
                  </a:gs>
                </a:gsLst>
                <a:lin ang="5400000" scaled="0"/>
              </a:gradFill>
              <a:latin typeface="Segoe UI Light"/>
            </a:endParaRPr>
          </a:p>
          <a:p>
            <a:pPr defTabSz="913744" fontAlgn="base">
              <a:lnSpc>
                <a:spcPct val="80000"/>
              </a:lnSpc>
              <a:spcBef>
                <a:spcPct val="0"/>
              </a:spcBef>
              <a:spcAft>
                <a:spcPct val="0"/>
              </a:spcAft>
            </a:pPr>
            <a:r>
              <a:rPr lang="en-US" sz="2399" spc="-50" dirty="0">
                <a:gradFill>
                  <a:gsLst>
                    <a:gs pos="0">
                      <a:srgbClr val="FFFFFF"/>
                    </a:gs>
                    <a:gs pos="100000">
                      <a:srgbClr val="FFFFFF"/>
                    </a:gs>
                  </a:gsLst>
                  <a:lin ang="5400000" scaled="0"/>
                </a:gradFill>
                <a:ea typeface="Segoe UI" pitchFamily="34" charset="0"/>
                <a:cs typeface="Segoe UI" pitchFamily="34" charset="0"/>
              </a:rPr>
              <a:t>The number of internet connected devices is sky rocketing. </a:t>
            </a:r>
          </a:p>
          <a:p>
            <a:pPr defTabSz="913744" fontAlgn="base">
              <a:lnSpc>
                <a:spcPct val="80000"/>
              </a:lnSpc>
              <a:spcBef>
                <a:spcPct val="0"/>
              </a:spcBef>
              <a:spcAft>
                <a:spcPct val="0"/>
              </a:spcAft>
            </a:pPr>
            <a:endParaRPr lang="en-US" sz="2399" spc="-50" dirty="0">
              <a:gradFill>
                <a:gsLst>
                  <a:gs pos="0">
                    <a:srgbClr val="FFFFFF"/>
                  </a:gs>
                  <a:gs pos="100000">
                    <a:srgbClr val="FFFFFF"/>
                  </a:gs>
                </a:gsLst>
                <a:lin ang="5400000" scaled="0"/>
              </a:gradFill>
              <a:ea typeface="Segoe UI" pitchFamily="34" charset="0"/>
              <a:cs typeface="Segoe UI" pitchFamily="34" charset="0"/>
            </a:endParaRPr>
          </a:p>
          <a:p>
            <a:pPr defTabSz="913744" fontAlgn="base">
              <a:lnSpc>
                <a:spcPct val="80000"/>
              </a:lnSpc>
              <a:spcBef>
                <a:spcPct val="0"/>
              </a:spcBef>
              <a:spcAft>
                <a:spcPct val="0"/>
              </a:spcAft>
            </a:pPr>
            <a:r>
              <a:rPr lang="en-US" sz="2399" spc="-50" dirty="0">
                <a:gradFill>
                  <a:gsLst>
                    <a:gs pos="0">
                      <a:srgbClr val="FFFFFF"/>
                    </a:gs>
                    <a:gs pos="100000">
                      <a:srgbClr val="FFFFFF"/>
                    </a:gs>
                  </a:gsLst>
                  <a:lin ang="5400000" scaled="0"/>
                </a:gradFill>
                <a:ea typeface="Segoe UI" pitchFamily="34" charset="0"/>
                <a:cs typeface="Segoe UI" pitchFamily="34" charset="0"/>
              </a:rPr>
              <a:t>The trend shows no sign of slowing.</a:t>
            </a:r>
          </a:p>
          <a:p>
            <a:pPr defTabSz="913744" fontAlgn="base">
              <a:lnSpc>
                <a:spcPct val="80000"/>
              </a:lnSpc>
              <a:spcBef>
                <a:spcPct val="0"/>
              </a:spcBef>
              <a:spcAft>
                <a:spcPct val="0"/>
              </a:spcAft>
            </a:pPr>
            <a:endParaRPr lang="en-US" sz="2399" spc="-50" dirty="0">
              <a:gradFill>
                <a:gsLst>
                  <a:gs pos="0">
                    <a:srgbClr val="FFFFFF"/>
                  </a:gs>
                  <a:gs pos="100000">
                    <a:srgbClr val="FFFFFF"/>
                  </a:gs>
                </a:gsLst>
                <a:lin ang="5400000" scaled="0"/>
              </a:gradFill>
              <a:ea typeface="Segoe UI" pitchFamily="34" charset="0"/>
              <a:cs typeface="Segoe UI" pitchFamily="34" charset="0"/>
            </a:endParaRPr>
          </a:p>
          <a:p>
            <a:pPr defTabSz="913744" fontAlgn="base">
              <a:lnSpc>
                <a:spcPct val="80000"/>
              </a:lnSpc>
              <a:spcBef>
                <a:spcPct val="0"/>
              </a:spcBef>
              <a:spcAft>
                <a:spcPct val="0"/>
              </a:spcAft>
            </a:pPr>
            <a:r>
              <a:rPr lang="en-US" sz="2399" spc="-50" dirty="0">
                <a:gradFill>
                  <a:gsLst>
                    <a:gs pos="0">
                      <a:srgbClr val="FFFFFF"/>
                    </a:gs>
                    <a:gs pos="100000">
                      <a:srgbClr val="FFFFFF"/>
                    </a:gs>
                  </a:gsLst>
                  <a:lin ang="5400000" scaled="0"/>
                </a:gradFill>
                <a:ea typeface="Segoe UI" pitchFamily="34" charset="0"/>
                <a:cs typeface="Segoe UI" pitchFamily="34" charset="0"/>
              </a:rPr>
              <a:t>Node.js server handles 2.4k/sec requests</a:t>
            </a:r>
            <a:br>
              <a:rPr lang="en-US" sz="2399" spc="-50" dirty="0">
                <a:gradFill>
                  <a:gsLst>
                    <a:gs pos="0">
                      <a:srgbClr val="FFFFFF"/>
                    </a:gs>
                    <a:gs pos="100000">
                      <a:srgbClr val="FFFFFF"/>
                    </a:gs>
                  </a:gsLst>
                  <a:lin ang="5400000" scaled="0"/>
                </a:gradFill>
                <a:ea typeface="Segoe UI" pitchFamily="34" charset="0"/>
                <a:cs typeface="Segoe UI" pitchFamily="34" charset="0"/>
              </a:rPr>
            </a:br>
            <a:r>
              <a:rPr lang="en-US" sz="2399" spc="-50" dirty="0">
                <a:gradFill>
                  <a:gsLst>
                    <a:gs pos="0">
                      <a:srgbClr val="FFFFFF"/>
                    </a:gs>
                    <a:gs pos="100000">
                      <a:srgbClr val="FFFFFF"/>
                    </a:gs>
                  </a:gsLst>
                  <a:lin ang="5400000" scaled="0"/>
                </a:gradFill>
                <a:ea typeface="Segoe UI" pitchFamily="34" charset="0"/>
                <a:cs typeface="Segoe UI" pitchFamily="34" charset="0"/>
              </a:rPr>
              <a:t/>
            </a:r>
            <a:br>
              <a:rPr lang="en-US" sz="2399" spc="-50" dirty="0">
                <a:gradFill>
                  <a:gsLst>
                    <a:gs pos="0">
                      <a:srgbClr val="FFFFFF"/>
                    </a:gs>
                    <a:gs pos="100000">
                      <a:srgbClr val="FFFFFF"/>
                    </a:gs>
                  </a:gsLst>
                  <a:lin ang="5400000" scaled="0"/>
                </a:gradFill>
                <a:ea typeface="Segoe UI" pitchFamily="34" charset="0"/>
                <a:cs typeface="Segoe UI" pitchFamily="34" charset="0"/>
              </a:rPr>
            </a:br>
            <a:r>
              <a:rPr lang="en-US" sz="2399" spc="-50" dirty="0">
                <a:gradFill>
                  <a:gsLst>
                    <a:gs pos="0">
                      <a:srgbClr val="FFFFFF"/>
                    </a:gs>
                    <a:gs pos="100000">
                      <a:srgbClr val="FFFFFF"/>
                    </a:gs>
                  </a:gsLst>
                  <a:lin ang="5400000" scaled="0"/>
                </a:gradFill>
                <a:ea typeface="Segoe UI" pitchFamily="34" charset="0"/>
                <a:cs typeface="Segoe UI" pitchFamily="34" charset="0"/>
              </a:rPr>
              <a:t>0.000016% if the device connects hourly</a:t>
            </a:r>
          </a:p>
          <a:p>
            <a:pPr defTabSz="913744" fontAlgn="base">
              <a:lnSpc>
                <a:spcPct val="80000"/>
              </a:lnSpc>
              <a:spcBef>
                <a:spcPct val="0"/>
              </a:spcBef>
              <a:spcAft>
                <a:spcPct val="0"/>
              </a:spcAft>
            </a:pPr>
            <a:r>
              <a:rPr lang="en-US" sz="2399" spc="-50" dirty="0">
                <a:gradFill>
                  <a:gsLst>
                    <a:gs pos="0">
                      <a:srgbClr val="FFFFFF"/>
                    </a:gs>
                    <a:gs pos="100000">
                      <a:srgbClr val="FFFFFF"/>
                    </a:gs>
                  </a:gsLst>
                  <a:lin ang="5400000" scaled="0"/>
                </a:gradFill>
                <a:ea typeface="Segoe UI" pitchFamily="34" charset="0"/>
                <a:cs typeface="Segoe UI" pitchFamily="34" charset="0"/>
              </a:rPr>
              <a:t>Or 100000 servers to deal with 1%</a:t>
            </a:r>
          </a:p>
          <a:p>
            <a:pPr defTabSz="913744" fontAlgn="base">
              <a:lnSpc>
                <a:spcPct val="80000"/>
              </a:lnSpc>
              <a:spcBef>
                <a:spcPct val="0"/>
              </a:spcBef>
              <a:spcAft>
                <a:spcPct val="0"/>
              </a:spcAft>
            </a:pPr>
            <a:endParaRPr lang="en-US" sz="2399" spc="-50" dirty="0">
              <a:gradFill>
                <a:gsLst>
                  <a:gs pos="0">
                    <a:srgbClr val="FFFFFF"/>
                  </a:gs>
                  <a:gs pos="100000">
                    <a:srgbClr val="FFFFFF"/>
                  </a:gs>
                </a:gsLst>
                <a:lin ang="5400000" scaled="0"/>
              </a:gradFill>
              <a:ea typeface="Segoe UI" pitchFamily="34" charset="0"/>
              <a:cs typeface="Segoe UI" pitchFamily="34" charset="0"/>
            </a:endParaRPr>
          </a:p>
          <a:p>
            <a:pPr defTabSz="913744" fontAlgn="base">
              <a:lnSpc>
                <a:spcPct val="80000"/>
              </a:lnSpc>
              <a:spcBef>
                <a:spcPct val="0"/>
              </a:spcBef>
              <a:spcAft>
                <a:spcPct val="0"/>
              </a:spcAft>
            </a:pPr>
            <a:endParaRPr lang="en-US" sz="2399" spc="-5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itle 12"/>
          <p:cNvSpPr txBox="1">
            <a:spLocks/>
          </p:cNvSpPr>
          <p:nvPr/>
        </p:nvSpPr>
        <p:spPr>
          <a:xfrm>
            <a:off x="523575" y="229002"/>
            <a:ext cx="11144852" cy="747618"/>
          </a:xfrm>
          <a:prstGeom prst="rect">
            <a:avLst/>
          </a:prstGeom>
        </p:spPr>
        <p:txBody>
          <a:bodyPr/>
          <a:lstStyle>
            <a:lvl1pPr algn="l" defTabSz="685835"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GB" sz="5398">
                <a:gradFill flip="none" rotWithShape="1">
                  <a:gsLst>
                    <a:gs pos="0">
                      <a:srgbClr val="505050">
                        <a:lumMod val="65000"/>
                        <a:lumOff val="35000"/>
                      </a:srgbClr>
                    </a:gs>
                    <a:gs pos="86000">
                      <a:srgbClr val="505050">
                        <a:lumMod val="65000"/>
                        <a:lumOff val="35000"/>
                      </a:srgbClr>
                    </a:gs>
                  </a:gsLst>
                  <a:lin ang="5400000" scaled="0"/>
                  <a:tileRect/>
                </a:gradFill>
                <a:ea typeface="Segoe UI" pitchFamily="34" charset="0"/>
                <a:cs typeface="Segoe UI" pitchFamily="34" charset="0"/>
              </a:rPr>
              <a:t>Scenario outline </a:t>
            </a:r>
            <a:r>
              <a:rPr lang="en-GB" sz="5398" err="1">
                <a:gradFill flip="none" rotWithShape="1">
                  <a:gsLst>
                    <a:gs pos="0">
                      <a:srgbClr val="505050">
                        <a:lumMod val="65000"/>
                        <a:lumOff val="35000"/>
                      </a:srgbClr>
                    </a:gs>
                    <a:gs pos="86000">
                      <a:srgbClr val="505050">
                        <a:lumMod val="65000"/>
                        <a:lumOff val="35000"/>
                      </a:srgbClr>
                    </a:gs>
                  </a:gsLst>
                  <a:lin ang="5400000" scaled="0"/>
                  <a:tileRect/>
                </a:gradFill>
                <a:ea typeface="Segoe UI" pitchFamily="34" charset="0"/>
                <a:cs typeface="Segoe UI" pitchFamily="34" charset="0"/>
              </a:rPr>
              <a:t>IoT</a:t>
            </a:r>
            <a:endParaRPr lang="en-GB" sz="5398">
              <a:gradFill flip="none" rotWithShape="1">
                <a:gsLst>
                  <a:gs pos="0">
                    <a:srgbClr val="505050">
                      <a:lumMod val="65000"/>
                      <a:lumOff val="35000"/>
                    </a:srgbClr>
                  </a:gs>
                  <a:gs pos="86000">
                    <a:srgbClr val="505050">
                      <a:lumMod val="65000"/>
                      <a:lumOff val="35000"/>
                    </a:srgbClr>
                  </a:gs>
                </a:gsLst>
                <a:lin ang="5400000" scaled="0"/>
                <a:tileRect/>
              </a:gradFill>
              <a:ea typeface="Segoe UI" pitchFamily="34" charset="0"/>
              <a:cs typeface="Segoe UI" pitchFamily="34" charset="0"/>
            </a:endParaRPr>
          </a:p>
        </p:txBody>
      </p:sp>
    </p:spTree>
    <p:extLst>
      <p:ext uri="{BB962C8B-B14F-4D97-AF65-F5344CB8AC3E}">
        <p14:creationId xmlns:p14="http://schemas.microsoft.com/office/powerpoint/2010/main" val="153657190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06525"/>
            <a:ext cx="10237787" cy="1994392"/>
          </a:xfrm>
        </p:spPr>
        <p:txBody>
          <a:bodyPr/>
          <a:lstStyle/>
          <a:p>
            <a:r>
              <a:rPr lang="en-US" dirty="0" smtClean="0">
                <a:gradFill>
                  <a:gsLst>
                    <a:gs pos="1250">
                      <a:srgbClr val="FFFFFF"/>
                    </a:gs>
                    <a:gs pos="100000">
                      <a:srgbClr val="FFFFFF"/>
                    </a:gs>
                  </a:gsLst>
                  <a:lin ang="5400000" scaled="0"/>
                </a:gradFill>
              </a:rPr>
              <a:t>Using Service Bus </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Queues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9895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Queues</a:t>
            </a:r>
            <a:endParaRPr lang="en-US" dirty="0"/>
          </a:p>
        </p:txBody>
      </p:sp>
      <p:sp>
        <p:nvSpPr>
          <p:cNvPr id="12" name="Rectangle 11"/>
          <p:cNvSpPr/>
          <p:nvPr/>
        </p:nvSpPr>
        <p:spPr bwMode="auto">
          <a:xfrm>
            <a:off x="1605224" y="3083440"/>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Load Leveling</a:t>
            </a:r>
          </a:p>
          <a:p>
            <a:pPr defTabSz="914099" fontAlgn="base">
              <a:spcBef>
                <a:spcPct val="0"/>
              </a:spcBef>
              <a:spcAft>
                <a:spcPct val="0"/>
              </a:spcAft>
            </a:pPr>
            <a:r>
              <a:rPr lang="en-US" sz="2000" dirty="0">
                <a:gradFill>
                  <a:gsLst>
                    <a:gs pos="0">
                      <a:srgbClr val="FFFFFF"/>
                    </a:gs>
                    <a:gs pos="100000">
                      <a:srgbClr val="FFFFFF"/>
                    </a:gs>
                  </a:gsLst>
                  <a:lin ang="5400000" scaled="0"/>
                </a:gradFill>
              </a:rPr>
              <a:t>Receiver receives and processes at its own pace. Can never be overloaded. Can add receivers as queue length grows, reduce receiver if queue length is low or zero. Gracefully handles traffic spikes by never stressing out the backend.</a:t>
            </a:r>
          </a:p>
        </p:txBody>
      </p:sp>
      <p:sp>
        <p:nvSpPr>
          <p:cNvPr id="13" name="Rectangle 12"/>
          <p:cNvSpPr/>
          <p:nvPr/>
        </p:nvSpPr>
        <p:spPr bwMode="auto">
          <a:xfrm>
            <a:off x="6272918" y="3083440"/>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Offline/Batch</a:t>
            </a:r>
          </a:p>
          <a:p>
            <a:pPr defTabSz="914099" fontAlgn="base">
              <a:spcBef>
                <a:spcPct val="0"/>
              </a:spcBef>
              <a:spcAft>
                <a:spcPct val="0"/>
              </a:spcAft>
            </a:pPr>
            <a:r>
              <a:rPr lang="en-US" sz="2000" dirty="0">
                <a:gradFill>
                  <a:gsLst>
                    <a:gs pos="0">
                      <a:srgbClr val="FFFFFF"/>
                    </a:gs>
                    <a:gs pos="100000">
                      <a:srgbClr val="FFFFFF"/>
                    </a:gs>
                  </a:gsLst>
                  <a:lin ang="5400000" scaled="0"/>
                </a:gradFill>
              </a:rPr>
              <a:t>Allows taking the receiver offline for servicing or other reasons. Requests are buffered up until the receiver is available again.</a:t>
            </a:r>
          </a:p>
        </p:txBody>
      </p:sp>
      <p:grpSp>
        <p:nvGrpSpPr>
          <p:cNvPr id="16" name="Group 15"/>
          <p:cNvGrpSpPr/>
          <p:nvPr/>
        </p:nvGrpSpPr>
        <p:grpSpPr>
          <a:xfrm>
            <a:off x="1624793" y="1135748"/>
            <a:ext cx="8848144" cy="1535331"/>
            <a:chOff x="1623205" y="1430240"/>
            <a:chExt cx="8848144" cy="1535331"/>
          </a:xfrm>
        </p:grpSpPr>
        <p:sp>
          <p:nvSpPr>
            <p:cNvPr id="18" name="Rectangle 17"/>
            <p:cNvSpPr/>
            <p:nvPr/>
          </p:nvSpPr>
          <p:spPr bwMode="auto">
            <a:xfrm>
              <a:off x="4778217" y="1430240"/>
              <a:ext cx="2538121"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19" name="Rectangle 18"/>
            <p:cNvSpPr/>
            <p:nvPr/>
          </p:nvSpPr>
          <p:spPr bwMode="auto">
            <a:xfrm>
              <a:off x="4920468" y="1589480"/>
              <a:ext cx="2253618" cy="73660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182880" numCol="1" rtlCol="0" anchor="ctr" anchorCtr="0" compatLnSpc="1">
              <a:prstTxWarp prst="textNoShape">
                <a:avLst/>
              </a:prstTxWarp>
            </a:bodyPr>
            <a:lstStyle/>
            <a:p>
              <a:pPr algn="ctr" defTabSz="914099" fontAlgn="base">
                <a:spcBef>
                  <a:spcPct val="0"/>
                </a:spcBef>
                <a:spcAft>
                  <a:spcPct val="0"/>
                </a:spcAft>
              </a:pPr>
              <a:r>
                <a:rPr lang="en-US" sz="3600" dirty="0">
                  <a:ln>
                    <a:solidFill>
                      <a:srgbClr val="FFFFFF">
                        <a:alpha val="0"/>
                      </a:srgbClr>
                    </a:solidFill>
                  </a:ln>
                  <a:solidFill>
                    <a:srgbClr val="595959">
                      <a:alpha val="99000"/>
                    </a:srgbClr>
                  </a:solidFill>
                  <a:latin typeface="Segoe UI Light" pitchFamily="34" charset="0"/>
                </a:rPr>
                <a:t>Queue</a:t>
              </a:r>
              <a:endParaRPr lang="en-US" sz="3200" dirty="0">
                <a:ln>
                  <a:solidFill>
                    <a:srgbClr val="FFFFFF">
                      <a:alpha val="0"/>
                    </a:srgbClr>
                  </a:solidFill>
                </a:ln>
                <a:solidFill>
                  <a:srgbClr val="595959">
                    <a:alpha val="99000"/>
                  </a:srgbClr>
                </a:solidFill>
                <a:latin typeface="Segoe UI Light" pitchFamily="34" charset="0"/>
              </a:endParaRPr>
            </a:p>
          </p:txBody>
        </p:sp>
        <p:sp>
          <p:nvSpPr>
            <p:cNvPr id="20" name="Oval 19"/>
            <p:cNvSpPr/>
            <p:nvPr/>
          </p:nvSpPr>
          <p:spPr bwMode="auto">
            <a:xfrm>
              <a:off x="1623205" y="1430240"/>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rgbClr val="FFFFFF">
                        <a:alpha val="0"/>
                      </a:srgbClr>
                    </a:solidFill>
                  </a:ln>
                  <a:gradFill>
                    <a:gsLst>
                      <a:gs pos="0">
                        <a:srgbClr val="FFFFFF"/>
                      </a:gs>
                      <a:gs pos="100000">
                        <a:srgbClr val="FFFFFF"/>
                      </a:gs>
                    </a:gsLst>
                    <a:lin ang="5400000" scaled="0"/>
                  </a:gradFill>
                </a:rPr>
                <a:t>S</a:t>
              </a:r>
            </a:p>
          </p:txBody>
        </p:sp>
        <p:sp>
          <p:nvSpPr>
            <p:cNvPr id="21" name="Oval 20"/>
            <p:cNvSpPr/>
            <p:nvPr/>
          </p:nvSpPr>
          <p:spPr bwMode="auto">
            <a:xfrm>
              <a:off x="9416273" y="1430240"/>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rgbClr val="FFFFFF">
                        <a:alpha val="0"/>
                      </a:srgbClr>
                    </a:solidFill>
                  </a:ln>
                  <a:gradFill>
                    <a:gsLst>
                      <a:gs pos="0">
                        <a:srgbClr val="FFFFFF"/>
                      </a:gs>
                      <a:gs pos="100000">
                        <a:srgbClr val="FFFFFF"/>
                      </a:gs>
                    </a:gsLst>
                    <a:lin ang="5400000" scaled="0"/>
                  </a:gradFill>
                </a:rPr>
                <a:t>R</a:t>
              </a:r>
            </a:p>
          </p:txBody>
        </p:sp>
        <p:cxnSp>
          <p:nvCxnSpPr>
            <p:cNvPr id="22" name="Straight Arrow Connector 21"/>
            <p:cNvCxnSpPr/>
            <p:nvPr/>
          </p:nvCxnSpPr>
          <p:spPr>
            <a:xfrm>
              <a:off x="2678281" y="1957778"/>
              <a:ext cx="2099936" cy="0"/>
            </a:xfrm>
            <a:prstGeom prst="straightConnector1">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316338" y="1957778"/>
              <a:ext cx="2099936" cy="0"/>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5714250" y="2217337"/>
              <a:ext cx="760358" cy="748234"/>
              <a:chOff x="5938838" y="5600700"/>
              <a:chExt cx="2090737" cy="2057400"/>
            </a:xfrm>
          </p:grpSpPr>
          <p:sp>
            <p:nvSpPr>
              <p:cNvPr id="27"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sp>
            <p:nvSpPr>
              <p:cNvPr id="28"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grpSp>
      </p:grpSp>
    </p:spTree>
    <p:extLst>
      <p:ext uri="{BB962C8B-B14F-4D97-AF65-F5344CB8AC3E}">
        <p14:creationId xmlns:p14="http://schemas.microsoft.com/office/powerpoint/2010/main" val="5916714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Queues</a:t>
            </a:r>
          </a:p>
        </p:txBody>
      </p:sp>
      <p:sp>
        <p:nvSpPr>
          <p:cNvPr id="22" name="Rectangle 21"/>
          <p:cNvSpPr/>
          <p:nvPr/>
        </p:nvSpPr>
        <p:spPr bwMode="auto">
          <a:xfrm>
            <a:off x="3591093" y="3269068"/>
            <a:ext cx="500981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Load Balancing</a:t>
            </a:r>
          </a:p>
          <a:p>
            <a:pPr defTabSz="914099" fontAlgn="base">
              <a:spcBef>
                <a:spcPct val="0"/>
              </a:spcBef>
              <a:spcAft>
                <a:spcPct val="0"/>
              </a:spcAft>
            </a:pPr>
            <a:r>
              <a:rPr lang="en-US" sz="2000" dirty="0">
                <a:gradFill>
                  <a:gsLst>
                    <a:gs pos="0">
                      <a:srgbClr val="FFFFFF"/>
                    </a:gs>
                    <a:gs pos="100000">
                      <a:srgbClr val="FFFFFF"/>
                    </a:gs>
                  </a:gsLst>
                  <a:lin ang="5400000" scaled="0"/>
                </a:gradFill>
              </a:rPr>
              <a:t>Multiple receivers compete for messages on the same queue (or subscription). Provides automatic load balancing of work to receivers volunteering for jobs.</a:t>
            </a:r>
          </a:p>
          <a:p>
            <a:pPr defTabSz="914099" fontAlgn="base">
              <a:spcBef>
                <a:spcPct val="0"/>
              </a:spcBef>
              <a:spcAft>
                <a:spcPct val="0"/>
              </a:spcAft>
            </a:pPr>
            <a:r>
              <a:rPr lang="en-US" sz="2000" dirty="0">
                <a:gradFill>
                  <a:gsLst>
                    <a:gs pos="0">
                      <a:srgbClr val="FFFFFF"/>
                    </a:gs>
                    <a:gs pos="100000">
                      <a:srgbClr val="FFFFFF"/>
                    </a:gs>
                  </a:gsLst>
                  <a:lin ang="5400000" scaled="0"/>
                </a:gradFill>
              </a:rPr>
              <a:t>Observing the queue length allows </a:t>
            </a:r>
            <a:br>
              <a:rPr lang="en-US" sz="2000" dirty="0">
                <a:gradFill>
                  <a:gsLst>
                    <a:gs pos="0">
                      <a:srgbClr val="FFFFFF"/>
                    </a:gs>
                    <a:gs pos="100000">
                      <a:srgbClr val="FFFFFF"/>
                    </a:gs>
                  </a:gsLst>
                  <a:lin ang="5400000" scaled="0"/>
                </a:gradFill>
              </a:rPr>
            </a:br>
            <a:r>
              <a:rPr lang="en-US" sz="2000" dirty="0">
                <a:gradFill>
                  <a:gsLst>
                    <a:gs pos="0">
                      <a:srgbClr val="FFFFFF"/>
                    </a:gs>
                    <a:gs pos="100000">
                      <a:srgbClr val="FFFFFF"/>
                    </a:gs>
                  </a:gsLst>
                  <a:lin ang="5400000" scaled="0"/>
                </a:gradFill>
              </a:rPr>
              <a:t>to determine whether more receivers </a:t>
            </a:r>
            <a:br>
              <a:rPr lang="en-US" sz="2000" dirty="0">
                <a:gradFill>
                  <a:gsLst>
                    <a:gs pos="0">
                      <a:srgbClr val="FFFFFF"/>
                    </a:gs>
                    <a:gs pos="100000">
                      <a:srgbClr val="FFFFFF"/>
                    </a:gs>
                  </a:gsLst>
                  <a:lin ang="5400000" scaled="0"/>
                </a:gradFill>
              </a:rPr>
            </a:br>
            <a:r>
              <a:rPr lang="en-US" sz="2000" dirty="0">
                <a:gradFill>
                  <a:gsLst>
                    <a:gs pos="0">
                      <a:srgbClr val="FFFFFF"/>
                    </a:gs>
                    <a:gs pos="100000">
                      <a:srgbClr val="FFFFFF"/>
                    </a:gs>
                  </a:gsLst>
                  <a:lin ang="5400000" scaled="0"/>
                </a:gradFill>
              </a:rPr>
              <a:t>are required.</a:t>
            </a:r>
          </a:p>
        </p:txBody>
      </p:sp>
      <p:sp>
        <p:nvSpPr>
          <p:cNvPr id="24" name="Rectangle 23"/>
          <p:cNvSpPr/>
          <p:nvPr/>
        </p:nvSpPr>
        <p:spPr bwMode="auto">
          <a:xfrm>
            <a:off x="4779806" y="1140932"/>
            <a:ext cx="2538121"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25" name="Rectangle 24"/>
          <p:cNvSpPr/>
          <p:nvPr/>
        </p:nvSpPr>
        <p:spPr bwMode="auto">
          <a:xfrm>
            <a:off x="4922056" y="1300171"/>
            <a:ext cx="2253618" cy="73660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182880" numCol="1" rtlCol="0" anchor="ctr" anchorCtr="0" compatLnSpc="1">
            <a:prstTxWarp prst="textNoShape">
              <a:avLst/>
            </a:prstTxWarp>
          </a:bodyPr>
          <a:lstStyle/>
          <a:p>
            <a:pPr algn="ctr" defTabSz="914099" fontAlgn="base">
              <a:spcBef>
                <a:spcPct val="0"/>
              </a:spcBef>
              <a:spcAft>
                <a:spcPct val="0"/>
              </a:spcAft>
            </a:pPr>
            <a:r>
              <a:rPr lang="en-US" sz="3600" dirty="0">
                <a:ln>
                  <a:solidFill>
                    <a:srgbClr val="FFFFFF">
                      <a:alpha val="0"/>
                    </a:srgbClr>
                  </a:solidFill>
                </a:ln>
                <a:solidFill>
                  <a:srgbClr val="595959">
                    <a:alpha val="99000"/>
                  </a:srgbClr>
                </a:solidFill>
                <a:latin typeface="Segoe UI Light" pitchFamily="34" charset="0"/>
              </a:rPr>
              <a:t>Queue</a:t>
            </a:r>
          </a:p>
        </p:txBody>
      </p:sp>
      <p:sp>
        <p:nvSpPr>
          <p:cNvPr id="26" name="Oval 25"/>
          <p:cNvSpPr/>
          <p:nvPr/>
        </p:nvSpPr>
        <p:spPr bwMode="auto">
          <a:xfrm>
            <a:off x="1624793" y="1140931"/>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rgbClr val="FFFFFF">
                      <a:alpha val="0"/>
                    </a:srgbClr>
                  </a:solidFill>
                </a:ln>
                <a:gradFill>
                  <a:gsLst>
                    <a:gs pos="0">
                      <a:srgbClr val="FFFFFF"/>
                    </a:gs>
                    <a:gs pos="100000">
                      <a:srgbClr val="FFFFFF"/>
                    </a:gs>
                  </a:gsLst>
                  <a:lin ang="5400000" scaled="0"/>
                </a:gradFill>
              </a:rPr>
              <a:t>S</a:t>
            </a:r>
          </a:p>
        </p:txBody>
      </p:sp>
      <p:sp>
        <p:nvSpPr>
          <p:cNvPr id="28" name="Oval 27"/>
          <p:cNvSpPr/>
          <p:nvPr/>
        </p:nvSpPr>
        <p:spPr bwMode="auto">
          <a:xfrm>
            <a:off x="9424702" y="1211273"/>
            <a:ext cx="914402" cy="914400"/>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rgbClr val="FFFFFF">
                      <a:alpha val="0"/>
                    </a:srgbClr>
                  </a:solidFill>
                </a:ln>
                <a:gradFill>
                  <a:gsLst>
                    <a:gs pos="0">
                      <a:srgbClr val="FFFFFF"/>
                    </a:gs>
                    <a:gs pos="100000">
                      <a:srgbClr val="FFFFFF"/>
                    </a:gs>
                  </a:gsLst>
                  <a:lin ang="5400000" scaled="0"/>
                </a:gradFill>
              </a:rPr>
              <a:t>R</a:t>
            </a:r>
          </a:p>
        </p:txBody>
      </p:sp>
      <p:sp>
        <p:nvSpPr>
          <p:cNvPr id="29" name="Oval 28"/>
          <p:cNvSpPr/>
          <p:nvPr/>
        </p:nvSpPr>
        <p:spPr bwMode="auto">
          <a:xfrm>
            <a:off x="9424702" y="162059"/>
            <a:ext cx="914402" cy="914400"/>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rgbClr val="FFFFFF">
                      <a:alpha val="0"/>
                    </a:srgbClr>
                  </a:solidFill>
                </a:ln>
                <a:gradFill>
                  <a:gsLst>
                    <a:gs pos="0">
                      <a:srgbClr val="FFFFFF"/>
                    </a:gs>
                    <a:gs pos="100000">
                      <a:srgbClr val="FFFFFF"/>
                    </a:gs>
                  </a:gsLst>
                  <a:lin ang="5400000" scaled="0"/>
                </a:gradFill>
              </a:rPr>
              <a:t>R</a:t>
            </a:r>
          </a:p>
        </p:txBody>
      </p:sp>
      <p:sp>
        <p:nvSpPr>
          <p:cNvPr id="31" name="Oval 30"/>
          <p:cNvSpPr/>
          <p:nvPr/>
        </p:nvSpPr>
        <p:spPr bwMode="auto">
          <a:xfrm>
            <a:off x="9424702" y="2260488"/>
            <a:ext cx="914402" cy="914400"/>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rgbClr val="FFFFFF">
                      <a:alpha val="0"/>
                    </a:srgbClr>
                  </a:solidFill>
                </a:ln>
                <a:gradFill>
                  <a:gsLst>
                    <a:gs pos="0">
                      <a:srgbClr val="FFFFFF"/>
                    </a:gs>
                    <a:gs pos="100000">
                      <a:srgbClr val="FFFFFF"/>
                    </a:gs>
                  </a:gsLst>
                  <a:lin ang="5400000" scaled="0"/>
                </a:gradFill>
              </a:rPr>
              <a:t>R</a:t>
            </a:r>
          </a:p>
        </p:txBody>
      </p:sp>
      <p:cxnSp>
        <p:nvCxnSpPr>
          <p:cNvPr id="32" name="Straight Arrow Connector 31"/>
          <p:cNvCxnSpPr/>
          <p:nvPr/>
        </p:nvCxnSpPr>
        <p:spPr>
          <a:xfrm>
            <a:off x="2679869" y="1668469"/>
            <a:ext cx="2099936" cy="0"/>
          </a:xfrm>
          <a:prstGeom prst="straightConnector1">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317926" y="1668469"/>
            <a:ext cx="2099936" cy="0"/>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4" idx="3"/>
            <a:endCxn id="29" idx="2"/>
          </p:cNvCxnSpPr>
          <p:nvPr/>
        </p:nvCxnSpPr>
        <p:spPr>
          <a:xfrm flipV="1">
            <a:off x="7317926" y="619260"/>
            <a:ext cx="2106776" cy="1049211"/>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317926" y="1668470"/>
            <a:ext cx="2106776" cy="1049211"/>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5715838" y="1924894"/>
            <a:ext cx="760358" cy="748234"/>
            <a:chOff x="5938838" y="5600700"/>
            <a:chExt cx="2090737" cy="2057400"/>
          </a:xfrm>
        </p:grpSpPr>
        <p:sp>
          <p:nvSpPr>
            <p:cNvPr id="37"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sp>
          <p:nvSpPr>
            <p:cNvPr id="38"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grpSp>
    </p:spTree>
    <p:extLst>
      <p:ext uri="{BB962C8B-B14F-4D97-AF65-F5344CB8AC3E}">
        <p14:creationId xmlns:p14="http://schemas.microsoft.com/office/powerpoint/2010/main" val="286860864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grpSp>
        <p:nvGrpSpPr>
          <p:cNvPr id="15" name="Group 14"/>
          <p:cNvGrpSpPr/>
          <p:nvPr/>
        </p:nvGrpSpPr>
        <p:grpSpPr>
          <a:xfrm>
            <a:off x="1756768" y="228600"/>
            <a:ext cx="9185502" cy="2920106"/>
            <a:chOff x="1670340" y="86823"/>
            <a:chExt cx="9492762" cy="3017785"/>
          </a:xfrm>
        </p:grpSpPr>
        <p:sp>
          <p:nvSpPr>
            <p:cNvPr id="7" name="Oval 6"/>
            <p:cNvSpPr/>
            <p:nvPr/>
          </p:nvSpPr>
          <p:spPr bwMode="auto">
            <a:xfrm>
              <a:off x="9476663" y="1167787"/>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rgbClr val="FFFFFF">
                        <a:alpha val="0"/>
                      </a:srgbClr>
                    </a:solidFill>
                  </a:ln>
                  <a:gradFill>
                    <a:gsLst>
                      <a:gs pos="0">
                        <a:srgbClr val="FFFFFF"/>
                      </a:gs>
                      <a:gs pos="100000">
                        <a:srgbClr val="FFFFFF"/>
                      </a:gs>
                    </a:gsLst>
                    <a:lin ang="5400000" scaled="0"/>
                  </a:gradFill>
                </a:rPr>
                <a:t>R</a:t>
              </a:r>
            </a:p>
          </p:txBody>
        </p:sp>
        <p:sp>
          <p:nvSpPr>
            <p:cNvPr id="27" name="Oval 26"/>
            <p:cNvSpPr/>
            <p:nvPr/>
          </p:nvSpPr>
          <p:spPr bwMode="auto">
            <a:xfrm>
              <a:off x="9476663" y="86823"/>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rgbClr val="FFFFFF">
                        <a:alpha val="0"/>
                      </a:srgbClr>
                    </a:solidFill>
                  </a:ln>
                  <a:gradFill>
                    <a:gsLst>
                      <a:gs pos="0">
                        <a:srgbClr val="FFFFFF"/>
                      </a:gs>
                      <a:gs pos="100000">
                        <a:srgbClr val="FFFFFF"/>
                      </a:gs>
                    </a:gsLst>
                    <a:lin ang="5400000" scaled="0"/>
                  </a:gradFill>
                </a:rPr>
                <a:t>R</a:t>
              </a:r>
            </a:p>
          </p:txBody>
        </p:sp>
        <p:sp>
          <p:nvSpPr>
            <p:cNvPr id="30" name="Oval 29"/>
            <p:cNvSpPr/>
            <p:nvPr/>
          </p:nvSpPr>
          <p:spPr bwMode="auto">
            <a:xfrm>
              <a:off x="9476663" y="2248752"/>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rgbClr val="FFFFFF">
                        <a:alpha val="0"/>
                      </a:srgbClr>
                    </a:solidFill>
                  </a:ln>
                  <a:gradFill>
                    <a:gsLst>
                      <a:gs pos="0">
                        <a:srgbClr val="FFFFFF"/>
                      </a:gs>
                      <a:gs pos="100000">
                        <a:srgbClr val="FFFFFF"/>
                      </a:gs>
                    </a:gsLst>
                    <a:lin ang="5400000" scaled="0"/>
                  </a:gradFill>
                </a:rPr>
                <a:t>R</a:t>
              </a:r>
            </a:p>
          </p:txBody>
        </p:sp>
        <p:sp>
          <p:nvSpPr>
            <p:cNvPr id="40" name="Oval 39"/>
            <p:cNvSpPr/>
            <p:nvPr/>
          </p:nvSpPr>
          <p:spPr bwMode="auto">
            <a:xfrm>
              <a:off x="10307244" y="1708269"/>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rgbClr val="FFFFFF">
                        <a:alpha val="0"/>
                      </a:srgbClr>
                    </a:solidFill>
                  </a:ln>
                  <a:gradFill>
                    <a:gsLst>
                      <a:gs pos="0">
                        <a:srgbClr val="FFFFFF"/>
                      </a:gs>
                      <a:gs pos="100000">
                        <a:srgbClr val="FFFFFF"/>
                      </a:gs>
                    </a:gsLst>
                    <a:lin ang="5400000" scaled="0"/>
                  </a:gradFill>
                </a:rPr>
                <a:t>R</a:t>
              </a:r>
            </a:p>
          </p:txBody>
        </p:sp>
        <p:sp>
          <p:nvSpPr>
            <p:cNvPr id="43" name="Oval 42"/>
            <p:cNvSpPr/>
            <p:nvPr/>
          </p:nvSpPr>
          <p:spPr bwMode="auto">
            <a:xfrm>
              <a:off x="10307244" y="627305"/>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rgbClr val="FFFFFF">
                        <a:alpha val="0"/>
                      </a:srgbClr>
                    </a:solidFill>
                  </a:ln>
                  <a:gradFill>
                    <a:gsLst>
                      <a:gs pos="0">
                        <a:srgbClr val="FFFFFF"/>
                      </a:gs>
                      <a:gs pos="100000">
                        <a:srgbClr val="FFFFFF"/>
                      </a:gs>
                    </a:gsLst>
                    <a:lin ang="5400000" scaled="0"/>
                  </a:gradFill>
                </a:rPr>
                <a:t>R</a:t>
              </a:r>
            </a:p>
          </p:txBody>
        </p:sp>
        <p:cxnSp>
          <p:nvCxnSpPr>
            <p:cNvPr id="26" name="Straight Arrow Connector 25"/>
            <p:cNvCxnSpPr/>
            <p:nvPr/>
          </p:nvCxnSpPr>
          <p:spPr>
            <a:xfrm>
              <a:off x="7363473" y="1594440"/>
              <a:ext cx="2099936" cy="0"/>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36" idx="3"/>
            </p:cNvCxnSpPr>
            <p:nvPr/>
          </p:nvCxnSpPr>
          <p:spPr>
            <a:xfrm flipV="1">
              <a:off x="7363473" y="545231"/>
              <a:ext cx="2106776" cy="1002218"/>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6" idx="3"/>
            </p:cNvCxnSpPr>
            <p:nvPr/>
          </p:nvCxnSpPr>
          <p:spPr>
            <a:xfrm>
              <a:off x="7363473" y="1547449"/>
              <a:ext cx="2131401" cy="951202"/>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36" idx="3"/>
            </p:cNvCxnSpPr>
            <p:nvPr/>
          </p:nvCxnSpPr>
          <p:spPr>
            <a:xfrm flipV="1">
              <a:off x="7363473" y="1023305"/>
              <a:ext cx="2953295" cy="524144"/>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6" idx="3"/>
              <a:endCxn id="40" idx="2"/>
            </p:cNvCxnSpPr>
            <p:nvPr/>
          </p:nvCxnSpPr>
          <p:spPr>
            <a:xfrm>
              <a:off x="7363473" y="1547449"/>
              <a:ext cx="2943771" cy="588748"/>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bwMode="auto">
            <a:xfrm>
              <a:off x="4825352" y="1019910"/>
              <a:ext cx="2538121"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37" name="Rectangle 36"/>
            <p:cNvSpPr/>
            <p:nvPr/>
          </p:nvSpPr>
          <p:spPr bwMode="auto">
            <a:xfrm>
              <a:off x="4967602" y="1179150"/>
              <a:ext cx="1507625" cy="73660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182880" numCol="1" rtlCol="0" anchor="ctr" anchorCtr="0" compatLnSpc="1">
              <a:prstTxWarp prst="textNoShape">
                <a:avLst/>
              </a:prstTxWarp>
            </a:bodyPr>
            <a:lstStyle/>
            <a:p>
              <a:pPr algn="ctr" defTabSz="914099" fontAlgn="base">
                <a:spcBef>
                  <a:spcPct val="0"/>
                </a:spcBef>
                <a:spcAft>
                  <a:spcPct val="0"/>
                </a:spcAft>
              </a:pPr>
              <a:r>
                <a:rPr lang="en-US" sz="3600" dirty="0">
                  <a:ln>
                    <a:solidFill>
                      <a:srgbClr val="FFFFFF">
                        <a:alpha val="0"/>
                      </a:srgbClr>
                    </a:solidFill>
                  </a:ln>
                  <a:solidFill>
                    <a:srgbClr val="595959">
                      <a:alpha val="99000"/>
                    </a:srgbClr>
                  </a:solidFill>
                  <a:latin typeface="Segoe UI Light" pitchFamily="34" charset="0"/>
                </a:rPr>
                <a:t>Topic</a:t>
              </a:r>
            </a:p>
          </p:txBody>
        </p:sp>
        <p:sp>
          <p:nvSpPr>
            <p:cNvPr id="38" name="Oval 37"/>
            <p:cNvSpPr/>
            <p:nvPr/>
          </p:nvSpPr>
          <p:spPr bwMode="auto">
            <a:xfrm>
              <a:off x="1670340" y="1019910"/>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rgbClr val="FFFFFF">
                        <a:alpha val="0"/>
                      </a:srgbClr>
                    </a:solidFill>
                  </a:ln>
                  <a:gradFill>
                    <a:gsLst>
                      <a:gs pos="0">
                        <a:srgbClr val="FFFFFF"/>
                      </a:gs>
                      <a:gs pos="100000">
                        <a:srgbClr val="FFFFFF"/>
                      </a:gs>
                    </a:gsLst>
                    <a:lin ang="5400000" scaled="0"/>
                  </a:gradFill>
                </a:rPr>
                <a:t>S</a:t>
              </a:r>
            </a:p>
          </p:txBody>
        </p:sp>
        <p:cxnSp>
          <p:nvCxnSpPr>
            <p:cNvPr id="39" name="Straight Arrow Connector 38"/>
            <p:cNvCxnSpPr/>
            <p:nvPr/>
          </p:nvCxnSpPr>
          <p:spPr>
            <a:xfrm>
              <a:off x="2725416" y="1547448"/>
              <a:ext cx="2099936" cy="0"/>
            </a:xfrm>
            <a:prstGeom prst="straightConnector1">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6485859" y="1179150"/>
              <a:ext cx="735361" cy="23615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182880" numCol="1" rtlCol="0" anchor="ctr" anchorCtr="0" compatLnSpc="1">
              <a:prstTxWarp prst="textNoShape">
                <a:avLst/>
              </a:prstTxWarp>
            </a:bodyPr>
            <a:lstStyle/>
            <a:p>
              <a:pPr algn="ctr" defTabSz="914099" fontAlgn="base">
                <a:spcBef>
                  <a:spcPct val="0"/>
                </a:spcBef>
                <a:spcAft>
                  <a:spcPct val="0"/>
                </a:spcAft>
              </a:pPr>
              <a:r>
                <a:rPr lang="en-US" sz="1600" dirty="0">
                  <a:ln>
                    <a:solidFill>
                      <a:srgbClr val="FFFFFF">
                        <a:alpha val="0"/>
                      </a:srgbClr>
                    </a:solidFill>
                  </a:ln>
                  <a:solidFill>
                    <a:srgbClr val="595959">
                      <a:alpha val="99000"/>
                    </a:srgbClr>
                  </a:solidFill>
                </a:rPr>
                <a:t>Sub</a:t>
              </a:r>
            </a:p>
          </p:txBody>
        </p:sp>
        <p:sp>
          <p:nvSpPr>
            <p:cNvPr id="46" name="Rectangle 45"/>
            <p:cNvSpPr/>
            <p:nvPr/>
          </p:nvSpPr>
          <p:spPr bwMode="auto">
            <a:xfrm>
              <a:off x="6485859" y="1429375"/>
              <a:ext cx="735361" cy="23615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182880" numCol="1" rtlCol="0" anchor="ctr" anchorCtr="0" compatLnSpc="1">
              <a:prstTxWarp prst="textNoShape">
                <a:avLst/>
              </a:prstTxWarp>
            </a:bodyPr>
            <a:lstStyle/>
            <a:p>
              <a:pPr algn="ctr" defTabSz="914099" fontAlgn="base">
                <a:spcBef>
                  <a:spcPct val="0"/>
                </a:spcBef>
                <a:spcAft>
                  <a:spcPct val="0"/>
                </a:spcAft>
              </a:pPr>
              <a:r>
                <a:rPr lang="en-US" sz="1600" dirty="0">
                  <a:ln>
                    <a:solidFill>
                      <a:srgbClr val="FFFFFF">
                        <a:alpha val="0"/>
                      </a:srgbClr>
                    </a:solidFill>
                  </a:ln>
                  <a:solidFill>
                    <a:srgbClr val="595959">
                      <a:alpha val="99000"/>
                    </a:srgbClr>
                  </a:solidFill>
                </a:rPr>
                <a:t>Sub</a:t>
              </a:r>
            </a:p>
          </p:txBody>
        </p:sp>
        <p:sp>
          <p:nvSpPr>
            <p:cNvPr id="47" name="Rectangle 46"/>
            <p:cNvSpPr/>
            <p:nvPr/>
          </p:nvSpPr>
          <p:spPr bwMode="auto">
            <a:xfrm>
              <a:off x="6485859" y="1679600"/>
              <a:ext cx="735361" cy="23615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182880" numCol="1" rtlCol="0" anchor="ctr" anchorCtr="0" compatLnSpc="1">
              <a:prstTxWarp prst="textNoShape">
                <a:avLst/>
              </a:prstTxWarp>
            </a:bodyPr>
            <a:lstStyle/>
            <a:p>
              <a:pPr algn="ctr" defTabSz="914099" fontAlgn="base">
                <a:spcBef>
                  <a:spcPct val="0"/>
                </a:spcBef>
                <a:spcAft>
                  <a:spcPct val="0"/>
                </a:spcAft>
              </a:pPr>
              <a:r>
                <a:rPr lang="en-US" sz="1600" dirty="0">
                  <a:ln>
                    <a:solidFill>
                      <a:srgbClr val="FFFFFF">
                        <a:alpha val="0"/>
                      </a:srgbClr>
                    </a:solidFill>
                  </a:ln>
                  <a:solidFill>
                    <a:srgbClr val="595959">
                      <a:alpha val="99000"/>
                    </a:srgbClr>
                  </a:solidFill>
                </a:rPr>
                <a:t>Sub</a:t>
              </a:r>
            </a:p>
          </p:txBody>
        </p:sp>
        <p:grpSp>
          <p:nvGrpSpPr>
            <p:cNvPr id="41" name="Group 40"/>
            <p:cNvGrpSpPr/>
            <p:nvPr/>
          </p:nvGrpSpPr>
          <p:grpSpPr>
            <a:xfrm>
              <a:off x="5761385" y="1803873"/>
              <a:ext cx="760358" cy="748234"/>
              <a:chOff x="5938838" y="5600700"/>
              <a:chExt cx="2090737" cy="2057400"/>
            </a:xfrm>
          </p:grpSpPr>
          <p:sp>
            <p:nvSpPr>
              <p:cNvPr id="42"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sp>
            <p:nvSpPr>
              <p:cNvPr id="44"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292929"/>
                  </a:solidFill>
                </a:endParaRPr>
              </a:p>
            </p:txBody>
          </p:sp>
        </p:grpSp>
      </p:grpSp>
      <p:sp>
        <p:nvSpPr>
          <p:cNvPr id="48" name="Rectangle 47"/>
          <p:cNvSpPr/>
          <p:nvPr/>
        </p:nvSpPr>
        <p:spPr bwMode="auto">
          <a:xfrm>
            <a:off x="1605224" y="3269068"/>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Message Distribution</a:t>
            </a:r>
          </a:p>
          <a:p>
            <a:pPr defTabSz="914099" fontAlgn="base">
              <a:spcBef>
                <a:spcPct val="0"/>
              </a:spcBef>
              <a:spcAft>
                <a:spcPct val="0"/>
              </a:spcAft>
            </a:pPr>
            <a:r>
              <a:rPr lang="en-US" sz="2000" dirty="0">
                <a:gradFill>
                  <a:gsLst>
                    <a:gs pos="0">
                      <a:srgbClr val="FFFFFF"/>
                    </a:gs>
                    <a:gs pos="100000">
                      <a:srgbClr val="FFFFFF"/>
                    </a:gs>
                  </a:gsLst>
                  <a:lin ang="5400000" scaled="0"/>
                </a:gradFill>
              </a:rPr>
              <a:t>Each receiver gets its own copy of each message. Subscriptions are independent. Allows for many independent ‘taps’ into a message stream. Subscriber can filter down by interest. </a:t>
            </a:r>
          </a:p>
        </p:txBody>
      </p:sp>
      <p:sp>
        <p:nvSpPr>
          <p:cNvPr id="49" name="Rectangle 48"/>
          <p:cNvSpPr/>
          <p:nvPr/>
        </p:nvSpPr>
        <p:spPr bwMode="auto">
          <a:xfrm>
            <a:off x="6272918" y="3269068"/>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Constrained Message Distribution (Partitioning)</a:t>
            </a:r>
          </a:p>
          <a:p>
            <a:pPr defTabSz="914099" fontAlgn="base">
              <a:spcBef>
                <a:spcPct val="0"/>
              </a:spcBef>
              <a:spcAft>
                <a:spcPct val="0"/>
              </a:spcAft>
            </a:pPr>
            <a:r>
              <a:rPr lang="en-US" sz="2000" dirty="0">
                <a:gradFill>
                  <a:gsLst>
                    <a:gs pos="0">
                      <a:srgbClr val="FFFFFF"/>
                    </a:gs>
                    <a:gs pos="100000">
                      <a:srgbClr val="FFFFFF"/>
                    </a:gs>
                  </a:gsLst>
                  <a:lin ang="5400000" scaled="0"/>
                </a:gradFill>
              </a:rPr>
              <a:t>Receiver get mutually exclusive slices </a:t>
            </a:r>
            <a:br>
              <a:rPr lang="en-US" sz="2000" dirty="0">
                <a:gradFill>
                  <a:gsLst>
                    <a:gs pos="0">
                      <a:srgbClr val="FFFFFF"/>
                    </a:gs>
                    <a:gs pos="100000">
                      <a:srgbClr val="FFFFFF"/>
                    </a:gs>
                  </a:gsLst>
                  <a:lin ang="5400000" scaled="0"/>
                </a:gradFill>
              </a:rPr>
            </a:br>
            <a:r>
              <a:rPr lang="en-US" sz="2000" dirty="0">
                <a:gradFill>
                  <a:gsLst>
                    <a:gs pos="0">
                      <a:srgbClr val="FFFFFF"/>
                    </a:gs>
                    <a:gs pos="100000">
                      <a:srgbClr val="FFFFFF"/>
                    </a:gs>
                  </a:gsLst>
                  <a:lin ang="5400000" scaled="0"/>
                </a:gradFill>
              </a:rPr>
              <a:t>of the message stream by creating appropriate filter expressions.</a:t>
            </a:r>
          </a:p>
        </p:txBody>
      </p:sp>
    </p:spTree>
    <p:extLst>
      <p:ext uri="{BB962C8B-B14F-4D97-AF65-F5344CB8AC3E}">
        <p14:creationId xmlns:p14="http://schemas.microsoft.com/office/powerpoint/2010/main" val="1794749370"/>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639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4" name="Title 3"/>
          <p:cNvSpPr>
            <a:spLocks noGrp="1"/>
          </p:cNvSpPr>
          <p:nvPr>
            <p:ph type="title"/>
            <p:custDataLst>
              <p:tags r:id="rId3"/>
            </p:custDataLst>
          </p:nvPr>
        </p:nvSpPr>
        <p:spPr/>
        <p:txBody>
          <a:bodyPr/>
          <a:lstStyle/>
          <a:p>
            <a:r>
              <a:rPr lang="en-US" dirty="0" smtClean="0"/>
              <a:t>Subscription Filters</a:t>
            </a:r>
            <a:endParaRPr lang="en-US" dirty="0"/>
          </a:p>
        </p:txBody>
      </p:sp>
      <p:sp>
        <p:nvSpPr>
          <p:cNvPr id="5" name="Text Placeholder 4"/>
          <p:cNvSpPr>
            <a:spLocks noGrp="1"/>
          </p:cNvSpPr>
          <p:nvPr>
            <p:ph type="body" sz="quarter" idx="10"/>
            <p:custDataLst>
              <p:tags r:id="rId4"/>
            </p:custDataLst>
          </p:nvPr>
        </p:nvSpPr>
        <p:spPr>
          <a:xfrm>
            <a:off x="520701" y="1447799"/>
            <a:ext cx="11149013" cy="3831818"/>
          </a:xfrm>
        </p:spPr>
        <p:txBody>
          <a:bodyPr/>
          <a:lstStyle/>
          <a:p>
            <a:r>
              <a:rPr lang="en-US" dirty="0" smtClean="0">
                <a:solidFill>
                  <a:schemeClr val="accent2">
                    <a:alpha val="99000"/>
                  </a:schemeClr>
                </a:solidFill>
                <a:latin typeface="Segoe UI Light" pitchFamily="34" charset="0"/>
              </a:rPr>
              <a:t>Filter conditions operate on message properties </a:t>
            </a:r>
            <a:br>
              <a:rPr lang="en-US" dirty="0" smtClean="0">
                <a:solidFill>
                  <a:schemeClr val="accent2">
                    <a:alpha val="99000"/>
                  </a:schemeClr>
                </a:solidFill>
                <a:latin typeface="Segoe UI Light" pitchFamily="34" charset="0"/>
              </a:rPr>
            </a:br>
            <a:r>
              <a:rPr lang="en-US" dirty="0" smtClean="0">
                <a:solidFill>
                  <a:schemeClr val="accent2">
                    <a:alpha val="99000"/>
                  </a:schemeClr>
                </a:solidFill>
                <a:latin typeface="Segoe UI Light" pitchFamily="34" charset="0"/>
              </a:rPr>
              <a:t>and are expressed in SQL’92 syntax </a:t>
            </a:r>
          </a:p>
          <a:p>
            <a:pPr lvl="1"/>
            <a:r>
              <a:rPr lang="en-US" dirty="0" smtClean="0">
                <a:latin typeface="Consolas" pitchFamily="49" charset="0"/>
                <a:cs typeface="Consolas" pitchFamily="49" charset="0"/>
                <a:sym typeface="Segoe UI"/>
              </a:rPr>
              <a:t>InvoiceTotal &gt; 10000.00 OR ClientRating &lt;3</a:t>
            </a:r>
          </a:p>
          <a:p>
            <a:pPr lvl="1"/>
            <a:r>
              <a:rPr lang="en-US" dirty="0" smtClean="0">
                <a:latin typeface="Consolas" pitchFamily="49" charset="0"/>
                <a:cs typeface="Consolas" pitchFamily="49" charset="0"/>
                <a:sym typeface="Segoe UI"/>
              </a:rPr>
              <a:t>ShipDestCtry = ‘USA’ AND ShipDestState=‘WA’</a:t>
            </a:r>
          </a:p>
          <a:p>
            <a:pPr lvl="1"/>
            <a:r>
              <a:rPr lang="en-US" dirty="0" smtClean="0">
                <a:latin typeface="Consolas" pitchFamily="49" charset="0"/>
                <a:cs typeface="Consolas" pitchFamily="49" charset="0"/>
                <a:sym typeface="Segoe UI"/>
              </a:rPr>
              <a:t>LastName LIKE ‘V%’</a:t>
            </a:r>
          </a:p>
          <a:p>
            <a:pPr lvl="1"/>
            <a:endParaRPr lang="en-US" dirty="0" smtClean="0">
              <a:latin typeface="Consolas" pitchFamily="49" charset="0"/>
              <a:cs typeface="Consolas" pitchFamily="49" charset="0"/>
              <a:sym typeface="Segoe UI"/>
            </a:endParaRPr>
          </a:p>
          <a:p>
            <a:r>
              <a:rPr lang="en-US" dirty="0">
                <a:solidFill>
                  <a:schemeClr val="accent2">
                    <a:alpha val="99000"/>
                  </a:schemeClr>
                </a:solidFill>
              </a:rPr>
              <a:t>Filters actions may modify/add/remove properties as </a:t>
            </a:r>
            <a:br>
              <a:rPr lang="en-US" dirty="0">
                <a:solidFill>
                  <a:schemeClr val="accent2">
                    <a:alpha val="99000"/>
                  </a:schemeClr>
                </a:solidFill>
              </a:rPr>
            </a:br>
            <a:r>
              <a:rPr lang="en-US" dirty="0">
                <a:solidFill>
                  <a:schemeClr val="accent2">
                    <a:alpha val="99000"/>
                  </a:schemeClr>
                </a:solidFill>
              </a:rPr>
              <a:t>message is selected</a:t>
            </a:r>
          </a:p>
          <a:p>
            <a:pPr lvl="1"/>
            <a:r>
              <a:rPr lang="en-US" dirty="0" smtClean="0">
                <a:latin typeface="Consolas" pitchFamily="49" charset="0"/>
                <a:cs typeface="Consolas" pitchFamily="49" charset="0"/>
                <a:sym typeface="Segoe UI"/>
              </a:rPr>
              <a:t>SET AuditRequired = 1</a:t>
            </a:r>
            <a:endParaRPr lang="en-US" dirty="0">
              <a:latin typeface="Consolas" pitchFamily="49" charset="0"/>
              <a:cs typeface="Consolas" pitchFamily="49" charset="0"/>
              <a:sym typeface="Segoe UI"/>
            </a:endParaRPr>
          </a:p>
        </p:txBody>
      </p:sp>
    </p:spTree>
    <p:extLst>
      <p:ext uri="{BB962C8B-B14F-4D97-AF65-F5344CB8AC3E}">
        <p14:creationId xmlns:p14="http://schemas.microsoft.com/office/powerpoint/2010/main" val="505026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06525"/>
            <a:ext cx="10237787" cy="1994392"/>
          </a:xfrm>
        </p:spPr>
        <p:txBody>
          <a:bodyPr/>
          <a:lstStyle/>
          <a:p>
            <a:r>
              <a:rPr lang="en-US" dirty="0" smtClean="0">
                <a:gradFill>
                  <a:gsLst>
                    <a:gs pos="1250">
                      <a:srgbClr val="FFFFFF"/>
                    </a:gs>
                    <a:gs pos="100000">
                      <a:srgbClr val="FFFFFF"/>
                    </a:gs>
                  </a:gsLst>
                  <a:lin ang="5400000" scaled="0"/>
                </a:gradFill>
              </a:rPr>
              <a:t>Publishing messages </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on topics</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569813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Runtime API Choices</a:t>
            </a:r>
          </a:p>
        </p:txBody>
      </p:sp>
      <p:sp>
        <p:nvSpPr>
          <p:cNvPr id="14" name="Rectangle 13"/>
          <p:cNvSpPr/>
          <p:nvPr>
            <p:custDataLst>
              <p:tags r:id="rId1"/>
            </p:custDataLst>
          </p:nvPr>
        </p:nvSpPr>
        <p:spPr bwMode="auto">
          <a:xfrm>
            <a:off x="520701" y="1463675"/>
            <a:ext cx="10019074" cy="4487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rgbClr val="FFFFFF">
                    <a:alpha val="0"/>
                  </a:srgbClr>
                </a:solidFill>
              </a:ln>
              <a:solidFill>
                <a:srgbClr val="00AEEF"/>
              </a:solidFill>
            </a:endParaRPr>
          </a:p>
        </p:txBody>
      </p:sp>
      <p:grpSp>
        <p:nvGrpSpPr>
          <p:cNvPr id="16" name="Group 15"/>
          <p:cNvGrpSpPr/>
          <p:nvPr/>
        </p:nvGrpSpPr>
        <p:grpSpPr>
          <a:xfrm>
            <a:off x="756372" y="1637613"/>
            <a:ext cx="9554082" cy="4123714"/>
            <a:chOff x="517525" y="1420813"/>
            <a:chExt cx="11158537" cy="4816224"/>
          </a:xfrm>
        </p:grpSpPr>
        <p:sp>
          <p:nvSpPr>
            <p:cNvPr id="17" name="Rectangle 16"/>
            <p:cNvSpPr/>
            <p:nvPr>
              <p:custDataLst>
                <p:tags r:id="rId2"/>
              </p:custDataLst>
            </p:nvPr>
          </p:nvSpPr>
          <p:spPr bwMode="auto">
            <a:xfrm>
              <a:off x="517525" y="1969453"/>
              <a:ext cx="11158534" cy="371894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1143000" rIns="91404" bIns="45703" numCol="1" spcCol="0" rtlCol="0" anchor="t" anchorCtr="0" compatLnSpc="1">
              <a:prstTxWarp prst="textNoShape">
                <a:avLst/>
              </a:prstTxWarp>
            </a:bodyPr>
            <a:lstStyle/>
            <a:p>
              <a:pPr defTabSz="913788" fontAlgn="base">
                <a:spcBef>
                  <a:spcPts val="600"/>
                </a:spcBef>
                <a:spcAft>
                  <a:spcPct val="0"/>
                </a:spcAft>
              </a:pPr>
              <a:endParaRPr lang="en-US" sz="2000" dirty="0">
                <a:ln>
                  <a:solidFill>
                    <a:srgbClr val="FFFFFF">
                      <a:alpha val="0"/>
                    </a:srgbClr>
                  </a:solidFill>
                </a:ln>
                <a:solidFill>
                  <a:srgbClr val="595959"/>
                </a:solidFill>
              </a:endParaRPr>
            </a:p>
          </p:txBody>
        </p:sp>
        <p:sp>
          <p:nvSpPr>
            <p:cNvPr id="19" name="Rectangle 18"/>
            <p:cNvSpPr/>
            <p:nvPr/>
          </p:nvSpPr>
          <p:spPr>
            <a:xfrm>
              <a:off x="517526" y="1420813"/>
              <a:ext cx="11158535"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9746" tIns="54873" rIns="109746" bIns="137160" rtlCol="0" anchor="ctr"/>
            <a:lstStyle/>
            <a:p>
              <a:pPr algn="ctr" defTabSz="899548"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Apps</a:t>
              </a:r>
            </a:p>
          </p:txBody>
        </p:sp>
        <p:sp>
          <p:nvSpPr>
            <p:cNvPr id="20" name="Rectangle 19"/>
            <p:cNvSpPr/>
            <p:nvPr/>
          </p:nvSpPr>
          <p:spPr>
            <a:xfrm>
              <a:off x="517526" y="5688397"/>
              <a:ext cx="11158536" cy="548640"/>
            </a:xfrm>
            <a:prstGeom prst="rect">
              <a:avLst/>
            </a:prstGeom>
            <a:solidFill>
              <a:schemeClr val="accent4"/>
            </a:solidFill>
            <a:ln>
              <a:noFill/>
            </a:ln>
            <a:effectLst/>
          </p:spPr>
          <p:style>
            <a:lnRef idx="1">
              <a:schemeClr val="accent2"/>
            </a:lnRef>
            <a:fillRef idx="3">
              <a:schemeClr val="accent2"/>
            </a:fillRef>
            <a:effectRef idx="2">
              <a:schemeClr val="accent2"/>
            </a:effectRef>
            <a:fontRef idx="minor">
              <a:schemeClr val="lt1"/>
            </a:fontRef>
          </p:style>
          <p:txBody>
            <a:bodyPr lIns="109746" tIns="54873" rIns="109746" bIns="54873" rtlCol="0" anchor="ctr"/>
            <a:lstStyle/>
            <a:p>
              <a:pPr algn="ctr" defTabSz="899548" fontAlgn="base">
                <a:spcBef>
                  <a:spcPct val="0"/>
                </a:spcBef>
                <a:spcAft>
                  <a:spcPct val="0"/>
                </a:spcAft>
              </a:pPr>
              <a:r>
                <a:rPr lang="en-US" sz="2400" dirty="0">
                  <a:ln>
                    <a:solidFill>
                      <a:srgbClr val="FFFFFF">
                        <a:alpha val="0"/>
                      </a:srgbClr>
                    </a:solidFill>
                  </a:ln>
                  <a:solidFill>
                    <a:srgbClr val="FFFFFF">
                      <a:alpha val="99000"/>
                    </a:srgbClr>
                  </a:solidFill>
                  <a:latin typeface="Segoe UI Light" pitchFamily="34" charset="0"/>
                </a:rPr>
                <a:t>Service Bus</a:t>
              </a:r>
            </a:p>
          </p:txBody>
        </p:sp>
        <p:sp>
          <p:nvSpPr>
            <p:cNvPr id="21" name="Rectangle 20"/>
            <p:cNvSpPr/>
            <p:nvPr/>
          </p:nvSpPr>
          <p:spPr>
            <a:xfrm>
              <a:off x="690382" y="3227468"/>
              <a:ext cx="4641034" cy="686752"/>
            </a:xfrm>
            <a:prstGeom prst="rect">
              <a:avLst/>
            </a:prstGeom>
            <a:solidFill>
              <a:schemeClr val="accent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lIns="109746" tIns="54873" rIns="109746" bIns="54873" rtlCol="0" anchor="ctr"/>
            <a:lstStyle/>
            <a:p>
              <a:pPr algn="ctr" defTabSz="899548" fontAlgn="base">
                <a:spcBef>
                  <a:spcPct val="0"/>
                </a:spcBef>
                <a:spcAft>
                  <a:spcPct val="0"/>
                </a:spcAft>
              </a:pPr>
              <a:r>
                <a:rPr lang="en-US" sz="2000" dirty="0">
                  <a:ln>
                    <a:solidFill>
                      <a:srgbClr val="FFFFFF">
                        <a:alpha val="0"/>
                      </a:srgbClr>
                    </a:solidFill>
                  </a:ln>
                  <a:solidFill>
                    <a:srgbClr val="FFFFFF">
                      <a:alpha val="99000"/>
                    </a:srgbClr>
                  </a:solidFill>
                </a:rPr>
                <a:t>NetMessagingBinding</a:t>
              </a:r>
            </a:p>
          </p:txBody>
        </p:sp>
        <p:sp>
          <p:nvSpPr>
            <p:cNvPr id="22" name="Rectangle 21"/>
            <p:cNvSpPr/>
            <p:nvPr/>
          </p:nvSpPr>
          <p:spPr>
            <a:xfrm>
              <a:off x="690382" y="4092257"/>
              <a:ext cx="2750430" cy="1212955"/>
            </a:xfrm>
            <a:prstGeom prst="rect">
              <a:avLst/>
            </a:prstGeom>
            <a:solidFill>
              <a:schemeClr val="accent3">
                <a:lumMod val="75000"/>
              </a:schemeClr>
            </a:solidFill>
            <a:ln>
              <a:noFill/>
            </a:ln>
            <a:effectLst/>
          </p:spPr>
          <p:style>
            <a:lnRef idx="1">
              <a:schemeClr val="accent4"/>
            </a:lnRef>
            <a:fillRef idx="2">
              <a:schemeClr val="accent4"/>
            </a:fillRef>
            <a:effectRef idx="1">
              <a:schemeClr val="accent4"/>
            </a:effectRef>
            <a:fontRef idx="minor">
              <a:schemeClr val="dk1"/>
            </a:fontRef>
          </p:style>
          <p:txBody>
            <a:bodyPr wrap="square" lIns="91440" tIns="54873" rIns="0" bIns="54873" rtlCol="0" anchor="ctr"/>
            <a:lstStyle/>
            <a:p>
              <a:pPr defTabSz="899548" fontAlgn="base">
                <a:spcBef>
                  <a:spcPct val="0"/>
                </a:spcBef>
                <a:spcAft>
                  <a:spcPct val="0"/>
                </a:spcAft>
              </a:pPr>
              <a:r>
                <a:rPr lang="en-US" sz="1600" dirty="0">
                  <a:ln>
                    <a:solidFill>
                      <a:srgbClr val="FFFFFF">
                        <a:alpha val="0"/>
                      </a:srgbClr>
                    </a:solidFill>
                  </a:ln>
                  <a:solidFill>
                    <a:srgbClr val="FFFFFF">
                      <a:alpha val="99000"/>
                    </a:srgbClr>
                  </a:solidFill>
                </a:rPr>
                <a:t>Service Bus Relay Protocol Implementation</a:t>
              </a:r>
              <a:br>
                <a:rPr lang="en-US" sz="1600" dirty="0">
                  <a:ln>
                    <a:solidFill>
                      <a:srgbClr val="FFFFFF">
                        <a:alpha val="0"/>
                      </a:srgbClr>
                    </a:solidFill>
                  </a:ln>
                  <a:solidFill>
                    <a:srgbClr val="FFFFFF">
                      <a:alpha val="99000"/>
                    </a:srgbClr>
                  </a:solidFill>
                </a:rPr>
              </a:br>
              <a:r>
                <a:rPr lang="en-US" sz="1600" dirty="0">
                  <a:ln>
                    <a:solidFill>
                      <a:srgbClr val="FFFFFF">
                        <a:alpha val="0"/>
                      </a:srgbClr>
                    </a:solidFill>
                  </a:ln>
                  <a:solidFill>
                    <a:srgbClr val="FFFFFF">
                      <a:alpha val="99000"/>
                    </a:srgbClr>
                  </a:solidFill>
                </a:rPr>
                <a:t>(private)</a:t>
              </a:r>
            </a:p>
          </p:txBody>
        </p:sp>
        <p:sp>
          <p:nvSpPr>
            <p:cNvPr id="23" name="L-Shape 22"/>
            <p:cNvSpPr/>
            <p:nvPr/>
          </p:nvSpPr>
          <p:spPr>
            <a:xfrm flipH="1">
              <a:off x="3592799" y="2362681"/>
              <a:ext cx="3940609" cy="2942530"/>
            </a:xfrm>
            <a:prstGeom prst="corner">
              <a:avLst>
                <a:gd name="adj1" fmla="val 41237"/>
                <a:gd name="adj2" fmla="val 68187"/>
              </a:avLst>
            </a:prstGeom>
            <a:solidFill>
              <a:schemeClr val="accent3">
                <a:lumMod val="50000"/>
              </a:schemeClr>
            </a:solidFill>
            <a:ln>
              <a:noFill/>
            </a:ln>
            <a:effectLst/>
          </p:spPr>
          <p:style>
            <a:lnRef idx="1">
              <a:schemeClr val="accent6"/>
            </a:lnRef>
            <a:fillRef idx="3">
              <a:schemeClr val="accent6"/>
            </a:fillRef>
            <a:effectRef idx="2">
              <a:schemeClr val="accent6"/>
            </a:effectRef>
            <a:fontRef idx="minor">
              <a:schemeClr val="lt1"/>
            </a:fontRef>
          </p:style>
          <p:txBody>
            <a:bodyPr lIns="109746" tIns="54873" rIns="109746" bIns="54873" rtlCol="0" anchor="ctr"/>
            <a:lstStyle/>
            <a:p>
              <a:pPr algn="ctr" defTabSz="899548" fontAlgn="base">
                <a:spcBef>
                  <a:spcPct val="0"/>
                </a:spcBef>
                <a:spcAft>
                  <a:spcPct val="0"/>
                </a:spcAft>
              </a:pPr>
              <a:r>
                <a:rPr lang="en-US" sz="2000" dirty="0">
                  <a:ln>
                    <a:solidFill>
                      <a:srgbClr val="FFFFFF">
                        <a:alpha val="0"/>
                      </a:srgbClr>
                    </a:solidFill>
                  </a:ln>
                  <a:solidFill>
                    <a:srgbClr val="FFFFFF">
                      <a:alpha val="99000"/>
                    </a:srgbClr>
                  </a:solidFill>
                </a:rPr>
                <a:t>Messaging API</a:t>
              </a:r>
            </a:p>
          </p:txBody>
        </p:sp>
        <p:sp>
          <p:nvSpPr>
            <p:cNvPr id="24" name="Rectangle 23"/>
            <p:cNvSpPr/>
            <p:nvPr/>
          </p:nvSpPr>
          <p:spPr>
            <a:xfrm>
              <a:off x="690379" y="2362679"/>
              <a:ext cx="4641035" cy="686752"/>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lIns="109746" tIns="54873" rIns="109746" bIns="54873" rtlCol="0" anchor="ctr"/>
            <a:lstStyle/>
            <a:p>
              <a:pPr algn="ctr" defTabSz="899548" fontAlgn="base">
                <a:spcBef>
                  <a:spcPct val="0"/>
                </a:spcBef>
                <a:spcAft>
                  <a:spcPct val="0"/>
                </a:spcAft>
              </a:pPr>
              <a:r>
                <a:rPr lang="en-US" sz="2000" dirty="0">
                  <a:ln>
                    <a:solidFill>
                      <a:srgbClr val="FFFFFF">
                        <a:alpha val="0"/>
                      </a:srgbClr>
                    </a:solidFill>
                  </a:ln>
                  <a:solidFill>
                    <a:srgbClr val="FFFFFF">
                      <a:alpha val="99000"/>
                    </a:srgbClr>
                  </a:solidFill>
                </a:rPr>
                <a:t>WCF Service Model</a:t>
              </a:r>
            </a:p>
          </p:txBody>
        </p:sp>
        <p:sp>
          <p:nvSpPr>
            <p:cNvPr id="25" name="Rectangle 24"/>
            <p:cNvSpPr/>
            <p:nvPr/>
          </p:nvSpPr>
          <p:spPr>
            <a:xfrm>
              <a:off x="517525" y="2119496"/>
              <a:ext cx="7188737" cy="3428898"/>
            </a:xfrm>
            <a:prstGeom prst="rect">
              <a:avLst/>
            </a:prstGeom>
            <a:noFill/>
            <a:ln>
              <a:solidFill>
                <a:schemeClr val="accent3"/>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lIns="109746" tIns="54873" rIns="109746" bIns="54873" rtlCol="0" anchor="ctr"/>
            <a:lstStyle/>
            <a:p>
              <a:pPr algn="ctr" defTabSz="914363"/>
              <a:endParaRPr lang="en-US" sz="2000" dirty="0">
                <a:ln>
                  <a:solidFill>
                    <a:srgbClr val="FFFFFF">
                      <a:alpha val="0"/>
                    </a:srgbClr>
                  </a:solidFill>
                </a:ln>
                <a:solidFill>
                  <a:srgbClr val="FFFFFF"/>
                </a:solidFill>
              </a:endParaRPr>
            </a:p>
          </p:txBody>
        </p:sp>
        <p:grpSp>
          <p:nvGrpSpPr>
            <p:cNvPr id="26" name="Group 25"/>
            <p:cNvGrpSpPr/>
            <p:nvPr/>
          </p:nvGrpSpPr>
          <p:grpSpPr>
            <a:xfrm>
              <a:off x="8040492" y="2119496"/>
              <a:ext cx="3620074" cy="3428898"/>
              <a:chOff x="8482966" y="2134994"/>
              <a:chExt cx="2292241" cy="2456087"/>
            </a:xfrm>
            <a:solidFill>
              <a:schemeClr val="accent2">
                <a:lumMod val="60000"/>
                <a:lumOff val="40000"/>
              </a:schemeClr>
            </a:solidFill>
          </p:grpSpPr>
          <p:sp>
            <p:nvSpPr>
              <p:cNvPr id="27" name="Rectangle 26"/>
              <p:cNvSpPr/>
              <p:nvPr/>
            </p:nvSpPr>
            <p:spPr>
              <a:xfrm>
                <a:off x="8482966" y="2134994"/>
                <a:ext cx="1088332" cy="2456087"/>
              </a:xfrm>
              <a:prstGeom prst="rect">
                <a:avLst/>
              </a:prstGeom>
              <a:solidFill>
                <a:schemeClr val="accent2">
                  <a:lumMod val="40000"/>
                  <a:lumOff val="60000"/>
                </a:schemeClr>
              </a:solid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000" dirty="0">
                    <a:ln>
                      <a:solidFill>
                        <a:srgbClr val="FFFFFF">
                          <a:alpha val="0"/>
                        </a:srgbClr>
                      </a:solidFill>
                    </a:ln>
                    <a:solidFill>
                      <a:srgbClr val="595959">
                        <a:alpha val="99000"/>
                      </a:srgbClr>
                    </a:solidFill>
                  </a:rPr>
                  <a:t>HTTP</a:t>
                </a:r>
                <a:br>
                  <a:rPr lang="en-US" sz="2000" dirty="0">
                    <a:ln>
                      <a:solidFill>
                        <a:srgbClr val="FFFFFF">
                          <a:alpha val="0"/>
                        </a:srgbClr>
                      </a:solidFill>
                    </a:ln>
                    <a:solidFill>
                      <a:srgbClr val="595959">
                        <a:alpha val="99000"/>
                      </a:srgbClr>
                    </a:solidFill>
                  </a:rPr>
                </a:br>
                <a:r>
                  <a:rPr lang="en-US" sz="2000" dirty="0">
                    <a:ln>
                      <a:solidFill>
                        <a:srgbClr val="FFFFFF">
                          <a:alpha val="0"/>
                        </a:srgbClr>
                      </a:solidFill>
                    </a:ln>
                    <a:solidFill>
                      <a:srgbClr val="595959">
                        <a:alpha val="99000"/>
                      </a:srgbClr>
                    </a:solidFill>
                  </a:rPr>
                  <a:t>REST</a:t>
                </a:r>
              </a:p>
            </p:txBody>
          </p:sp>
          <p:sp>
            <p:nvSpPr>
              <p:cNvPr id="28" name="Rectangle 27"/>
              <p:cNvSpPr/>
              <p:nvPr/>
            </p:nvSpPr>
            <p:spPr>
              <a:xfrm>
                <a:off x="9686875" y="2134994"/>
                <a:ext cx="1088332" cy="2456087"/>
              </a:xfrm>
              <a:prstGeom prst="rect">
                <a:avLst/>
              </a:prstGeom>
              <a:solidFill>
                <a:schemeClr val="accent2">
                  <a:lumMod val="40000"/>
                  <a:lumOff val="60000"/>
                </a:schemeClr>
              </a:solid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000" dirty="0">
                    <a:ln>
                      <a:solidFill>
                        <a:srgbClr val="FFFFFF">
                          <a:alpha val="0"/>
                        </a:srgbClr>
                      </a:solidFill>
                    </a:ln>
                    <a:solidFill>
                      <a:srgbClr val="595959">
                        <a:alpha val="99000"/>
                      </a:srgbClr>
                    </a:solidFill>
                  </a:rPr>
                  <a:t>SOAP WS-*</a:t>
                </a:r>
                <a:br>
                  <a:rPr lang="en-US" sz="2000" dirty="0">
                    <a:ln>
                      <a:solidFill>
                        <a:srgbClr val="FFFFFF">
                          <a:alpha val="0"/>
                        </a:srgbClr>
                      </a:solidFill>
                    </a:ln>
                    <a:solidFill>
                      <a:srgbClr val="595959">
                        <a:alpha val="99000"/>
                      </a:srgbClr>
                    </a:solidFill>
                  </a:rPr>
                </a:br>
                <a:r>
                  <a:rPr lang="en-US" sz="2000" dirty="0">
                    <a:ln>
                      <a:solidFill>
                        <a:srgbClr val="FFFFFF">
                          <a:alpha val="0"/>
                        </a:srgbClr>
                      </a:solidFill>
                    </a:ln>
                    <a:solidFill>
                      <a:srgbClr val="595959">
                        <a:alpha val="99000"/>
                      </a:srgbClr>
                    </a:solidFill>
                  </a:rPr>
                  <a:t>(Relay Clients)</a:t>
                </a:r>
              </a:p>
            </p:txBody>
          </p:sp>
        </p:grpSp>
      </p:grpSp>
    </p:spTree>
    <p:extLst>
      <p:ext uri="{BB962C8B-B14F-4D97-AF65-F5344CB8AC3E}">
        <p14:creationId xmlns:p14="http://schemas.microsoft.com/office/powerpoint/2010/main" val="291855401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custDataLst>
              <p:tags r:id="rId1"/>
            </p:custDataLst>
          </p:nvPr>
        </p:nvSpPr>
        <p:spPr/>
        <p:txBody>
          <a:bodyPr/>
          <a:lstStyle/>
          <a:p>
            <a:r>
              <a:rPr lang="en-US" dirty="0" smtClean="0"/>
              <a:t>Notification Hub</a:t>
            </a:r>
            <a:endParaRPr lang="en-US" dirty="0"/>
          </a:p>
        </p:txBody>
      </p:sp>
    </p:spTree>
    <p:extLst>
      <p:ext uri="{BB962C8B-B14F-4D97-AF65-F5344CB8AC3E}">
        <p14:creationId xmlns:p14="http://schemas.microsoft.com/office/powerpoint/2010/main" val="4190425263"/>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Push Notifications Work</a:t>
            </a:r>
            <a:endParaRPr lang="en-US" dirty="0"/>
          </a:p>
        </p:txBody>
      </p:sp>
      <p:cxnSp>
        <p:nvCxnSpPr>
          <p:cNvPr id="17" name="Straight Arrow Connector 16"/>
          <p:cNvCxnSpPr/>
          <p:nvPr/>
        </p:nvCxnSpPr>
        <p:spPr>
          <a:xfrm flipV="1">
            <a:off x="2205738" y="2450197"/>
            <a:ext cx="7170699" cy="52306"/>
          </a:xfrm>
          <a:prstGeom prst="straightConnector1">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2456533" y="1924443"/>
            <a:ext cx="3889321" cy="451179"/>
            <a:chOff x="2454944" y="1924442"/>
            <a:chExt cx="3889321" cy="451179"/>
          </a:xfrm>
        </p:grpSpPr>
        <p:sp>
          <p:nvSpPr>
            <p:cNvPr id="24" name="Oval 23"/>
            <p:cNvSpPr/>
            <p:nvPr/>
          </p:nvSpPr>
          <p:spPr bwMode="auto">
            <a:xfrm>
              <a:off x="2454944" y="1924442"/>
              <a:ext cx="458328" cy="451179"/>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2000" dirty="0">
                  <a:ln>
                    <a:solidFill>
                      <a:srgbClr val="FFFFFF">
                        <a:alpha val="0"/>
                      </a:srgbClr>
                    </a:solidFill>
                  </a:ln>
                  <a:gradFill>
                    <a:gsLst>
                      <a:gs pos="0">
                        <a:srgbClr val="FFFFFF"/>
                      </a:gs>
                      <a:gs pos="100000">
                        <a:srgbClr val="FFFFFF"/>
                      </a:gs>
                    </a:gsLst>
                    <a:lin ang="5400000" scaled="0"/>
                  </a:gradFill>
                </a:rPr>
                <a:t>1</a:t>
              </a:r>
            </a:p>
          </p:txBody>
        </p:sp>
        <p:sp>
          <p:nvSpPr>
            <p:cNvPr id="4" name="TextBox 3"/>
            <p:cNvSpPr txBox="1"/>
            <p:nvPr/>
          </p:nvSpPr>
          <p:spPr>
            <a:xfrm>
              <a:off x="2982482" y="1983831"/>
              <a:ext cx="3361783" cy="332399"/>
            </a:xfrm>
            <a:prstGeom prst="rect">
              <a:avLst/>
            </a:prstGeom>
            <a:noFill/>
          </p:spPr>
          <p:txBody>
            <a:bodyPr wrap="square" lIns="0" tIns="0" rIns="0" bIns="0" rtlCol="0">
              <a:spAutoFit/>
            </a:bodyPr>
            <a:lstStyle/>
            <a:p>
              <a:pPr defTabSz="914363">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Retrieve device handle</a:t>
              </a:r>
            </a:p>
          </p:txBody>
        </p:sp>
      </p:grpSp>
      <p:pic>
        <p:nvPicPr>
          <p:cNvPr id="5" name="Picture 4"/>
          <p:cNvPicPr>
            <a:picLocks noChangeAspect="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a:off x="9445646" y="1727716"/>
            <a:ext cx="955070" cy="1358321"/>
          </a:xfrm>
          <a:prstGeom prst="rect">
            <a:avLst/>
          </a:prstGeom>
        </p:spPr>
      </p:pic>
      <p:sp>
        <p:nvSpPr>
          <p:cNvPr id="25" name="TextBox 24"/>
          <p:cNvSpPr txBox="1"/>
          <p:nvPr/>
        </p:nvSpPr>
        <p:spPr>
          <a:xfrm>
            <a:off x="8568708" y="3086036"/>
            <a:ext cx="2735968" cy="738664"/>
          </a:xfrm>
          <a:prstGeom prst="rect">
            <a:avLst/>
          </a:prstGeom>
          <a:noFill/>
        </p:spPr>
        <p:txBody>
          <a:bodyPr wrap="square" lIns="0" tIns="0" rIns="0" bIns="0" rtlCol="0">
            <a:spAutoFit/>
          </a:bodyPr>
          <a:lstStyle/>
          <a:p>
            <a:pPr algn="ctr" defTabSz="914363">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PNS</a:t>
            </a:r>
          </a:p>
          <a:p>
            <a:pPr algn="ctr" defTabSz="914363">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(APNS, WNS, GCM)</a:t>
            </a:r>
          </a:p>
        </p:txBody>
      </p:sp>
      <p:cxnSp>
        <p:nvCxnSpPr>
          <p:cNvPr id="29" name="Straight Arrow Connector 28"/>
          <p:cNvCxnSpPr/>
          <p:nvPr/>
        </p:nvCxnSpPr>
        <p:spPr>
          <a:xfrm flipH="1">
            <a:off x="2205738" y="2725453"/>
            <a:ext cx="7170698" cy="46251"/>
          </a:xfrm>
          <a:prstGeom prst="straightConnector1">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30" name="Freeform 31"/>
          <p:cNvSpPr>
            <a:spLocks noEditPoints="1"/>
          </p:cNvSpPr>
          <p:nvPr/>
        </p:nvSpPr>
        <p:spPr bwMode="black">
          <a:xfrm>
            <a:off x="5637934" y="4239635"/>
            <a:ext cx="644721" cy="957343"/>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cxnSp>
        <p:nvCxnSpPr>
          <p:cNvPr id="32" name="Elbow Connector 31"/>
          <p:cNvCxnSpPr/>
          <p:nvPr/>
        </p:nvCxnSpPr>
        <p:spPr>
          <a:xfrm>
            <a:off x="1814166" y="3282848"/>
            <a:ext cx="3583881" cy="1543987"/>
          </a:xfrm>
          <a:prstGeom prst="bentConnector3">
            <a:avLst>
              <a:gd name="adj1" fmla="val -192"/>
            </a:avLst>
          </a:prstGeom>
          <a:ln w="28575">
            <a:tailEnd type="triangle"/>
          </a:ln>
        </p:spPr>
        <p:style>
          <a:lnRef idx="1">
            <a:schemeClr val="accent4"/>
          </a:lnRef>
          <a:fillRef idx="0">
            <a:schemeClr val="accent4"/>
          </a:fillRef>
          <a:effectRef idx="0">
            <a:schemeClr val="accent4"/>
          </a:effectRef>
          <a:fontRef idx="minor">
            <a:schemeClr val="tx1"/>
          </a:fontRef>
        </p:style>
      </p:cxnSp>
      <p:grpSp>
        <p:nvGrpSpPr>
          <p:cNvPr id="47" name="Group 46"/>
          <p:cNvGrpSpPr/>
          <p:nvPr/>
        </p:nvGrpSpPr>
        <p:grpSpPr>
          <a:xfrm>
            <a:off x="867280" y="4875474"/>
            <a:ext cx="4650711" cy="451179"/>
            <a:chOff x="865691" y="4875473"/>
            <a:chExt cx="4650711" cy="451179"/>
          </a:xfrm>
        </p:grpSpPr>
        <p:sp>
          <p:nvSpPr>
            <p:cNvPr id="34" name="Oval 33"/>
            <p:cNvSpPr/>
            <p:nvPr/>
          </p:nvSpPr>
          <p:spPr bwMode="auto">
            <a:xfrm>
              <a:off x="865691" y="4875473"/>
              <a:ext cx="458328" cy="451179"/>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2000" dirty="0">
                  <a:ln>
                    <a:solidFill>
                      <a:srgbClr val="FFFFFF">
                        <a:alpha val="0"/>
                      </a:srgbClr>
                    </a:solidFill>
                  </a:ln>
                  <a:gradFill>
                    <a:gsLst>
                      <a:gs pos="0">
                        <a:srgbClr val="FFFFFF"/>
                      </a:gs>
                      <a:gs pos="100000">
                        <a:srgbClr val="FFFFFF"/>
                      </a:gs>
                    </a:gsLst>
                    <a:lin ang="5400000" scaled="0"/>
                  </a:gradFill>
                </a:rPr>
                <a:t>2</a:t>
              </a:r>
            </a:p>
          </p:txBody>
        </p:sp>
        <p:sp>
          <p:nvSpPr>
            <p:cNvPr id="35" name="TextBox 34"/>
            <p:cNvSpPr txBox="1"/>
            <p:nvPr/>
          </p:nvSpPr>
          <p:spPr>
            <a:xfrm>
              <a:off x="1443962" y="4934864"/>
              <a:ext cx="4072440" cy="332399"/>
            </a:xfrm>
            <a:prstGeom prst="rect">
              <a:avLst/>
            </a:prstGeom>
            <a:noFill/>
          </p:spPr>
          <p:txBody>
            <a:bodyPr wrap="square" lIns="0" tIns="0" rIns="0" bIns="0" rtlCol="0">
              <a:spAutoFit/>
            </a:bodyPr>
            <a:lstStyle/>
            <a:p>
              <a:pPr defTabSz="914363">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Store handle in app back-end</a:t>
              </a:r>
            </a:p>
          </p:txBody>
        </p:sp>
      </p:grpSp>
      <p:sp>
        <p:nvSpPr>
          <p:cNvPr id="37" name="Freeform 18"/>
          <p:cNvSpPr>
            <a:spLocks noEditPoints="1"/>
          </p:cNvSpPr>
          <p:nvPr/>
        </p:nvSpPr>
        <p:spPr bwMode="auto">
          <a:xfrm>
            <a:off x="1435555" y="2139707"/>
            <a:ext cx="663429" cy="958737"/>
          </a:xfrm>
          <a:custGeom>
            <a:avLst/>
            <a:gdLst>
              <a:gd name="T0" fmla="*/ 15 w 240"/>
              <a:gd name="T1" fmla="*/ 0 h 458"/>
              <a:gd name="T2" fmla="*/ 0 w 240"/>
              <a:gd name="T3" fmla="*/ 444 h 458"/>
              <a:gd name="T4" fmla="*/ 225 w 240"/>
              <a:gd name="T5" fmla="*/ 458 h 458"/>
              <a:gd name="T6" fmla="*/ 240 w 240"/>
              <a:gd name="T7" fmla="*/ 14 h 458"/>
              <a:gd name="T8" fmla="*/ 67 w 240"/>
              <a:gd name="T9" fmla="*/ 420 h 458"/>
              <a:gd name="T10" fmla="*/ 57 w 240"/>
              <a:gd name="T11" fmla="*/ 428 h 458"/>
              <a:gd name="T12" fmla="*/ 38 w 240"/>
              <a:gd name="T13" fmla="*/ 417 h 458"/>
              <a:gd name="T14" fmla="*/ 57 w 240"/>
              <a:gd name="T15" fmla="*/ 406 h 458"/>
              <a:gd name="T16" fmla="*/ 67 w 240"/>
              <a:gd name="T17" fmla="*/ 414 h 458"/>
              <a:gd name="T18" fmla="*/ 106 w 240"/>
              <a:gd name="T19" fmla="*/ 427 h 458"/>
              <a:gd name="T20" fmla="*/ 106 w 240"/>
              <a:gd name="T21" fmla="*/ 426 h 458"/>
              <a:gd name="T22" fmla="*/ 109 w 240"/>
              <a:gd name="T23" fmla="*/ 417 h 458"/>
              <a:gd name="T24" fmla="*/ 117 w 240"/>
              <a:gd name="T25" fmla="*/ 428 h 458"/>
              <a:gd name="T26" fmla="*/ 109 w 240"/>
              <a:gd name="T27" fmla="*/ 415 h 458"/>
              <a:gd name="T28" fmla="*/ 124 w 240"/>
              <a:gd name="T29" fmla="*/ 405 h 458"/>
              <a:gd name="T30" fmla="*/ 109 w 240"/>
              <a:gd name="T31" fmla="*/ 415 h 458"/>
              <a:gd name="T32" fmla="*/ 119 w 240"/>
              <a:gd name="T33" fmla="*/ 429 h 458"/>
              <a:gd name="T34" fmla="*/ 133 w 240"/>
              <a:gd name="T35" fmla="*/ 419 h 458"/>
              <a:gd name="T36" fmla="*/ 137 w 240"/>
              <a:gd name="T37" fmla="*/ 407 h 458"/>
              <a:gd name="T38" fmla="*/ 122 w 240"/>
              <a:gd name="T39" fmla="*/ 416 h 458"/>
              <a:gd name="T40" fmla="*/ 136 w 240"/>
              <a:gd name="T41" fmla="*/ 407 h 458"/>
              <a:gd name="T42" fmla="*/ 137 w 240"/>
              <a:gd name="T43" fmla="*/ 407 h 458"/>
              <a:gd name="T44" fmla="*/ 202 w 240"/>
              <a:gd name="T45" fmla="*/ 418 h 458"/>
              <a:gd name="T46" fmla="*/ 192 w 240"/>
              <a:gd name="T47" fmla="*/ 424 h 458"/>
              <a:gd name="T48" fmla="*/ 184 w 240"/>
              <a:gd name="T49" fmla="*/ 429 h 458"/>
              <a:gd name="T50" fmla="*/ 181 w 240"/>
              <a:gd name="T51" fmla="*/ 429 h 458"/>
              <a:gd name="T52" fmla="*/ 187 w 240"/>
              <a:gd name="T53" fmla="*/ 420 h 458"/>
              <a:gd name="T54" fmla="*/ 194 w 240"/>
              <a:gd name="T55" fmla="*/ 408 h 458"/>
              <a:gd name="T56" fmla="*/ 201 w 240"/>
              <a:gd name="T57" fmla="*/ 412 h 458"/>
              <a:gd name="T58" fmla="*/ 217 w 240"/>
              <a:gd name="T59" fmla="*/ 361 h 458"/>
              <a:gd name="T60" fmla="*/ 23 w 240"/>
              <a:gd name="T61" fmla="*/ 37 h 458"/>
              <a:gd name="T62" fmla="*/ 217 w 240"/>
              <a:gd name="T63" fmla="*/ 36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458">
                <a:moveTo>
                  <a:pt x="225" y="0"/>
                </a:moveTo>
                <a:cubicBezTo>
                  <a:pt x="15" y="0"/>
                  <a:pt x="15" y="0"/>
                  <a:pt x="15" y="0"/>
                </a:cubicBezTo>
                <a:cubicBezTo>
                  <a:pt x="7" y="0"/>
                  <a:pt x="0" y="6"/>
                  <a:pt x="0" y="14"/>
                </a:cubicBezTo>
                <a:cubicBezTo>
                  <a:pt x="0" y="444"/>
                  <a:pt x="0" y="444"/>
                  <a:pt x="0" y="444"/>
                </a:cubicBezTo>
                <a:cubicBezTo>
                  <a:pt x="0" y="452"/>
                  <a:pt x="7" y="458"/>
                  <a:pt x="15" y="458"/>
                </a:cubicBezTo>
                <a:cubicBezTo>
                  <a:pt x="225" y="458"/>
                  <a:pt x="225" y="458"/>
                  <a:pt x="225" y="458"/>
                </a:cubicBezTo>
                <a:cubicBezTo>
                  <a:pt x="233" y="458"/>
                  <a:pt x="240" y="452"/>
                  <a:pt x="240" y="444"/>
                </a:cubicBezTo>
                <a:cubicBezTo>
                  <a:pt x="240" y="14"/>
                  <a:pt x="240" y="14"/>
                  <a:pt x="240" y="14"/>
                </a:cubicBezTo>
                <a:cubicBezTo>
                  <a:pt x="240" y="6"/>
                  <a:pt x="233" y="0"/>
                  <a:pt x="225" y="0"/>
                </a:cubicBezTo>
                <a:close/>
                <a:moveTo>
                  <a:pt x="67" y="420"/>
                </a:moveTo>
                <a:cubicBezTo>
                  <a:pt x="48" y="420"/>
                  <a:pt x="48" y="420"/>
                  <a:pt x="48" y="420"/>
                </a:cubicBezTo>
                <a:cubicBezTo>
                  <a:pt x="57" y="428"/>
                  <a:pt x="57" y="428"/>
                  <a:pt x="57" y="428"/>
                </a:cubicBezTo>
                <a:cubicBezTo>
                  <a:pt x="49" y="428"/>
                  <a:pt x="49" y="428"/>
                  <a:pt x="49" y="428"/>
                </a:cubicBezTo>
                <a:cubicBezTo>
                  <a:pt x="38" y="417"/>
                  <a:pt x="38" y="417"/>
                  <a:pt x="38" y="417"/>
                </a:cubicBezTo>
                <a:cubicBezTo>
                  <a:pt x="49" y="406"/>
                  <a:pt x="49" y="406"/>
                  <a:pt x="49" y="406"/>
                </a:cubicBezTo>
                <a:cubicBezTo>
                  <a:pt x="57" y="406"/>
                  <a:pt x="57" y="406"/>
                  <a:pt x="57" y="406"/>
                </a:cubicBezTo>
                <a:cubicBezTo>
                  <a:pt x="48" y="414"/>
                  <a:pt x="48" y="414"/>
                  <a:pt x="48" y="414"/>
                </a:cubicBezTo>
                <a:cubicBezTo>
                  <a:pt x="67" y="414"/>
                  <a:pt x="67" y="414"/>
                  <a:pt x="67" y="414"/>
                </a:cubicBezTo>
                <a:lnTo>
                  <a:pt x="67" y="420"/>
                </a:lnTo>
                <a:close/>
                <a:moveTo>
                  <a:pt x="106" y="427"/>
                </a:moveTo>
                <a:cubicBezTo>
                  <a:pt x="106" y="427"/>
                  <a:pt x="106" y="427"/>
                  <a:pt x="106" y="427"/>
                </a:cubicBezTo>
                <a:cubicBezTo>
                  <a:pt x="106" y="427"/>
                  <a:pt x="106" y="427"/>
                  <a:pt x="106" y="426"/>
                </a:cubicBezTo>
                <a:cubicBezTo>
                  <a:pt x="106" y="426"/>
                  <a:pt x="106" y="426"/>
                  <a:pt x="106" y="426"/>
                </a:cubicBezTo>
                <a:cubicBezTo>
                  <a:pt x="109" y="417"/>
                  <a:pt x="109" y="417"/>
                  <a:pt x="109" y="417"/>
                </a:cubicBezTo>
                <a:cubicBezTo>
                  <a:pt x="115" y="414"/>
                  <a:pt x="118" y="415"/>
                  <a:pt x="120" y="417"/>
                </a:cubicBezTo>
                <a:cubicBezTo>
                  <a:pt x="117" y="428"/>
                  <a:pt x="117" y="428"/>
                  <a:pt x="117" y="428"/>
                </a:cubicBezTo>
                <a:cubicBezTo>
                  <a:pt x="115" y="426"/>
                  <a:pt x="112" y="424"/>
                  <a:pt x="106" y="427"/>
                </a:cubicBezTo>
                <a:close/>
                <a:moveTo>
                  <a:pt x="109" y="415"/>
                </a:moveTo>
                <a:cubicBezTo>
                  <a:pt x="112" y="404"/>
                  <a:pt x="112" y="404"/>
                  <a:pt x="112" y="404"/>
                </a:cubicBezTo>
                <a:cubicBezTo>
                  <a:pt x="118" y="402"/>
                  <a:pt x="121" y="403"/>
                  <a:pt x="124" y="405"/>
                </a:cubicBezTo>
                <a:cubicBezTo>
                  <a:pt x="121" y="415"/>
                  <a:pt x="121" y="415"/>
                  <a:pt x="121" y="415"/>
                </a:cubicBezTo>
                <a:cubicBezTo>
                  <a:pt x="118" y="414"/>
                  <a:pt x="115" y="412"/>
                  <a:pt x="109" y="415"/>
                </a:cubicBezTo>
                <a:close/>
                <a:moveTo>
                  <a:pt x="130" y="429"/>
                </a:moveTo>
                <a:cubicBezTo>
                  <a:pt x="124" y="432"/>
                  <a:pt x="122" y="430"/>
                  <a:pt x="119" y="429"/>
                </a:cubicBezTo>
                <a:cubicBezTo>
                  <a:pt x="122" y="418"/>
                  <a:pt x="122" y="418"/>
                  <a:pt x="122" y="418"/>
                </a:cubicBezTo>
                <a:cubicBezTo>
                  <a:pt x="125" y="420"/>
                  <a:pt x="127" y="421"/>
                  <a:pt x="133" y="419"/>
                </a:cubicBezTo>
                <a:lnTo>
                  <a:pt x="130" y="429"/>
                </a:lnTo>
                <a:close/>
                <a:moveTo>
                  <a:pt x="137" y="407"/>
                </a:moveTo>
                <a:cubicBezTo>
                  <a:pt x="134" y="417"/>
                  <a:pt x="134" y="417"/>
                  <a:pt x="134" y="417"/>
                </a:cubicBezTo>
                <a:cubicBezTo>
                  <a:pt x="128" y="420"/>
                  <a:pt x="125" y="418"/>
                  <a:pt x="122" y="416"/>
                </a:cubicBezTo>
                <a:cubicBezTo>
                  <a:pt x="125" y="406"/>
                  <a:pt x="125" y="406"/>
                  <a:pt x="125" y="406"/>
                </a:cubicBezTo>
                <a:cubicBezTo>
                  <a:pt x="128" y="408"/>
                  <a:pt x="131" y="409"/>
                  <a:pt x="136" y="407"/>
                </a:cubicBezTo>
                <a:cubicBezTo>
                  <a:pt x="136" y="407"/>
                  <a:pt x="137" y="407"/>
                  <a:pt x="137" y="407"/>
                </a:cubicBezTo>
                <a:cubicBezTo>
                  <a:pt x="137" y="407"/>
                  <a:pt x="137" y="407"/>
                  <a:pt x="137" y="407"/>
                </a:cubicBezTo>
                <a:cubicBezTo>
                  <a:pt x="137" y="407"/>
                  <a:pt x="137" y="407"/>
                  <a:pt x="137" y="407"/>
                </a:cubicBezTo>
                <a:close/>
                <a:moveTo>
                  <a:pt x="202" y="418"/>
                </a:moveTo>
                <a:cubicBezTo>
                  <a:pt x="201" y="422"/>
                  <a:pt x="198" y="424"/>
                  <a:pt x="194" y="424"/>
                </a:cubicBezTo>
                <a:cubicBezTo>
                  <a:pt x="194" y="424"/>
                  <a:pt x="193" y="424"/>
                  <a:pt x="192" y="424"/>
                </a:cubicBezTo>
                <a:cubicBezTo>
                  <a:pt x="191" y="424"/>
                  <a:pt x="191" y="424"/>
                  <a:pt x="190" y="423"/>
                </a:cubicBezTo>
                <a:cubicBezTo>
                  <a:pt x="184" y="429"/>
                  <a:pt x="184" y="429"/>
                  <a:pt x="184" y="429"/>
                </a:cubicBezTo>
                <a:cubicBezTo>
                  <a:pt x="184" y="430"/>
                  <a:pt x="183" y="430"/>
                  <a:pt x="183" y="430"/>
                </a:cubicBezTo>
                <a:cubicBezTo>
                  <a:pt x="182" y="430"/>
                  <a:pt x="182" y="430"/>
                  <a:pt x="181" y="429"/>
                </a:cubicBezTo>
                <a:cubicBezTo>
                  <a:pt x="180" y="429"/>
                  <a:pt x="180" y="427"/>
                  <a:pt x="181" y="427"/>
                </a:cubicBezTo>
                <a:cubicBezTo>
                  <a:pt x="187" y="420"/>
                  <a:pt x="187" y="420"/>
                  <a:pt x="187" y="420"/>
                </a:cubicBezTo>
                <a:cubicBezTo>
                  <a:pt x="186" y="419"/>
                  <a:pt x="186" y="417"/>
                  <a:pt x="186" y="414"/>
                </a:cubicBezTo>
                <a:cubicBezTo>
                  <a:pt x="187" y="411"/>
                  <a:pt x="190" y="408"/>
                  <a:pt x="194" y="408"/>
                </a:cubicBezTo>
                <a:cubicBezTo>
                  <a:pt x="195" y="408"/>
                  <a:pt x="195" y="408"/>
                  <a:pt x="196" y="409"/>
                </a:cubicBezTo>
                <a:cubicBezTo>
                  <a:pt x="198" y="409"/>
                  <a:pt x="200" y="410"/>
                  <a:pt x="201" y="412"/>
                </a:cubicBezTo>
                <a:cubicBezTo>
                  <a:pt x="202" y="414"/>
                  <a:pt x="203" y="416"/>
                  <a:pt x="202" y="418"/>
                </a:cubicBezTo>
                <a:close/>
                <a:moveTo>
                  <a:pt x="217" y="361"/>
                </a:moveTo>
                <a:cubicBezTo>
                  <a:pt x="23" y="361"/>
                  <a:pt x="23" y="361"/>
                  <a:pt x="23" y="361"/>
                </a:cubicBezTo>
                <a:cubicBezTo>
                  <a:pt x="23" y="37"/>
                  <a:pt x="23" y="37"/>
                  <a:pt x="23" y="37"/>
                </a:cubicBezTo>
                <a:cubicBezTo>
                  <a:pt x="217" y="37"/>
                  <a:pt x="217" y="37"/>
                  <a:pt x="217" y="37"/>
                </a:cubicBezTo>
                <a:lnTo>
                  <a:pt x="217" y="361"/>
                </a:ln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cxnSp>
        <p:nvCxnSpPr>
          <p:cNvPr id="38" name="Elbow Connector 37"/>
          <p:cNvCxnSpPr/>
          <p:nvPr/>
        </p:nvCxnSpPr>
        <p:spPr>
          <a:xfrm flipV="1">
            <a:off x="6547577" y="3988534"/>
            <a:ext cx="3375604" cy="838300"/>
          </a:xfrm>
          <a:prstGeom prst="bentConnector3">
            <a:avLst>
              <a:gd name="adj1" fmla="val 99736"/>
            </a:avLst>
          </a:prstGeom>
          <a:ln w="28575">
            <a:tailEnd type="triangle"/>
          </a:ln>
        </p:spPr>
        <p:style>
          <a:lnRef idx="1">
            <a:schemeClr val="accent4"/>
          </a:lnRef>
          <a:fillRef idx="0">
            <a:schemeClr val="accent4"/>
          </a:fillRef>
          <a:effectRef idx="0">
            <a:schemeClr val="accent4"/>
          </a:effectRef>
          <a:fontRef idx="minor">
            <a:schemeClr val="tx1"/>
          </a:fontRef>
        </p:style>
      </p:cxnSp>
      <p:grpSp>
        <p:nvGrpSpPr>
          <p:cNvPr id="48" name="Group 47"/>
          <p:cNvGrpSpPr/>
          <p:nvPr/>
        </p:nvGrpSpPr>
        <p:grpSpPr>
          <a:xfrm>
            <a:off x="6695417" y="4875474"/>
            <a:ext cx="4634153" cy="451179"/>
            <a:chOff x="6693828" y="4875473"/>
            <a:chExt cx="4634153" cy="451179"/>
          </a:xfrm>
        </p:grpSpPr>
        <p:sp>
          <p:nvSpPr>
            <p:cNvPr id="42" name="Oval 41"/>
            <p:cNvSpPr/>
            <p:nvPr/>
          </p:nvSpPr>
          <p:spPr bwMode="auto">
            <a:xfrm>
              <a:off x="6693828" y="4875473"/>
              <a:ext cx="458328" cy="451179"/>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2000" dirty="0">
                  <a:ln>
                    <a:solidFill>
                      <a:srgbClr val="FFFFFF">
                        <a:alpha val="0"/>
                      </a:srgbClr>
                    </a:solidFill>
                  </a:ln>
                  <a:gradFill>
                    <a:gsLst>
                      <a:gs pos="0">
                        <a:srgbClr val="FFFFFF"/>
                      </a:gs>
                      <a:gs pos="100000">
                        <a:srgbClr val="FFFFFF"/>
                      </a:gs>
                    </a:gsLst>
                    <a:lin ang="5400000" scaled="0"/>
                  </a:gradFill>
                </a:rPr>
                <a:t>3</a:t>
              </a:r>
            </a:p>
          </p:txBody>
        </p:sp>
        <p:sp>
          <p:nvSpPr>
            <p:cNvPr id="43" name="TextBox 42"/>
            <p:cNvSpPr txBox="1"/>
            <p:nvPr/>
          </p:nvSpPr>
          <p:spPr>
            <a:xfrm>
              <a:off x="7255541" y="4934864"/>
              <a:ext cx="4072440" cy="332399"/>
            </a:xfrm>
            <a:prstGeom prst="rect">
              <a:avLst/>
            </a:prstGeom>
            <a:noFill/>
          </p:spPr>
          <p:txBody>
            <a:bodyPr wrap="square" lIns="0" tIns="0" rIns="0" bIns="0" rtlCol="0">
              <a:spAutoFit/>
            </a:bodyPr>
            <a:lstStyle/>
            <a:p>
              <a:pPr defTabSz="914363">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Send notification to handle</a:t>
              </a:r>
            </a:p>
          </p:txBody>
        </p:sp>
      </p:grpSp>
      <p:grpSp>
        <p:nvGrpSpPr>
          <p:cNvPr id="49" name="Group 48"/>
          <p:cNvGrpSpPr/>
          <p:nvPr/>
        </p:nvGrpSpPr>
        <p:grpSpPr>
          <a:xfrm>
            <a:off x="2914861" y="2875212"/>
            <a:ext cx="7030643" cy="451179"/>
            <a:chOff x="2913272" y="2875211"/>
            <a:chExt cx="7030643" cy="451179"/>
          </a:xfrm>
        </p:grpSpPr>
        <p:sp>
          <p:nvSpPr>
            <p:cNvPr id="44" name="Oval 43"/>
            <p:cNvSpPr/>
            <p:nvPr/>
          </p:nvSpPr>
          <p:spPr bwMode="auto">
            <a:xfrm>
              <a:off x="2913272" y="2875211"/>
              <a:ext cx="458328" cy="451179"/>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2000" dirty="0">
                  <a:ln>
                    <a:solidFill>
                      <a:srgbClr val="FFFFFF">
                        <a:alpha val="0"/>
                      </a:srgbClr>
                    </a:solidFill>
                  </a:ln>
                  <a:gradFill>
                    <a:gsLst>
                      <a:gs pos="0">
                        <a:srgbClr val="FFFFFF"/>
                      </a:gs>
                      <a:gs pos="100000">
                        <a:srgbClr val="FFFFFF"/>
                      </a:gs>
                    </a:gsLst>
                    <a:lin ang="5400000" scaled="0"/>
                  </a:gradFill>
                </a:rPr>
                <a:t>4</a:t>
              </a:r>
            </a:p>
          </p:txBody>
        </p:sp>
        <p:sp>
          <p:nvSpPr>
            <p:cNvPr id="45" name="TextBox 44"/>
            <p:cNvSpPr txBox="1"/>
            <p:nvPr/>
          </p:nvSpPr>
          <p:spPr>
            <a:xfrm>
              <a:off x="3482339" y="2930374"/>
              <a:ext cx="6461576" cy="332399"/>
            </a:xfrm>
            <a:prstGeom prst="rect">
              <a:avLst/>
            </a:prstGeom>
            <a:noFill/>
          </p:spPr>
          <p:txBody>
            <a:bodyPr wrap="square" lIns="0" tIns="0" rIns="0" bIns="0" rtlCol="0">
              <a:spAutoFit/>
            </a:bodyPr>
            <a:lstStyle/>
            <a:p>
              <a:pPr defTabSz="914363">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Device notified (even when app is inactive)</a:t>
              </a:r>
            </a:p>
          </p:txBody>
        </p:sp>
      </p:grpSp>
    </p:spTree>
    <p:extLst>
      <p:ext uri="{BB962C8B-B14F-4D97-AF65-F5344CB8AC3E}">
        <p14:creationId xmlns:p14="http://schemas.microsoft.com/office/powerpoint/2010/main" val="3120784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22" presetClass="entr" presetSubtype="8"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22" presetClass="entr" presetSubtype="4"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down)">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22" presetClass="entr" presetSubtype="2"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righ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Service Bus Notification Hub Works</a:t>
            </a:r>
            <a:endParaRPr lang="en-US" dirty="0"/>
          </a:p>
        </p:txBody>
      </p:sp>
      <p:cxnSp>
        <p:nvCxnSpPr>
          <p:cNvPr id="17" name="Straight Arrow Connector 16"/>
          <p:cNvCxnSpPr/>
          <p:nvPr/>
        </p:nvCxnSpPr>
        <p:spPr>
          <a:xfrm>
            <a:off x="2186965" y="2671381"/>
            <a:ext cx="7106384" cy="16466"/>
          </a:xfrm>
          <a:prstGeom prst="straightConnector1">
            <a:avLst/>
          </a:prstGeom>
          <a:ln w="28575">
            <a:solidFill>
              <a:schemeClr val="accent6"/>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4150546" y="2041748"/>
            <a:ext cx="3889321" cy="451179"/>
            <a:chOff x="2454944" y="1924442"/>
            <a:chExt cx="3889321" cy="451179"/>
          </a:xfrm>
        </p:grpSpPr>
        <p:sp>
          <p:nvSpPr>
            <p:cNvPr id="24" name="Oval 23"/>
            <p:cNvSpPr/>
            <p:nvPr/>
          </p:nvSpPr>
          <p:spPr bwMode="auto">
            <a:xfrm>
              <a:off x="2454944" y="1924442"/>
              <a:ext cx="458328" cy="451179"/>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2000" dirty="0">
                  <a:ln>
                    <a:solidFill>
                      <a:srgbClr val="FFFFFF">
                        <a:alpha val="0"/>
                      </a:srgbClr>
                    </a:solidFill>
                  </a:ln>
                  <a:gradFill>
                    <a:gsLst>
                      <a:gs pos="0">
                        <a:srgbClr val="FFFFFF"/>
                      </a:gs>
                      <a:gs pos="100000">
                        <a:srgbClr val="FFFFFF"/>
                      </a:gs>
                    </a:gsLst>
                    <a:lin ang="5400000" scaled="0"/>
                  </a:gradFill>
                </a:rPr>
                <a:t>1</a:t>
              </a:r>
            </a:p>
          </p:txBody>
        </p:sp>
        <p:sp>
          <p:nvSpPr>
            <p:cNvPr id="4" name="TextBox 3"/>
            <p:cNvSpPr txBox="1"/>
            <p:nvPr/>
          </p:nvSpPr>
          <p:spPr>
            <a:xfrm>
              <a:off x="2982482" y="1983831"/>
              <a:ext cx="3361783" cy="332399"/>
            </a:xfrm>
            <a:prstGeom prst="rect">
              <a:avLst/>
            </a:prstGeom>
            <a:noFill/>
          </p:spPr>
          <p:txBody>
            <a:bodyPr wrap="square" lIns="0" tIns="0" rIns="0" bIns="0" rtlCol="0">
              <a:spAutoFit/>
            </a:bodyPr>
            <a:lstStyle/>
            <a:p>
              <a:pPr defTabSz="914363">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Retrieve device handle</a:t>
              </a:r>
            </a:p>
          </p:txBody>
        </p:sp>
      </p:grpSp>
      <p:pic>
        <p:nvPicPr>
          <p:cNvPr id="5" name="Picture 4"/>
          <p:cNvPicPr>
            <a:picLocks noChangeAspect="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a:off x="9445646" y="1727716"/>
            <a:ext cx="955070" cy="1358321"/>
          </a:xfrm>
          <a:prstGeom prst="rect">
            <a:avLst/>
          </a:prstGeom>
        </p:spPr>
      </p:pic>
      <p:sp>
        <p:nvSpPr>
          <p:cNvPr id="25" name="TextBox 24"/>
          <p:cNvSpPr txBox="1"/>
          <p:nvPr/>
        </p:nvSpPr>
        <p:spPr>
          <a:xfrm>
            <a:off x="8568708" y="3086037"/>
            <a:ext cx="2735968" cy="332399"/>
          </a:xfrm>
          <a:prstGeom prst="rect">
            <a:avLst/>
          </a:prstGeom>
          <a:noFill/>
        </p:spPr>
        <p:txBody>
          <a:bodyPr wrap="square" lIns="0" tIns="0" rIns="0" bIns="0" rtlCol="0">
            <a:spAutoFit/>
          </a:bodyPr>
          <a:lstStyle/>
          <a:p>
            <a:pPr algn="ctr" defTabSz="914363">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PNS</a:t>
            </a:r>
          </a:p>
        </p:txBody>
      </p:sp>
      <p:sp>
        <p:nvSpPr>
          <p:cNvPr id="30" name="Freeform 31"/>
          <p:cNvSpPr>
            <a:spLocks noEditPoints="1"/>
          </p:cNvSpPr>
          <p:nvPr/>
        </p:nvSpPr>
        <p:spPr bwMode="black">
          <a:xfrm>
            <a:off x="5548884" y="5326653"/>
            <a:ext cx="644721" cy="957343"/>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cxnSp>
        <p:nvCxnSpPr>
          <p:cNvPr id="32" name="Elbow Connector 31"/>
          <p:cNvCxnSpPr/>
          <p:nvPr/>
        </p:nvCxnSpPr>
        <p:spPr>
          <a:xfrm>
            <a:off x="1560565" y="3312827"/>
            <a:ext cx="3758318" cy="1123031"/>
          </a:xfrm>
          <a:prstGeom prst="bentConnector3">
            <a:avLst>
              <a:gd name="adj1" fmla="val -255"/>
            </a:avLst>
          </a:prstGeom>
          <a:ln w="28575">
            <a:tailEnd type="triangle"/>
          </a:ln>
        </p:spPr>
        <p:style>
          <a:lnRef idx="1">
            <a:schemeClr val="accent4"/>
          </a:lnRef>
          <a:fillRef idx="0">
            <a:schemeClr val="accent4"/>
          </a:fillRef>
          <a:effectRef idx="0">
            <a:schemeClr val="accent4"/>
          </a:effectRef>
          <a:fontRef idx="minor">
            <a:schemeClr val="tx1"/>
          </a:fontRef>
        </p:style>
      </p:cxnSp>
      <p:grpSp>
        <p:nvGrpSpPr>
          <p:cNvPr id="47" name="Group 46"/>
          <p:cNvGrpSpPr/>
          <p:nvPr/>
        </p:nvGrpSpPr>
        <p:grpSpPr>
          <a:xfrm>
            <a:off x="1222758" y="4628238"/>
            <a:ext cx="4634153" cy="451179"/>
            <a:chOff x="865691" y="4875473"/>
            <a:chExt cx="4634153" cy="451179"/>
          </a:xfrm>
        </p:grpSpPr>
        <p:sp>
          <p:nvSpPr>
            <p:cNvPr id="34" name="Oval 33"/>
            <p:cNvSpPr/>
            <p:nvPr/>
          </p:nvSpPr>
          <p:spPr bwMode="auto">
            <a:xfrm>
              <a:off x="865691" y="4875473"/>
              <a:ext cx="458328" cy="451179"/>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2000" dirty="0">
                  <a:ln>
                    <a:solidFill>
                      <a:srgbClr val="FFFFFF">
                        <a:alpha val="0"/>
                      </a:srgbClr>
                    </a:solidFill>
                  </a:ln>
                  <a:gradFill>
                    <a:gsLst>
                      <a:gs pos="0">
                        <a:srgbClr val="FFFFFF"/>
                      </a:gs>
                      <a:gs pos="100000">
                        <a:srgbClr val="FFFFFF"/>
                      </a:gs>
                    </a:gsLst>
                    <a:lin ang="5400000" scaled="0"/>
                  </a:gradFill>
                </a:rPr>
                <a:t>2</a:t>
              </a:r>
            </a:p>
          </p:txBody>
        </p:sp>
        <p:sp>
          <p:nvSpPr>
            <p:cNvPr id="35" name="TextBox 34"/>
            <p:cNvSpPr txBox="1"/>
            <p:nvPr/>
          </p:nvSpPr>
          <p:spPr>
            <a:xfrm>
              <a:off x="1427404" y="4879879"/>
              <a:ext cx="4072440" cy="332399"/>
            </a:xfrm>
            <a:prstGeom prst="rect">
              <a:avLst/>
            </a:prstGeom>
            <a:noFill/>
          </p:spPr>
          <p:txBody>
            <a:bodyPr wrap="square" lIns="0" tIns="0" rIns="0" bIns="0" rtlCol="0">
              <a:spAutoFit/>
            </a:bodyPr>
            <a:lstStyle/>
            <a:p>
              <a:pPr defTabSz="914363">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Registration with tags</a:t>
              </a:r>
            </a:p>
          </p:txBody>
        </p:sp>
      </p:grpSp>
      <p:sp>
        <p:nvSpPr>
          <p:cNvPr id="37" name="Freeform 18"/>
          <p:cNvSpPr>
            <a:spLocks noEditPoints="1"/>
          </p:cNvSpPr>
          <p:nvPr/>
        </p:nvSpPr>
        <p:spPr bwMode="auto">
          <a:xfrm>
            <a:off x="1435555" y="2139707"/>
            <a:ext cx="663429" cy="958737"/>
          </a:xfrm>
          <a:custGeom>
            <a:avLst/>
            <a:gdLst>
              <a:gd name="T0" fmla="*/ 15 w 240"/>
              <a:gd name="T1" fmla="*/ 0 h 458"/>
              <a:gd name="T2" fmla="*/ 0 w 240"/>
              <a:gd name="T3" fmla="*/ 444 h 458"/>
              <a:gd name="T4" fmla="*/ 225 w 240"/>
              <a:gd name="T5" fmla="*/ 458 h 458"/>
              <a:gd name="T6" fmla="*/ 240 w 240"/>
              <a:gd name="T7" fmla="*/ 14 h 458"/>
              <a:gd name="T8" fmla="*/ 67 w 240"/>
              <a:gd name="T9" fmla="*/ 420 h 458"/>
              <a:gd name="T10" fmla="*/ 57 w 240"/>
              <a:gd name="T11" fmla="*/ 428 h 458"/>
              <a:gd name="T12" fmla="*/ 38 w 240"/>
              <a:gd name="T13" fmla="*/ 417 h 458"/>
              <a:gd name="T14" fmla="*/ 57 w 240"/>
              <a:gd name="T15" fmla="*/ 406 h 458"/>
              <a:gd name="T16" fmla="*/ 67 w 240"/>
              <a:gd name="T17" fmla="*/ 414 h 458"/>
              <a:gd name="T18" fmla="*/ 106 w 240"/>
              <a:gd name="T19" fmla="*/ 427 h 458"/>
              <a:gd name="T20" fmla="*/ 106 w 240"/>
              <a:gd name="T21" fmla="*/ 426 h 458"/>
              <a:gd name="T22" fmla="*/ 109 w 240"/>
              <a:gd name="T23" fmla="*/ 417 h 458"/>
              <a:gd name="T24" fmla="*/ 117 w 240"/>
              <a:gd name="T25" fmla="*/ 428 h 458"/>
              <a:gd name="T26" fmla="*/ 109 w 240"/>
              <a:gd name="T27" fmla="*/ 415 h 458"/>
              <a:gd name="T28" fmla="*/ 124 w 240"/>
              <a:gd name="T29" fmla="*/ 405 h 458"/>
              <a:gd name="T30" fmla="*/ 109 w 240"/>
              <a:gd name="T31" fmla="*/ 415 h 458"/>
              <a:gd name="T32" fmla="*/ 119 w 240"/>
              <a:gd name="T33" fmla="*/ 429 h 458"/>
              <a:gd name="T34" fmla="*/ 133 w 240"/>
              <a:gd name="T35" fmla="*/ 419 h 458"/>
              <a:gd name="T36" fmla="*/ 137 w 240"/>
              <a:gd name="T37" fmla="*/ 407 h 458"/>
              <a:gd name="T38" fmla="*/ 122 w 240"/>
              <a:gd name="T39" fmla="*/ 416 h 458"/>
              <a:gd name="T40" fmla="*/ 136 w 240"/>
              <a:gd name="T41" fmla="*/ 407 h 458"/>
              <a:gd name="T42" fmla="*/ 137 w 240"/>
              <a:gd name="T43" fmla="*/ 407 h 458"/>
              <a:gd name="T44" fmla="*/ 202 w 240"/>
              <a:gd name="T45" fmla="*/ 418 h 458"/>
              <a:gd name="T46" fmla="*/ 192 w 240"/>
              <a:gd name="T47" fmla="*/ 424 h 458"/>
              <a:gd name="T48" fmla="*/ 184 w 240"/>
              <a:gd name="T49" fmla="*/ 429 h 458"/>
              <a:gd name="T50" fmla="*/ 181 w 240"/>
              <a:gd name="T51" fmla="*/ 429 h 458"/>
              <a:gd name="T52" fmla="*/ 187 w 240"/>
              <a:gd name="T53" fmla="*/ 420 h 458"/>
              <a:gd name="T54" fmla="*/ 194 w 240"/>
              <a:gd name="T55" fmla="*/ 408 h 458"/>
              <a:gd name="T56" fmla="*/ 201 w 240"/>
              <a:gd name="T57" fmla="*/ 412 h 458"/>
              <a:gd name="T58" fmla="*/ 217 w 240"/>
              <a:gd name="T59" fmla="*/ 361 h 458"/>
              <a:gd name="T60" fmla="*/ 23 w 240"/>
              <a:gd name="T61" fmla="*/ 37 h 458"/>
              <a:gd name="T62" fmla="*/ 217 w 240"/>
              <a:gd name="T63" fmla="*/ 36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458">
                <a:moveTo>
                  <a:pt x="225" y="0"/>
                </a:moveTo>
                <a:cubicBezTo>
                  <a:pt x="15" y="0"/>
                  <a:pt x="15" y="0"/>
                  <a:pt x="15" y="0"/>
                </a:cubicBezTo>
                <a:cubicBezTo>
                  <a:pt x="7" y="0"/>
                  <a:pt x="0" y="6"/>
                  <a:pt x="0" y="14"/>
                </a:cubicBezTo>
                <a:cubicBezTo>
                  <a:pt x="0" y="444"/>
                  <a:pt x="0" y="444"/>
                  <a:pt x="0" y="444"/>
                </a:cubicBezTo>
                <a:cubicBezTo>
                  <a:pt x="0" y="452"/>
                  <a:pt x="7" y="458"/>
                  <a:pt x="15" y="458"/>
                </a:cubicBezTo>
                <a:cubicBezTo>
                  <a:pt x="225" y="458"/>
                  <a:pt x="225" y="458"/>
                  <a:pt x="225" y="458"/>
                </a:cubicBezTo>
                <a:cubicBezTo>
                  <a:pt x="233" y="458"/>
                  <a:pt x="240" y="452"/>
                  <a:pt x="240" y="444"/>
                </a:cubicBezTo>
                <a:cubicBezTo>
                  <a:pt x="240" y="14"/>
                  <a:pt x="240" y="14"/>
                  <a:pt x="240" y="14"/>
                </a:cubicBezTo>
                <a:cubicBezTo>
                  <a:pt x="240" y="6"/>
                  <a:pt x="233" y="0"/>
                  <a:pt x="225" y="0"/>
                </a:cubicBezTo>
                <a:close/>
                <a:moveTo>
                  <a:pt x="67" y="420"/>
                </a:moveTo>
                <a:cubicBezTo>
                  <a:pt x="48" y="420"/>
                  <a:pt x="48" y="420"/>
                  <a:pt x="48" y="420"/>
                </a:cubicBezTo>
                <a:cubicBezTo>
                  <a:pt x="57" y="428"/>
                  <a:pt x="57" y="428"/>
                  <a:pt x="57" y="428"/>
                </a:cubicBezTo>
                <a:cubicBezTo>
                  <a:pt x="49" y="428"/>
                  <a:pt x="49" y="428"/>
                  <a:pt x="49" y="428"/>
                </a:cubicBezTo>
                <a:cubicBezTo>
                  <a:pt x="38" y="417"/>
                  <a:pt x="38" y="417"/>
                  <a:pt x="38" y="417"/>
                </a:cubicBezTo>
                <a:cubicBezTo>
                  <a:pt x="49" y="406"/>
                  <a:pt x="49" y="406"/>
                  <a:pt x="49" y="406"/>
                </a:cubicBezTo>
                <a:cubicBezTo>
                  <a:pt x="57" y="406"/>
                  <a:pt x="57" y="406"/>
                  <a:pt x="57" y="406"/>
                </a:cubicBezTo>
                <a:cubicBezTo>
                  <a:pt x="48" y="414"/>
                  <a:pt x="48" y="414"/>
                  <a:pt x="48" y="414"/>
                </a:cubicBezTo>
                <a:cubicBezTo>
                  <a:pt x="67" y="414"/>
                  <a:pt x="67" y="414"/>
                  <a:pt x="67" y="414"/>
                </a:cubicBezTo>
                <a:lnTo>
                  <a:pt x="67" y="420"/>
                </a:lnTo>
                <a:close/>
                <a:moveTo>
                  <a:pt x="106" y="427"/>
                </a:moveTo>
                <a:cubicBezTo>
                  <a:pt x="106" y="427"/>
                  <a:pt x="106" y="427"/>
                  <a:pt x="106" y="427"/>
                </a:cubicBezTo>
                <a:cubicBezTo>
                  <a:pt x="106" y="427"/>
                  <a:pt x="106" y="427"/>
                  <a:pt x="106" y="426"/>
                </a:cubicBezTo>
                <a:cubicBezTo>
                  <a:pt x="106" y="426"/>
                  <a:pt x="106" y="426"/>
                  <a:pt x="106" y="426"/>
                </a:cubicBezTo>
                <a:cubicBezTo>
                  <a:pt x="109" y="417"/>
                  <a:pt x="109" y="417"/>
                  <a:pt x="109" y="417"/>
                </a:cubicBezTo>
                <a:cubicBezTo>
                  <a:pt x="115" y="414"/>
                  <a:pt x="118" y="415"/>
                  <a:pt x="120" y="417"/>
                </a:cubicBezTo>
                <a:cubicBezTo>
                  <a:pt x="117" y="428"/>
                  <a:pt x="117" y="428"/>
                  <a:pt x="117" y="428"/>
                </a:cubicBezTo>
                <a:cubicBezTo>
                  <a:pt x="115" y="426"/>
                  <a:pt x="112" y="424"/>
                  <a:pt x="106" y="427"/>
                </a:cubicBezTo>
                <a:close/>
                <a:moveTo>
                  <a:pt x="109" y="415"/>
                </a:moveTo>
                <a:cubicBezTo>
                  <a:pt x="112" y="404"/>
                  <a:pt x="112" y="404"/>
                  <a:pt x="112" y="404"/>
                </a:cubicBezTo>
                <a:cubicBezTo>
                  <a:pt x="118" y="402"/>
                  <a:pt x="121" y="403"/>
                  <a:pt x="124" y="405"/>
                </a:cubicBezTo>
                <a:cubicBezTo>
                  <a:pt x="121" y="415"/>
                  <a:pt x="121" y="415"/>
                  <a:pt x="121" y="415"/>
                </a:cubicBezTo>
                <a:cubicBezTo>
                  <a:pt x="118" y="414"/>
                  <a:pt x="115" y="412"/>
                  <a:pt x="109" y="415"/>
                </a:cubicBezTo>
                <a:close/>
                <a:moveTo>
                  <a:pt x="130" y="429"/>
                </a:moveTo>
                <a:cubicBezTo>
                  <a:pt x="124" y="432"/>
                  <a:pt x="122" y="430"/>
                  <a:pt x="119" y="429"/>
                </a:cubicBezTo>
                <a:cubicBezTo>
                  <a:pt x="122" y="418"/>
                  <a:pt x="122" y="418"/>
                  <a:pt x="122" y="418"/>
                </a:cubicBezTo>
                <a:cubicBezTo>
                  <a:pt x="125" y="420"/>
                  <a:pt x="127" y="421"/>
                  <a:pt x="133" y="419"/>
                </a:cubicBezTo>
                <a:lnTo>
                  <a:pt x="130" y="429"/>
                </a:lnTo>
                <a:close/>
                <a:moveTo>
                  <a:pt x="137" y="407"/>
                </a:moveTo>
                <a:cubicBezTo>
                  <a:pt x="134" y="417"/>
                  <a:pt x="134" y="417"/>
                  <a:pt x="134" y="417"/>
                </a:cubicBezTo>
                <a:cubicBezTo>
                  <a:pt x="128" y="420"/>
                  <a:pt x="125" y="418"/>
                  <a:pt x="122" y="416"/>
                </a:cubicBezTo>
                <a:cubicBezTo>
                  <a:pt x="125" y="406"/>
                  <a:pt x="125" y="406"/>
                  <a:pt x="125" y="406"/>
                </a:cubicBezTo>
                <a:cubicBezTo>
                  <a:pt x="128" y="408"/>
                  <a:pt x="131" y="409"/>
                  <a:pt x="136" y="407"/>
                </a:cubicBezTo>
                <a:cubicBezTo>
                  <a:pt x="136" y="407"/>
                  <a:pt x="137" y="407"/>
                  <a:pt x="137" y="407"/>
                </a:cubicBezTo>
                <a:cubicBezTo>
                  <a:pt x="137" y="407"/>
                  <a:pt x="137" y="407"/>
                  <a:pt x="137" y="407"/>
                </a:cubicBezTo>
                <a:cubicBezTo>
                  <a:pt x="137" y="407"/>
                  <a:pt x="137" y="407"/>
                  <a:pt x="137" y="407"/>
                </a:cubicBezTo>
                <a:close/>
                <a:moveTo>
                  <a:pt x="202" y="418"/>
                </a:moveTo>
                <a:cubicBezTo>
                  <a:pt x="201" y="422"/>
                  <a:pt x="198" y="424"/>
                  <a:pt x="194" y="424"/>
                </a:cubicBezTo>
                <a:cubicBezTo>
                  <a:pt x="194" y="424"/>
                  <a:pt x="193" y="424"/>
                  <a:pt x="192" y="424"/>
                </a:cubicBezTo>
                <a:cubicBezTo>
                  <a:pt x="191" y="424"/>
                  <a:pt x="191" y="424"/>
                  <a:pt x="190" y="423"/>
                </a:cubicBezTo>
                <a:cubicBezTo>
                  <a:pt x="184" y="429"/>
                  <a:pt x="184" y="429"/>
                  <a:pt x="184" y="429"/>
                </a:cubicBezTo>
                <a:cubicBezTo>
                  <a:pt x="184" y="430"/>
                  <a:pt x="183" y="430"/>
                  <a:pt x="183" y="430"/>
                </a:cubicBezTo>
                <a:cubicBezTo>
                  <a:pt x="182" y="430"/>
                  <a:pt x="182" y="430"/>
                  <a:pt x="181" y="429"/>
                </a:cubicBezTo>
                <a:cubicBezTo>
                  <a:pt x="180" y="429"/>
                  <a:pt x="180" y="427"/>
                  <a:pt x="181" y="427"/>
                </a:cubicBezTo>
                <a:cubicBezTo>
                  <a:pt x="187" y="420"/>
                  <a:pt x="187" y="420"/>
                  <a:pt x="187" y="420"/>
                </a:cubicBezTo>
                <a:cubicBezTo>
                  <a:pt x="186" y="419"/>
                  <a:pt x="186" y="417"/>
                  <a:pt x="186" y="414"/>
                </a:cubicBezTo>
                <a:cubicBezTo>
                  <a:pt x="187" y="411"/>
                  <a:pt x="190" y="408"/>
                  <a:pt x="194" y="408"/>
                </a:cubicBezTo>
                <a:cubicBezTo>
                  <a:pt x="195" y="408"/>
                  <a:pt x="195" y="408"/>
                  <a:pt x="196" y="409"/>
                </a:cubicBezTo>
                <a:cubicBezTo>
                  <a:pt x="198" y="409"/>
                  <a:pt x="200" y="410"/>
                  <a:pt x="201" y="412"/>
                </a:cubicBezTo>
                <a:cubicBezTo>
                  <a:pt x="202" y="414"/>
                  <a:pt x="203" y="416"/>
                  <a:pt x="202" y="418"/>
                </a:cubicBezTo>
                <a:close/>
                <a:moveTo>
                  <a:pt x="217" y="361"/>
                </a:moveTo>
                <a:cubicBezTo>
                  <a:pt x="23" y="361"/>
                  <a:pt x="23" y="361"/>
                  <a:pt x="23" y="361"/>
                </a:cubicBezTo>
                <a:cubicBezTo>
                  <a:pt x="23" y="37"/>
                  <a:pt x="23" y="37"/>
                  <a:pt x="23" y="37"/>
                </a:cubicBezTo>
                <a:cubicBezTo>
                  <a:pt x="217" y="37"/>
                  <a:pt x="217" y="37"/>
                  <a:pt x="217" y="37"/>
                </a:cubicBezTo>
                <a:lnTo>
                  <a:pt x="217" y="361"/>
                </a:ln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pPr defTabSz="914363"/>
            <a:endParaRPr lang="en-US">
              <a:solidFill>
                <a:srgbClr val="292929"/>
              </a:solidFill>
            </a:endParaRPr>
          </a:p>
        </p:txBody>
      </p:sp>
      <p:cxnSp>
        <p:nvCxnSpPr>
          <p:cNvPr id="38" name="Elbow Connector 37"/>
          <p:cNvCxnSpPr/>
          <p:nvPr/>
        </p:nvCxnSpPr>
        <p:spPr>
          <a:xfrm rot="10800000">
            <a:off x="1784470" y="3331958"/>
            <a:ext cx="3471526" cy="885687"/>
          </a:xfrm>
          <a:prstGeom prst="bentConnector3">
            <a:avLst>
              <a:gd name="adj1" fmla="val 100089"/>
            </a:avLst>
          </a:prstGeom>
          <a:ln w="28575">
            <a:tailEnd type="triangle"/>
          </a:ln>
        </p:spPr>
        <p:style>
          <a:lnRef idx="1">
            <a:schemeClr val="accent4"/>
          </a:lnRef>
          <a:fillRef idx="0">
            <a:schemeClr val="accent4"/>
          </a:fillRef>
          <a:effectRef idx="0">
            <a:schemeClr val="accent4"/>
          </a:effectRef>
          <a:fontRef idx="minor">
            <a:schemeClr val="tx1"/>
          </a:fontRef>
        </p:style>
      </p:cxnSp>
      <p:grpSp>
        <p:nvGrpSpPr>
          <p:cNvPr id="48" name="Group 47"/>
          <p:cNvGrpSpPr/>
          <p:nvPr/>
        </p:nvGrpSpPr>
        <p:grpSpPr>
          <a:xfrm>
            <a:off x="7302390" y="4840023"/>
            <a:ext cx="4634153" cy="451179"/>
            <a:chOff x="6693828" y="4875473"/>
            <a:chExt cx="4634153" cy="451179"/>
          </a:xfrm>
        </p:grpSpPr>
        <p:sp>
          <p:nvSpPr>
            <p:cNvPr id="42" name="Oval 41"/>
            <p:cNvSpPr/>
            <p:nvPr/>
          </p:nvSpPr>
          <p:spPr bwMode="auto">
            <a:xfrm>
              <a:off x="6693828" y="4875473"/>
              <a:ext cx="458328" cy="451179"/>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2000" dirty="0">
                  <a:ln>
                    <a:solidFill>
                      <a:srgbClr val="FFFFFF">
                        <a:alpha val="0"/>
                      </a:srgbClr>
                    </a:solidFill>
                  </a:ln>
                  <a:gradFill>
                    <a:gsLst>
                      <a:gs pos="0">
                        <a:srgbClr val="FFFFFF"/>
                      </a:gs>
                      <a:gs pos="100000">
                        <a:srgbClr val="FFFFFF"/>
                      </a:gs>
                    </a:gsLst>
                    <a:lin ang="5400000" scaled="0"/>
                  </a:gradFill>
                </a:rPr>
                <a:t>3</a:t>
              </a:r>
            </a:p>
          </p:txBody>
        </p:sp>
        <p:sp>
          <p:nvSpPr>
            <p:cNvPr id="43" name="TextBox 42"/>
            <p:cNvSpPr txBox="1"/>
            <p:nvPr/>
          </p:nvSpPr>
          <p:spPr>
            <a:xfrm>
              <a:off x="7255541" y="4934864"/>
              <a:ext cx="4072440" cy="332399"/>
            </a:xfrm>
            <a:prstGeom prst="rect">
              <a:avLst/>
            </a:prstGeom>
            <a:noFill/>
          </p:spPr>
          <p:txBody>
            <a:bodyPr wrap="square" lIns="0" tIns="0" rIns="0" bIns="0" rtlCol="0">
              <a:spAutoFit/>
            </a:bodyPr>
            <a:lstStyle/>
            <a:p>
              <a:pPr defTabSz="914363">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Send notification to handle</a:t>
              </a:r>
            </a:p>
          </p:txBody>
        </p:sp>
      </p:grpSp>
      <p:pic>
        <p:nvPicPr>
          <p:cNvPr id="26" name="Picture 9" descr="C:\Users\Jonahs\Dropbox\Projects SCOTT\MEET Windows Azure\source\Background\tile-icon-messaging.png"/>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431166" y="3988534"/>
            <a:ext cx="851488" cy="851488"/>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a:off x="5742822" y="4435857"/>
            <a:ext cx="1379095" cy="1369466"/>
          </a:xfrm>
          <a:prstGeom prst="arc">
            <a:avLst>
              <a:gd name="adj1" fmla="val 16200000"/>
              <a:gd name="adj2" fmla="val 5540239"/>
            </a:avLst>
          </a:prstGeom>
          <a:ln w="28575">
            <a:solidFill>
              <a:srgbClr val="8CC6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363"/>
            <a:endParaRPr lang="en-US">
              <a:solidFill>
                <a:srgbClr val="292929"/>
              </a:solidFill>
            </a:endParaRPr>
          </a:p>
        </p:txBody>
      </p:sp>
      <p:grpSp>
        <p:nvGrpSpPr>
          <p:cNvPr id="39" name="Group 38"/>
          <p:cNvGrpSpPr/>
          <p:nvPr/>
        </p:nvGrpSpPr>
        <p:grpSpPr>
          <a:xfrm>
            <a:off x="2062633" y="3611772"/>
            <a:ext cx="4634153" cy="451179"/>
            <a:chOff x="6693828" y="4875473"/>
            <a:chExt cx="4634153" cy="451179"/>
          </a:xfrm>
        </p:grpSpPr>
        <p:sp>
          <p:nvSpPr>
            <p:cNvPr id="40" name="Oval 39"/>
            <p:cNvSpPr/>
            <p:nvPr/>
          </p:nvSpPr>
          <p:spPr bwMode="auto">
            <a:xfrm>
              <a:off x="6693828" y="4875473"/>
              <a:ext cx="458328" cy="451179"/>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2000" dirty="0">
                  <a:ln>
                    <a:solidFill>
                      <a:srgbClr val="FFFFFF">
                        <a:alpha val="0"/>
                      </a:srgbClr>
                    </a:solidFill>
                  </a:ln>
                  <a:gradFill>
                    <a:gsLst>
                      <a:gs pos="0">
                        <a:srgbClr val="FFFFFF"/>
                      </a:gs>
                      <a:gs pos="100000">
                        <a:srgbClr val="FFFFFF"/>
                      </a:gs>
                    </a:gsLst>
                    <a:lin ang="5400000" scaled="0"/>
                  </a:gradFill>
                </a:rPr>
                <a:t>4</a:t>
              </a:r>
            </a:p>
          </p:txBody>
        </p:sp>
        <p:sp>
          <p:nvSpPr>
            <p:cNvPr id="41" name="TextBox 40"/>
            <p:cNvSpPr txBox="1"/>
            <p:nvPr/>
          </p:nvSpPr>
          <p:spPr>
            <a:xfrm>
              <a:off x="7255541" y="4934864"/>
              <a:ext cx="4072440" cy="332399"/>
            </a:xfrm>
            <a:prstGeom prst="rect">
              <a:avLst/>
            </a:prstGeom>
            <a:noFill/>
          </p:spPr>
          <p:txBody>
            <a:bodyPr wrap="square" lIns="0" tIns="0" rIns="0" bIns="0" rtlCol="0">
              <a:spAutoFit/>
            </a:bodyPr>
            <a:lstStyle/>
            <a:p>
              <a:pPr defTabSz="914363">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Push notification</a:t>
              </a:r>
            </a:p>
          </p:txBody>
        </p:sp>
      </p:grpSp>
    </p:spTree>
    <p:extLst>
      <p:ext uri="{BB962C8B-B14F-4D97-AF65-F5344CB8AC3E}">
        <p14:creationId xmlns:p14="http://schemas.microsoft.com/office/powerpoint/2010/main" val="4172581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22" presetClass="entr" presetSubtype="8"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22" presetClass="entr" presetSubtype="2"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right)">
                                      <p:cBhvr>
                                        <p:cTn id="3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523575" y="229002"/>
            <a:ext cx="11144852" cy="567720"/>
          </a:xfrm>
          <a:prstGeom prst="rect">
            <a:avLst/>
          </a:prstGeom>
        </p:spPr>
        <p:txBody>
          <a:bodyPr vert="horz" wrap="square" lIns="0" tIns="0" rIns="0" bIns="0" rtlCol="0" anchor="t">
            <a:spAutoFit/>
          </a:bodyPr>
          <a:lstStyle>
            <a:lvl1pPr algn="l" defTabSz="685835"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GB" sz="4099">
                <a:gradFill flip="none" rotWithShape="1">
                  <a:gsLst>
                    <a:gs pos="0">
                      <a:srgbClr val="505050">
                        <a:lumMod val="65000"/>
                        <a:lumOff val="35000"/>
                      </a:srgbClr>
                    </a:gs>
                    <a:gs pos="86000">
                      <a:srgbClr val="505050">
                        <a:lumMod val="65000"/>
                        <a:lumOff val="35000"/>
                      </a:srgbClr>
                    </a:gs>
                  </a:gsLst>
                  <a:lin ang="5400000" scaled="0"/>
                  <a:tileRect/>
                </a:gradFill>
              </a:rPr>
              <a:t>Potential Workloads</a:t>
            </a:r>
          </a:p>
        </p:txBody>
      </p:sp>
      <p:sp>
        <p:nvSpPr>
          <p:cNvPr id="5" name="Text Placeholder 4"/>
          <p:cNvSpPr txBox="1">
            <a:spLocks/>
          </p:cNvSpPr>
          <p:nvPr/>
        </p:nvSpPr>
        <p:spPr>
          <a:xfrm>
            <a:off x="523575" y="1770742"/>
            <a:ext cx="11144852" cy="946060"/>
          </a:xfrm>
          <a:prstGeom prst="rect">
            <a:avLst/>
          </a:prstGeom>
        </p:spPr>
        <p:txBody>
          <a:bodyPr/>
          <a:lstStyle>
            <a:lvl1pPr marL="259580" indent="-259580" algn="l" defTabSz="685835"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722" indent="-213142" algn="l" defTabSz="685835" rtl="0" eaLnBrk="1" latinLnBrk="0" hangingPunct="1">
              <a:lnSpc>
                <a:spcPct val="90000"/>
              </a:lnSpc>
              <a:spcBef>
                <a:spcPct val="20000"/>
              </a:spcBef>
              <a:buSzPct val="90000"/>
              <a:buFont typeface="Arial" pitchFamily="34" charset="0"/>
              <a:buChar char="•"/>
              <a:tabLst>
                <a:tab pos="472722"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862" indent="-213142" algn="l" defTabSz="685835"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2146" indent="-167894" algn="l" defTabSz="685835" rtl="0" eaLnBrk="1" latinLnBrk="0" hangingPunct="1">
              <a:lnSpc>
                <a:spcPct val="90000"/>
              </a:lnSpc>
              <a:spcBef>
                <a:spcPct val="20000"/>
              </a:spcBef>
              <a:buSzPct val="90000"/>
              <a:buFont typeface="Arial" pitchFamily="34" charset="0"/>
              <a:buChar char="•"/>
              <a:tabLst>
                <a:tab pos="685862"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803" indent="-172657" algn="l" defTabSz="685835"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3999" spc="-150" dirty="0">
                <a:gradFill>
                  <a:gsLst>
                    <a:gs pos="0">
                      <a:srgbClr val="969696"/>
                    </a:gs>
                    <a:gs pos="86000">
                      <a:srgbClr val="969696"/>
                    </a:gs>
                  </a:gsLst>
                  <a:lin ang="5400000" scaled="0"/>
                </a:gradFill>
                <a:latin typeface="Segoe UI Light" pitchFamily="34" charset="0"/>
              </a:rPr>
              <a:t>Predictability</a:t>
            </a:r>
          </a:p>
          <a:p>
            <a:pPr marL="259480" lvl="1" indent="0">
              <a:buNone/>
            </a:pPr>
            <a:r>
              <a:rPr lang="en-US" sz="2099" dirty="0">
                <a:gradFill flip="none" rotWithShape="1">
                  <a:gsLst>
                    <a:gs pos="0">
                      <a:srgbClr val="505050">
                        <a:lumMod val="65000"/>
                        <a:lumOff val="35000"/>
                      </a:srgbClr>
                    </a:gs>
                    <a:gs pos="86000">
                      <a:srgbClr val="505050">
                        <a:lumMod val="75000"/>
                        <a:lumOff val="25000"/>
                      </a:srgbClr>
                    </a:gs>
                  </a:gsLst>
                  <a:path path="circle">
                    <a:fillToRect r="100000" b="100000"/>
                  </a:path>
                  <a:tileRect l="-100000" t="-100000"/>
                </a:gradFill>
              </a:rPr>
              <a:t>Devices may report periodically (hourly temperature </a:t>
            </a:r>
            <a:br>
              <a:rPr lang="en-US" sz="2099" dirty="0">
                <a:gradFill flip="none" rotWithShape="1">
                  <a:gsLst>
                    <a:gs pos="0">
                      <a:srgbClr val="505050">
                        <a:lumMod val="65000"/>
                        <a:lumOff val="35000"/>
                      </a:srgbClr>
                    </a:gs>
                    <a:gs pos="86000">
                      <a:srgbClr val="505050">
                        <a:lumMod val="75000"/>
                        <a:lumOff val="25000"/>
                      </a:srgbClr>
                    </a:gs>
                  </a:gsLst>
                  <a:path path="circle">
                    <a:fillToRect r="100000" b="100000"/>
                  </a:path>
                  <a:tileRect l="-100000" t="-100000"/>
                </a:gradFill>
              </a:rPr>
            </a:br>
            <a:r>
              <a:rPr lang="en-US" sz="2099" dirty="0">
                <a:gradFill flip="none" rotWithShape="1">
                  <a:gsLst>
                    <a:gs pos="0">
                      <a:srgbClr val="505050">
                        <a:lumMod val="65000"/>
                        <a:lumOff val="35000"/>
                      </a:srgbClr>
                    </a:gs>
                    <a:gs pos="86000">
                      <a:srgbClr val="505050">
                        <a:lumMod val="75000"/>
                        <a:lumOff val="25000"/>
                      </a:srgbClr>
                    </a:gs>
                  </a:gsLst>
                  <a:path path="circle">
                    <a:fillToRect r="100000" b="100000"/>
                  </a:path>
                  <a:tileRect l="-100000" t="-100000"/>
                </a:gradFill>
              </a:rPr>
              <a:t>reading)</a:t>
            </a:r>
          </a:p>
          <a:p>
            <a:pPr marL="259480" lvl="1" indent="0">
              <a:buNone/>
            </a:pPr>
            <a:r>
              <a:rPr lang="en-US" sz="2099" dirty="0">
                <a:gradFill flip="none" rotWithShape="1">
                  <a:gsLst>
                    <a:gs pos="0">
                      <a:srgbClr val="505050">
                        <a:lumMod val="65000"/>
                        <a:lumOff val="35000"/>
                      </a:srgbClr>
                    </a:gs>
                    <a:gs pos="86000">
                      <a:srgbClr val="505050">
                        <a:lumMod val="75000"/>
                        <a:lumOff val="25000"/>
                      </a:srgbClr>
                    </a:gs>
                  </a:gsLst>
                  <a:path path="circle">
                    <a:fillToRect r="100000" b="100000"/>
                  </a:path>
                  <a:tileRect l="-100000" t="-100000"/>
                </a:gradFill>
              </a:rPr>
              <a:t>Devices may interact frequently (retrieve news)</a:t>
            </a:r>
          </a:p>
          <a:p>
            <a:pPr marL="259480" lvl="1" indent="0">
              <a:buNone/>
            </a:pPr>
            <a:endParaRPr lang="en-US" sz="4399" dirty="0">
              <a:gradFill flip="none" rotWithShape="1">
                <a:gsLst>
                  <a:gs pos="0">
                    <a:srgbClr val="505050">
                      <a:lumMod val="65000"/>
                      <a:lumOff val="35000"/>
                    </a:srgbClr>
                  </a:gs>
                  <a:gs pos="86000">
                    <a:srgbClr val="505050">
                      <a:lumMod val="75000"/>
                      <a:lumOff val="25000"/>
                    </a:srgbClr>
                  </a:gs>
                </a:gsLst>
                <a:path path="circle">
                  <a:fillToRect r="100000" b="100000"/>
                </a:path>
                <a:tileRect l="-100000" t="-100000"/>
              </a:gradFill>
            </a:endParaRPr>
          </a:p>
          <a:p>
            <a:pPr marL="0" indent="0">
              <a:buNone/>
            </a:pPr>
            <a:r>
              <a:rPr lang="en-US" sz="3999" spc="-150" dirty="0">
                <a:gradFill>
                  <a:gsLst>
                    <a:gs pos="0">
                      <a:srgbClr val="969696"/>
                    </a:gs>
                    <a:gs pos="86000">
                      <a:srgbClr val="969696"/>
                    </a:gs>
                  </a:gsLst>
                  <a:lin ang="5400000" scaled="0"/>
                </a:gradFill>
                <a:latin typeface="Segoe UI Light" pitchFamily="34" charset="0"/>
              </a:rPr>
              <a:t>Unpredictability</a:t>
            </a:r>
          </a:p>
          <a:p>
            <a:pPr marL="259480" lvl="1" indent="0">
              <a:buNone/>
            </a:pPr>
            <a:r>
              <a:rPr lang="en-US" sz="2099" dirty="0">
                <a:gradFill flip="none" rotWithShape="1">
                  <a:gsLst>
                    <a:gs pos="0">
                      <a:srgbClr val="505050">
                        <a:lumMod val="65000"/>
                        <a:lumOff val="35000"/>
                      </a:srgbClr>
                    </a:gs>
                    <a:gs pos="86000">
                      <a:srgbClr val="505050">
                        <a:lumMod val="75000"/>
                        <a:lumOff val="25000"/>
                      </a:srgbClr>
                    </a:gs>
                  </a:gsLst>
                  <a:path path="circle">
                    <a:fillToRect r="100000" b="100000"/>
                  </a:path>
                  <a:tileRect l="-100000" t="-100000"/>
                </a:gradFill>
              </a:rPr>
              <a:t>Devices may respond to user input (milk taken from </a:t>
            </a:r>
            <a:br>
              <a:rPr lang="en-US" sz="2099" dirty="0">
                <a:gradFill flip="none" rotWithShape="1">
                  <a:gsLst>
                    <a:gs pos="0">
                      <a:srgbClr val="505050">
                        <a:lumMod val="65000"/>
                        <a:lumOff val="35000"/>
                      </a:srgbClr>
                    </a:gs>
                    <a:gs pos="86000">
                      <a:srgbClr val="505050">
                        <a:lumMod val="75000"/>
                        <a:lumOff val="25000"/>
                      </a:srgbClr>
                    </a:gs>
                  </a:gsLst>
                  <a:path path="circle">
                    <a:fillToRect r="100000" b="100000"/>
                  </a:path>
                  <a:tileRect l="-100000" t="-100000"/>
                </a:gradFill>
              </a:rPr>
            </a:br>
            <a:r>
              <a:rPr lang="en-US" sz="2099" dirty="0">
                <a:gradFill flip="none" rotWithShape="1">
                  <a:gsLst>
                    <a:gs pos="0">
                      <a:srgbClr val="505050">
                        <a:lumMod val="65000"/>
                        <a:lumOff val="35000"/>
                      </a:srgbClr>
                    </a:gs>
                    <a:gs pos="86000">
                      <a:srgbClr val="505050">
                        <a:lumMod val="75000"/>
                        <a:lumOff val="25000"/>
                      </a:srgbClr>
                    </a:gs>
                  </a:gsLst>
                  <a:path path="circle">
                    <a:fillToRect r="100000" b="100000"/>
                  </a:path>
                  <a:tileRect l="-100000" t="-100000"/>
                </a:gradFill>
              </a:rPr>
              <a:t>fridge)</a:t>
            </a:r>
          </a:p>
          <a:p>
            <a:pPr marL="259480" lvl="1" indent="0">
              <a:buNone/>
            </a:pPr>
            <a:r>
              <a:rPr lang="en-US" sz="2099" dirty="0">
                <a:gradFill flip="none" rotWithShape="1">
                  <a:gsLst>
                    <a:gs pos="0">
                      <a:srgbClr val="505050">
                        <a:lumMod val="65000"/>
                        <a:lumOff val="35000"/>
                      </a:srgbClr>
                    </a:gs>
                    <a:gs pos="86000">
                      <a:srgbClr val="505050">
                        <a:lumMod val="75000"/>
                        <a:lumOff val="25000"/>
                      </a:srgbClr>
                    </a:gs>
                  </a:gsLst>
                  <a:path path="circle">
                    <a:fillToRect r="100000" b="100000"/>
                  </a:path>
                  <a:tileRect l="-100000" t="-100000"/>
                </a:gradFill>
              </a:rPr>
              <a:t>Devices may be free to communicate (peer discovery)</a:t>
            </a:r>
          </a:p>
          <a:p>
            <a:pPr marL="259480" lvl="1" indent="0">
              <a:buNone/>
            </a:pPr>
            <a:endParaRPr lang="en-US" sz="2099" dirty="0">
              <a:gradFill flip="none" rotWithShape="1">
                <a:gsLst>
                  <a:gs pos="0">
                    <a:srgbClr val="505050">
                      <a:lumMod val="65000"/>
                      <a:lumOff val="35000"/>
                    </a:srgbClr>
                  </a:gs>
                  <a:gs pos="86000">
                    <a:srgbClr val="505050">
                      <a:lumMod val="75000"/>
                      <a:lumOff val="25000"/>
                    </a:srgbClr>
                  </a:gs>
                </a:gsLst>
                <a:path path="circle">
                  <a:fillToRect r="100000" b="100000"/>
                </a:path>
                <a:tileRect l="-100000" t="-100000"/>
              </a:gradFill>
            </a:endParaRPr>
          </a:p>
        </p:txBody>
      </p:sp>
      <p:grpSp>
        <p:nvGrpSpPr>
          <p:cNvPr id="6" name="Group 5"/>
          <p:cNvGrpSpPr/>
          <p:nvPr/>
        </p:nvGrpSpPr>
        <p:grpSpPr>
          <a:xfrm>
            <a:off x="7493651" y="1772764"/>
            <a:ext cx="3860567" cy="3866005"/>
            <a:chOff x="7863969" y="2002276"/>
            <a:chExt cx="3348544" cy="3353260"/>
          </a:xfrm>
          <a:solidFill>
            <a:schemeClr val="accent1"/>
          </a:solidFill>
        </p:grpSpPr>
        <p:sp>
          <p:nvSpPr>
            <p:cNvPr id="7" name="Rectangle 6"/>
            <p:cNvSpPr/>
            <p:nvPr/>
          </p:nvSpPr>
          <p:spPr bwMode="auto">
            <a:xfrm>
              <a:off x="9582829" y="3725851"/>
              <a:ext cx="1629684" cy="162968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b" anchorCtr="0" forceAA="0" compatLnSpc="1">
              <a:prstTxWarp prst="textNoShape">
                <a:avLst/>
              </a:prstTxWarp>
              <a:noAutofit/>
            </a:bodyPr>
            <a:lstStyle/>
            <a:p>
              <a:pPr defTabSz="913744" fontAlgn="base">
                <a:spcBef>
                  <a:spcPct val="0"/>
                </a:spcBef>
                <a:spcAft>
                  <a:spcPct val="0"/>
                </a:spcAft>
              </a:pPr>
              <a:r>
                <a:rPr lang="en-US" sz="1799" dirty="0">
                  <a:gradFill>
                    <a:gsLst>
                      <a:gs pos="0">
                        <a:srgbClr val="FFFFFF"/>
                      </a:gs>
                      <a:gs pos="100000">
                        <a:srgbClr val="FFFFFF"/>
                      </a:gs>
                    </a:gsLst>
                    <a:lin ang="5400000" scaled="0"/>
                  </a:gradFill>
                  <a:ea typeface="Segoe UI" pitchFamily="34" charset="0"/>
                  <a:cs typeface="Segoe UI" pitchFamily="34" charset="0"/>
                </a:rPr>
                <a:t>Predictable Burst</a:t>
              </a:r>
            </a:p>
          </p:txBody>
        </p:sp>
        <p:sp>
          <p:nvSpPr>
            <p:cNvPr id="8" name="Rectangle 7"/>
            <p:cNvSpPr/>
            <p:nvPr/>
          </p:nvSpPr>
          <p:spPr bwMode="auto">
            <a:xfrm>
              <a:off x="7863969" y="3725851"/>
              <a:ext cx="1629684" cy="162968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b" anchorCtr="0" forceAA="0" compatLnSpc="1">
              <a:prstTxWarp prst="textNoShape">
                <a:avLst/>
              </a:prstTxWarp>
              <a:noAutofit/>
            </a:bodyPr>
            <a:lstStyle/>
            <a:p>
              <a:pPr defTabSz="913744"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Unpredictable Burst</a:t>
              </a:r>
            </a:p>
          </p:txBody>
        </p:sp>
        <p:sp>
          <p:nvSpPr>
            <p:cNvPr id="9" name="Rectangle 8"/>
            <p:cNvSpPr/>
            <p:nvPr/>
          </p:nvSpPr>
          <p:spPr bwMode="auto">
            <a:xfrm>
              <a:off x="9582829" y="2002276"/>
              <a:ext cx="1629684" cy="162968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b" anchorCtr="0" forceAA="0" compatLnSpc="1">
              <a:prstTxWarp prst="textNoShape">
                <a:avLst/>
              </a:prstTxWarp>
              <a:noAutofit/>
            </a:bodyPr>
            <a:lstStyle/>
            <a:p>
              <a:pPr defTabSz="913744" fontAlgn="base">
                <a:spcBef>
                  <a:spcPct val="0"/>
                </a:spcBef>
                <a:spcAft>
                  <a:spcPct val="0"/>
                </a:spcAft>
              </a:pPr>
              <a:r>
                <a:rPr lang="en-US" sz="1799" dirty="0">
                  <a:gradFill>
                    <a:gsLst>
                      <a:gs pos="0">
                        <a:srgbClr val="FFFFFF"/>
                      </a:gs>
                      <a:gs pos="100000">
                        <a:srgbClr val="FFFFFF"/>
                      </a:gs>
                    </a:gsLst>
                    <a:lin ang="5400000" scaled="0"/>
                  </a:gradFill>
                  <a:ea typeface="Segoe UI" pitchFamily="34" charset="0"/>
                  <a:cs typeface="Segoe UI" pitchFamily="34" charset="0"/>
                </a:rPr>
                <a:t>Growing Fast</a:t>
              </a:r>
            </a:p>
          </p:txBody>
        </p:sp>
        <p:sp>
          <p:nvSpPr>
            <p:cNvPr id="10" name="Rectangle 9"/>
            <p:cNvSpPr/>
            <p:nvPr/>
          </p:nvSpPr>
          <p:spPr bwMode="auto">
            <a:xfrm>
              <a:off x="7863969" y="2002276"/>
              <a:ext cx="1629684" cy="162968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b" anchorCtr="0" forceAA="0" compatLnSpc="1">
              <a:prstTxWarp prst="textNoShape">
                <a:avLst/>
              </a:prstTxWarp>
              <a:noAutofit/>
            </a:bodyPr>
            <a:lstStyle/>
            <a:p>
              <a:pPr defTabSz="913744" fontAlgn="base">
                <a:spcBef>
                  <a:spcPct val="0"/>
                </a:spcBef>
                <a:spcAft>
                  <a:spcPct val="0"/>
                </a:spcAft>
              </a:pPr>
              <a:r>
                <a:rPr lang="en-US" sz="1799" dirty="0">
                  <a:gradFill>
                    <a:gsLst>
                      <a:gs pos="0">
                        <a:srgbClr val="FFFFFF"/>
                      </a:gs>
                      <a:gs pos="100000">
                        <a:srgbClr val="FFFFFF"/>
                      </a:gs>
                    </a:gsLst>
                    <a:lin ang="5400000" scaled="0"/>
                  </a:gradFill>
                  <a:ea typeface="Segoe UI" pitchFamily="34" charset="0"/>
                  <a:cs typeface="Segoe UI" pitchFamily="34" charset="0"/>
                </a:rPr>
                <a:t>“On and Off”</a:t>
              </a:r>
            </a:p>
          </p:txBody>
        </p:sp>
      </p:grpSp>
      <p:grpSp>
        <p:nvGrpSpPr>
          <p:cNvPr id="24" name="Group 23"/>
          <p:cNvGrpSpPr/>
          <p:nvPr/>
        </p:nvGrpSpPr>
        <p:grpSpPr>
          <a:xfrm>
            <a:off x="7960798" y="1989379"/>
            <a:ext cx="1079716" cy="1096223"/>
            <a:chOff x="7959112" y="1989634"/>
            <a:chExt cx="1080120" cy="1096633"/>
          </a:xfrm>
        </p:grpSpPr>
        <p:cxnSp>
          <p:nvCxnSpPr>
            <p:cNvPr id="18" name="Straight Arrow Connector 17"/>
            <p:cNvCxnSpPr/>
            <p:nvPr/>
          </p:nvCxnSpPr>
          <p:spPr>
            <a:xfrm flipV="1">
              <a:off x="7961361" y="1989634"/>
              <a:ext cx="0" cy="1096633"/>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7959112" y="3086265"/>
              <a:ext cx="1080120" cy="1"/>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9911001" y="1989379"/>
            <a:ext cx="1079716" cy="1096223"/>
            <a:chOff x="7959112" y="1989634"/>
            <a:chExt cx="1080120" cy="1096633"/>
          </a:xfrm>
        </p:grpSpPr>
        <p:cxnSp>
          <p:nvCxnSpPr>
            <p:cNvPr id="26" name="Straight Arrow Connector 25"/>
            <p:cNvCxnSpPr/>
            <p:nvPr/>
          </p:nvCxnSpPr>
          <p:spPr>
            <a:xfrm flipV="1">
              <a:off x="7961361" y="1989634"/>
              <a:ext cx="0" cy="1096633"/>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7959112" y="3086265"/>
              <a:ext cx="1080120" cy="1"/>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7973457" y="4004851"/>
            <a:ext cx="1079716" cy="1096223"/>
            <a:chOff x="7959112" y="1989634"/>
            <a:chExt cx="1080120" cy="1096633"/>
          </a:xfrm>
        </p:grpSpPr>
        <p:cxnSp>
          <p:nvCxnSpPr>
            <p:cNvPr id="29" name="Straight Arrow Connector 28"/>
            <p:cNvCxnSpPr/>
            <p:nvPr/>
          </p:nvCxnSpPr>
          <p:spPr>
            <a:xfrm flipV="1">
              <a:off x="7961361" y="1989634"/>
              <a:ext cx="0" cy="1096633"/>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7959112" y="3086265"/>
              <a:ext cx="1080120" cy="1"/>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9934340" y="4004851"/>
            <a:ext cx="1079716" cy="1096223"/>
            <a:chOff x="7959112" y="1989634"/>
            <a:chExt cx="1080120" cy="1096633"/>
          </a:xfrm>
        </p:grpSpPr>
        <p:cxnSp>
          <p:nvCxnSpPr>
            <p:cNvPr id="32" name="Straight Arrow Connector 31"/>
            <p:cNvCxnSpPr/>
            <p:nvPr/>
          </p:nvCxnSpPr>
          <p:spPr>
            <a:xfrm flipV="1">
              <a:off x="7961361" y="1989634"/>
              <a:ext cx="0" cy="1096633"/>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7959112" y="3086265"/>
              <a:ext cx="1080120" cy="1"/>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p:cNvCxnSpPr/>
          <p:nvPr/>
        </p:nvCxnSpPr>
        <p:spPr>
          <a:xfrm flipV="1">
            <a:off x="7973457" y="2716802"/>
            <a:ext cx="353958" cy="208331"/>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8687322" y="2716802"/>
            <a:ext cx="353193" cy="208331"/>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327414" y="2205321"/>
            <a:ext cx="0" cy="8802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687321" y="2205321"/>
            <a:ext cx="0" cy="8802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Arc 42"/>
          <p:cNvSpPr/>
          <p:nvPr/>
        </p:nvSpPr>
        <p:spPr>
          <a:xfrm>
            <a:off x="8759304" y="1557491"/>
            <a:ext cx="2231414" cy="1370911"/>
          </a:xfrm>
          <a:prstGeom prst="arc">
            <a:avLst>
              <a:gd name="adj1" fmla="val 426140"/>
              <a:gd name="adj2" fmla="val 5099298"/>
            </a:avLst>
          </a:prstGeom>
          <a:ln>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250"/>
            <a:endParaRPr lang="en-GB" sz="1799">
              <a:solidFill>
                <a:srgbClr val="505050"/>
              </a:solidFill>
            </a:endParaRPr>
          </a:p>
        </p:txBody>
      </p:sp>
      <p:sp>
        <p:nvSpPr>
          <p:cNvPr id="44" name="Freeform 43"/>
          <p:cNvSpPr/>
          <p:nvPr/>
        </p:nvSpPr>
        <p:spPr bwMode="auto">
          <a:xfrm>
            <a:off x="7992438" y="4292774"/>
            <a:ext cx="1004942" cy="575849"/>
          </a:xfrm>
          <a:custGeom>
            <a:avLst/>
            <a:gdLst>
              <a:gd name="connsiteX0" fmla="*/ 0 w 1005317"/>
              <a:gd name="connsiteY0" fmla="*/ 238840 h 251848"/>
              <a:gd name="connsiteX1" fmla="*/ 348018 w 1005317"/>
              <a:gd name="connsiteY1" fmla="*/ 225193 h 251848"/>
              <a:gd name="connsiteX2" fmla="*/ 518615 w 1005317"/>
              <a:gd name="connsiteY2" fmla="*/ 5 h 251848"/>
              <a:gd name="connsiteX3" fmla="*/ 641445 w 1005317"/>
              <a:gd name="connsiteY3" fmla="*/ 232017 h 251848"/>
              <a:gd name="connsiteX4" fmla="*/ 968991 w 1005317"/>
              <a:gd name="connsiteY4" fmla="*/ 225193 h 251848"/>
              <a:gd name="connsiteX5" fmla="*/ 982639 w 1005317"/>
              <a:gd name="connsiteY5" fmla="*/ 225193 h 2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317" h="251848">
                <a:moveTo>
                  <a:pt x="0" y="238840"/>
                </a:moveTo>
                <a:cubicBezTo>
                  <a:pt x="130791" y="251919"/>
                  <a:pt x="261582" y="264999"/>
                  <a:pt x="348018" y="225193"/>
                </a:cubicBezTo>
                <a:cubicBezTo>
                  <a:pt x="434454" y="185387"/>
                  <a:pt x="469711" y="-1132"/>
                  <a:pt x="518615" y="5"/>
                </a:cubicBezTo>
                <a:cubicBezTo>
                  <a:pt x="567519" y="1142"/>
                  <a:pt x="566382" y="194486"/>
                  <a:pt x="641445" y="232017"/>
                </a:cubicBezTo>
                <a:cubicBezTo>
                  <a:pt x="716508" y="269548"/>
                  <a:pt x="912125" y="226330"/>
                  <a:pt x="968991" y="225193"/>
                </a:cubicBezTo>
                <a:cubicBezTo>
                  <a:pt x="1025857" y="224056"/>
                  <a:pt x="1004248" y="224624"/>
                  <a:pt x="982639" y="225193"/>
                </a:cubicBezTo>
              </a:path>
            </a:pathLst>
          </a:custGeom>
          <a:noFill/>
          <a:ln>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50"/>
            <a:endParaRPr lang="en-GB" sz="1799">
              <a:solidFill>
                <a:srgbClr val="FFFFFF"/>
              </a:solidFill>
            </a:endParaRPr>
          </a:p>
        </p:txBody>
      </p:sp>
      <p:sp>
        <p:nvSpPr>
          <p:cNvPr id="45" name="Freeform 44"/>
          <p:cNvSpPr/>
          <p:nvPr/>
        </p:nvSpPr>
        <p:spPr bwMode="auto">
          <a:xfrm>
            <a:off x="9943339" y="4256950"/>
            <a:ext cx="1023200" cy="641260"/>
          </a:xfrm>
          <a:custGeom>
            <a:avLst/>
            <a:gdLst>
              <a:gd name="connsiteX0" fmla="*/ 0 w 1023582"/>
              <a:gd name="connsiteY0" fmla="*/ 621023 h 641500"/>
              <a:gd name="connsiteX1" fmla="*/ 163773 w 1023582"/>
              <a:gd name="connsiteY1" fmla="*/ 20521 h 641500"/>
              <a:gd name="connsiteX2" fmla="*/ 266131 w 1023582"/>
              <a:gd name="connsiteY2" fmla="*/ 614199 h 641500"/>
              <a:gd name="connsiteX3" fmla="*/ 382137 w 1023582"/>
              <a:gd name="connsiteY3" fmla="*/ 20521 h 641500"/>
              <a:gd name="connsiteX4" fmla="*/ 484496 w 1023582"/>
              <a:gd name="connsiteY4" fmla="*/ 621023 h 641500"/>
              <a:gd name="connsiteX5" fmla="*/ 586854 w 1023582"/>
              <a:gd name="connsiteY5" fmla="*/ 20521 h 641500"/>
              <a:gd name="connsiteX6" fmla="*/ 675564 w 1023582"/>
              <a:gd name="connsiteY6" fmla="*/ 627847 h 641500"/>
              <a:gd name="connsiteX7" fmla="*/ 777922 w 1023582"/>
              <a:gd name="connsiteY7" fmla="*/ 13697 h 641500"/>
              <a:gd name="connsiteX8" fmla="*/ 866633 w 1023582"/>
              <a:gd name="connsiteY8" fmla="*/ 641494 h 641500"/>
              <a:gd name="connsiteX9" fmla="*/ 948519 w 1023582"/>
              <a:gd name="connsiteY9" fmla="*/ 49 h 641500"/>
              <a:gd name="connsiteX10" fmla="*/ 1023582 w 1023582"/>
              <a:gd name="connsiteY10" fmla="*/ 614199 h 64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3582" h="641500">
                <a:moveTo>
                  <a:pt x="0" y="621023"/>
                </a:moveTo>
                <a:cubicBezTo>
                  <a:pt x="59709" y="321340"/>
                  <a:pt x="119418" y="21658"/>
                  <a:pt x="163773" y="20521"/>
                </a:cubicBezTo>
                <a:cubicBezTo>
                  <a:pt x="208128" y="19384"/>
                  <a:pt x="229737" y="614199"/>
                  <a:pt x="266131" y="614199"/>
                </a:cubicBezTo>
                <a:cubicBezTo>
                  <a:pt x="302525" y="614199"/>
                  <a:pt x="345743" y="19384"/>
                  <a:pt x="382137" y="20521"/>
                </a:cubicBezTo>
                <a:cubicBezTo>
                  <a:pt x="418531" y="21658"/>
                  <a:pt x="450377" y="621023"/>
                  <a:pt x="484496" y="621023"/>
                </a:cubicBezTo>
                <a:cubicBezTo>
                  <a:pt x="518615" y="621023"/>
                  <a:pt x="555009" y="19384"/>
                  <a:pt x="586854" y="20521"/>
                </a:cubicBezTo>
                <a:cubicBezTo>
                  <a:pt x="618699" y="21658"/>
                  <a:pt x="643719" y="628984"/>
                  <a:pt x="675564" y="627847"/>
                </a:cubicBezTo>
                <a:cubicBezTo>
                  <a:pt x="707409" y="626710"/>
                  <a:pt x="746077" y="11423"/>
                  <a:pt x="777922" y="13697"/>
                </a:cubicBezTo>
                <a:cubicBezTo>
                  <a:pt x="809767" y="15971"/>
                  <a:pt x="838200" y="643769"/>
                  <a:pt x="866633" y="641494"/>
                </a:cubicBezTo>
                <a:cubicBezTo>
                  <a:pt x="895066" y="639219"/>
                  <a:pt x="922361" y="4598"/>
                  <a:pt x="948519" y="49"/>
                </a:cubicBezTo>
                <a:cubicBezTo>
                  <a:pt x="974677" y="-4500"/>
                  <a:pt x="999129" y="304849"/>
                  <a:pt x="1023582" y="614199"/>
                </a:cubicBezTo>
              </a:path>
            </a:pathLst>
          </a:custGeom>
          <a:noFill/>
          <a:ln>
            <a:solidFill>
              <a:schemeClr val="bg1"/>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50"/>
            <a:endParaRPr lang="en-GB" sz="1799">
              <a:solidFill>
                <a:srgbClr val="FFFFFF"/>
              </a:solidFill>
            </a:endParaRPr>
          </a:p>
        </p:txBody>
      </p:sp>
      <p:cxnSp>
        <p:nvCxnSpPr>
          <p:cNvPr id="47" name="Straight Arrow Connector 46"/>
          <p:cNvCxnSpPr/>
          <p:nvPr/>
        </p:nvCxnSpPr>
        <p:spPr>
          <a:xfrm flipV="1">
            <a:off x="7175717" y="1772764"/>
            <a:ext cx="71981" cy="38660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493651" y="5948339"/>
            <a:ext cx="386056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003865" y="3288830"/>
            <a:ext cx="246221" cy="833562"/>
          </a:xfrm>
          <a:prstGeom prst="rect">
            <a:avLst/>
          </a:prstGeom>
          <a:noFill/>
        </p:spPr>
        <p:txBody>
          <a:bodyPr vert="vert270" wrap="none" lIns="0" tIns="0" rIns="0" bIns="0" rtlCol="0">
            <a:spAutoFit/>
          </a:bodyPr>
          <a:lstStyle/>
          <a:p>
            <a:pPr defTabSz="914250"/>
            <a:r>
              <a:rPr lang="en-GB" sz="1600" dirty="0">
                <a:gradFill>
                  <a:gsLst>
                    <a:gs pos="0">
                      <a:srgbClr val="505050">
                        <a:lumMod val="75000"/>
                        <a:lumOff val="25000"/>
                      </a:srgbClr>
                    </a:gs>
                    <a:gs pos="80000">
                      <a:srgbClr val="505050">
                        <a:lumMod val="65000"/>
                        <a:lumOff val="35000"/>
                      </a:srgbClr>
                    </a:gs>
                  </a:gsLst>
                  <a:lin ang="16200000" scaled="0"/>
                </a:gradFill>
                <a:ea typeface="Segoe UI" pitchFamily="34" charset="0"/>
                <a:cs typeface="Segoe UI" pitchFamily="34" charset="0"/>
              </a:rPr>
              <a:t>Compute</a:t>
            </a:r>
          </a:p>
        </p:txBody>
      </p:sp>
      <p:sp>
        <p:nvSpPr>
          <p:cNvPr id="51" name="TextBox 50"/>
          <p:cNvSpPr txBox="1"/>
          <p:nvPr/>
        </p:nvSpPr>
        <p:spPr>
          <a:xfrm>
            <a:off x="9152199" y="5702211"/>
            <a:ext cx="440826" cy="246221"/>
          </a:xfrm>
          <a:prstGeom prst="rect">
            <a:avLst/>
          </a:prstGeom>
          <a:noFill/>
        </p:spPr>
        <p:txBody>
          <a:bodyPr wrap="none" lIns="0" tIns="0" rIns="0" bIns="0" rtlCol="0">
            <a:spAutoFit/>
          </a:bodyPr>
          <a:lstStyle/>
          <a:p>
            <a:pPr defTabSz="914250"/>
            <a:r>
              <a:rPr lang="en-GB" sz="1600" dirty="0">
                <a:gradFill>
                  <a:gsLst>
                    <a:gs pos="0">
                      <a:srgbClr val="505050">
                        <a:lumMod val="75000"/>
                        <a:lumOff val="25000"/>
                      </a:srgbClr>
                    </a:gs>
                    <a:gs pos="80000">
                      <a:srgbClr val="505050">
                        <a:lumMod val="65000"/>
                        <a:lumOff val="35000"/>
                      </a:srgbClr>
                    </a:gs>
                  </a:gsLst>
                  <a:lin ang="16200000" scaled="0"/>
                </a:gradFill>
                <a:ea typeface="Segoe UI" pitchFamily="34" charset="0"/>
                <a:cs typeface="Segoe UI" pitchFamily="34" charset="0"/>
              </a:rPr>
              <a:t>Time</a:t>
            </a:r>
          </a:p>
        </p:txBody>
      </p:sp>
    </p:spTree>
    <p:extLst>
      <p:ext uri="{BB962C8B-B14F-4D97-AF65-F5344CB8AC3E}">
        <p14:creationId xmlns:p14="http://schemas.microsoft.com/office/powerpoint/2010/main" val="574660933"/>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2506525"/>
            <a:ext cx="10237787" cy="1994392"/>
          </a:xfrm>
        </p:spPr>
        <p:txBody>
          <a:bodyPr/>
          <a:lstStyle/>
          <a:p>
            <a:r>
              <a:rPr lang="en-US" dirty="0" smtClean="0">
                <a:gradFill>
                  <a:gsLst>
                    <a:gs pos="1250">
                      <a:srgbClr val="FFFFFF"/>
                    </a:gs>
                    <a:gs pos="100000">
                      <a:srgbClr val="FFFFFF"/>
                    </a:gs>
                  </a:gsLst>
                  <a:lin ang="5400000" scaled="0"/>
                </a:gradFill>
              </a:rPr>
              <a:t>Storing device data in</a:t>
            </a:r>
            <a:br>
              <a:rPr lang="en-US" dirty="0" smtClean="0">
                <a:gradFill>
                  <a:gsLst>
                    <a:gs pos="1250">
                      <a:srgbClr val="FFFFFF"/>
                    </a:gs>
                    <a:gs pos="100000">
                      <a:srgbClr val="FFFFFF"/>
                    </a:gs>
                  </a:gsLst>
                  <a:lin ang="5400000" scaled="0"/>
                </a:gradFill>
              </a:rPr>
            </a:br>
            <a:r>
              <a:rPr lang="en-US" dirty="0" err="1" smtClean="0">
                <a:gradFill>
                  <a:gsLst>
                    <a:gs pos="1250">
                      <a:srgbClr val="FFFFFF"/>
                    </a:gs>
                    <a:gs pos="100000">
                      <a:srgbClr val="FFFFFF"/>
                    </a:gs>
                  </a:gsLst>
                  <a:lin ang="5400000" scaled="0"/>
                </a:gradFill>
              </a:rPr>
              <a:t>MongoDB</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27316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312380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18795" y="1831588"/>
            <a:ext cx="10983558" cy="253646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5294" b="0" i="0" u="none" strike="noStrike" kern="0" cap="none" spc="-100" normalizeH="0" baseline="0" noProof="0" dirty="0" smtClean="0">
                <a:ln w="3175">
                  <a:noFill/>
                </a:ln>
                <a:solidFill>
                  <a:srgbClr val="0054A6"/>
                </a:solidFill>
                <a:effectLst/>
                <a:uLnTx/>
                <a:uFillTx/>
                <a:latin typeface="Segoe UI Light"/>
                <a:cs typeface="Segoe UI" pitchFamily="34" charset="0"/>
              </a:rPr>
              <a:t>Only a scalable elastic computing infrastructure can solve this scalability challenge; such as Windows Azure</a:t>
            </a:r>
            <a:endParaRPr kumimoji="0" lang="en-GB" sz="1800" b="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42585433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custDataLst>
              <p:tags r:id="rId1"/>
            </p:custDataLst>
          </p:nvPr>
        </p:nvSpPr>
        <p:spPr bwMode="auto">
          <a:xfrm>
            <a:off x="521988" y="1141473"/>
            <a:ext cx="6943047" cy="5133045"/>
          </a:xfrm>
          <a:prstGeom prst="rect">
            <a:avLst/>
          </a:prstGeom>
          <a:solidFill>
            <a:schemeClr val="bg1">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0" tIns="45686" rIns="91370" bIns="45686" numCol="1" spcCol="0" rtlCol="0" anchor="t" anchorCtr="0" compatLnSpc="1">
            <a:prstTxWarp prst="textNoShape">
              <a:avLst/>
            </a:prstTxWarp>
          </a:bodyPr>
          <a:lstStyle/>
          <a:p>
            <a:pPr algn="ctr" defTabSz="913434" fontAlgn="base">
              <a:spcBef>
                <a:spcPct val="0"/>
              </a:spcBef>
              <a:spcAft>
                <a:spcPct val="0"/>
              </a:spcAft>
            </a:pPr>
            <a:endParaRPr lang="en-US" sz="1799" dirty="0">
              <a:ln>
                <a:solidFill>
                  <a:srgbClr val="505050">
                    <a:alpha val="0"/>
                  </a:srgbClr>
                </a:solidFill>
              </a:ln>
              <a:solidFill>
                <a:srgbClr val="FFFFFF"/>
              </a:solidFill>
              <a:latin typeface="Segoe UI Light" pitchFamily="34" charset="0"/>
            </a:endParaRPr>
          </a:p>
        </p:txBody>
      </p:sp>
      <p:sp>
        <p:nvSpPr>
          <p:cNvPr id="5" name="Title 1"/>
          <p:cNvSpPr txBox="1">
            <a:spLocks/>
          </p:cNvSpPr>
          <p:nvPr/>
        </p:nvSpPr>
        <p:spPr>
          <a:xfrm>
            <a:off x="523575" y="229001"/>
            <a:ext cx="11144852" cy="553791"/>
          </a:xfrm>
          <a:prstGeom prst="rect">
            <a:avLst/>
          </a:prstGeom>
        </p:spPr>
        <p:txBody>
          <a:bodyPr/>
          <a:lst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GB" sz="3999">
                <a:solidFill>
                  <a:srgbClr val="FFFFFF"/>
                </a:solidFill>
              </a:rPr>
              <a:t>Device Classifications</a:t>
            </a:r>
          </a:p>
        </p:txBody>
      </p:sp>
      <p:sp>
        <p:nvSpPr>
          <p:cNvPr id="6" name="Content Placeholder 2"/>
          <p:cNvSpPr txBox="1">
            <a:spLocks/>
          </p:cNvSpPr>
          <p:nvPr/>
        </p:nvSpPr>
        <p:spPr>
          <a:xfrm>
            <a:off x="3817541" y="3028307"/>
            <a:ext cx="3723234" cy="1526002"/>
          </a:xfrm>
          <a:prstGeom prst="rect">
            <a:avLst/>
          </a:prstGeom>
        </p:spPr>
        <p:txBody>
          <a:bodyPr vert="horz" lIns="121854" tIns="60926" rIns="121854" bIns="60926"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lvl="1" indent="0" defTabSz="913970">
              <a:lnSpc>
                <a:spcPct val="90000"/>
              </a:lnSpc>
              <a:spcBef>
                <a:spcPts val="0"/>
              </a:spcBef>
              <a:spcAft>
                <a:spcPts val="600"/>
              </a:spcAft>
              <a:buSzPct val="80000"/>
              <a:buNone/>
            </a:pPr>
            <a:r>
              <a:rPr lang="en-GB" sz="1799" spc="-51" dirty="0">
                <a:solidFill>
                  <a:srgbClr val="FFFFFF"/>
                </a:solidFill>
                <a:latin typeface="Segoe UI"/>
                <a:cs typeface="Segoe UI" pitchFamily="34" charset="0"/>
              </a:rPr>
              <a:t>Background processes</a:t>
            </a:r>
          </a:p>
          <a:p>
            <a:pPr marL="3174" lvl="1" indent="0" defTabSz="913970">
              <a:lnSpc>
                <a:spcPct val="90000"/>
              </a:lnSpc>
              <a:spcBef>
                <a:spcPts val="0"/>
              </a:spcBef>
              <a:spcAft>
                <a:spcPts val="600"/>
              </a:spcAft>
              <a:buSzPct val="80000"/>
              <a:buNone/>
            </a:pPr>
            <a:r>
              <a:rPr lang="en-GB" sz="1799" spc="-51" dirty="0">
                <a:solidFill>
                  <a:srgbClr val="FFFFFF"/>
                </a:solidFill>
                <a:latin typeface="Segoe UI"/>
                <a:cs typeface="Segoe UI" pitchFamily="34" charset="0"/>
              </a:rPr>
              <a:t>Push notifications requiring Server contexts</a:t>
            </a:r>
          </a:p>
          <a:p>
            <a:pPr marL="3174" lvl="1" indent="0" defTabSz="913970">
              <a:lnSpc>
                <a:spcPct val="90000"/>
              </a:lnSpc>
              <a:spcBef>
                <a:spcPts val="0"/>
              </a:spcBef>
              <a:spcAft>
                <a:spcPts val="600"/>
              </a:spcAft>
              <a:buSzPct val="80000"/>
              <a:buNone/>
            </a:pPr>
            <a:r>
              <a:rPr lang="en-GB" sz="1799" spc="-51" dirty="0">
                <a:solidFill>
                  <a:srgbClr val="FFFFFF"/>
                </a:solidFill>
                <a:latin typeface="Segoe UI"/>
                <a:cs typeface="Segoe UI" pitchFamily="34" charset="0"/>
              </a:rPr>
              <a:t>Location sensitive data </a:t>
            </a:r>
          </a:p>
        </p:txBody>
      </p:sp>
      <p:sp>
        <p:nvSpPr>
          <p:cNvPr id="7" name="Content Placeholder 2"/>
          <p:cNvSpPr txBox="1">
            <a:spLocks/>
          </p:cNvSpPr>
          <p:nvPr/>
        </p:nvSpPr>
        <p:spPr>
          <a:xfrm>
            <a:off x="3815954" y="4748514"/>
            <a:ext cx="3723234" cy="1526002"/>
          </a:xfrm>
          <a:prstGeom prst="rect">
            <a:avLst/>
          </a:prstGeom>
        </p:spPr>
        <p:txBody>
          <a:bodyPr vert="horz" lIns="121854" tIns="60926" rIns="121854" bIns="60926"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lvl="1" indent="0" defTabSz="913970">
              <a:lnSpc>
                <a:spcPct val="90000"/>
              </a:lnSpc>
              <a:spcBef>
                <a:spcPts val="0"/>
              </a:spcBef>
              <a:spcAft>
                <a:spcPts val="600"/>
              </a:spcAft>
              <a:buSzPct val="80000"/>
              <a:buNone/>
            </a:pPr>
            <a:r>
              <a:rPr lang="en-US" sz="1799" spc="-51" dirty="0">
                <a:solidFill>
                  <a:srgbClr val="FFFFFF"/>
                </a:solidFill>
                <a:latin typeface="Segoe UI"/>
                <a:cs typeface="Segoe UI" pitchFamily="34" charset="0"/>
              </a:rPr>
              <a:t>Nike+</a:t>
            </a:r>
          </a:p>
          <a:p>
            <a:pPr marL="3174" lvl="1" indent="0" defTabSz="913970">
              <a:lnSpc>
                <a:spcPct val="90000"/>
              </a:lnSpc>
              <a:spcBef>
                <a:spcPts val="0"/>
              </a:spcBef>
              <a:spcAft>
                <a:spcPts val="600"/>
              </a:spcAft>
              <a:buSzPct val="80000"/>
              <a:buNone/>
            </a:pPr>
            <a:r>
              <a:rPr lang="en-US" sz="1799" spc="-51" dirty="0">
                <a:solidFill>
                  <a:srgbClr val="FFFFFF"/>
                </a:solidFill>
                <a:latin typeface="Segoe UI"/>
                <a:cs typeface="Segoe UI" pitchFamily="34" charset="0"/>
              </a:rPr>
              <a:t>Intelligent Housing</a:t>
            </a:r>
          </a:p>
          <a:p>
            <a:pPr marL="3174" lvl="1" indent="0" defTabSz="913970">
              <a:lnSpc>
                <a:spcPct val="90000"/>
              </a:lnSpc>
              <a:spcBef>
                <a:spcPts val="0"/>
              </a:spcBef>
              <a:spcAft>
                <a:spcPts val="600"/>
              </a:spcAft>
              <a:buSzPct val="80000"/>
              <a:buNone/>
            </a:pPr>
            <a:r>
              <a:rPr lang="en-US" sz="1799" spc="-51" dirty="0">
                <a:solidFill>
                  <a:srgbClr val="FFFFFF"/>
                </a:solidFill>
                <a:latin typeface="Segoe UI"/>
                <a:cs typeface="Segoe UI" pitchFamily="34" charset="0"/>
              </a:rPr>
              <a:t>RFID</a:t>
            </a:r>
          </a:p>
        </p:txBody>
      </p:sp>
      <p:sp>
        <p:nvSpPr>
          <p:cNvPr id="8" name="Content Placeholder 2"/>
          <p:cNvSpPr txBox="1">
            <a:spLocks/>
          </p:cNvSpPr>
          <p:nvPr/>
        </p:nvSpPr>
        <p:spPr>
          <a:xfrm>
            <a:off x="3818176" y="1308099"/>
            <a:ext cx="3723234" cy="1526002"/>
          </a:xfrm>
          <a:prstGeom prst="rect">
            <a:avLst/>
          </a:prstGeom>
        </p:spPr>
        <p:txBody>
          <a:bodyPr vert="horz" lIns="121854" tIns="60926" rIns="121854" bIns="60926"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lvl="1" indent="0" defTabSz="913970">
              <a:lnSpc>
                <a:spcPct val="90000"/>
              </a:lnSpc>
              <a:spcBef>
                <a:spcPts val="0"/>
              </a:spcBef>
              <a:spcAft>
                <a:spcPts val="600"/>
              </a:spcAft>
              <a:buSzPct val="80000"/>
              <a:buNone/>
            </a:pPr>
            <a:r>
              <a:rPr lang="en-GB" sz="1799" spc="-51" dirty="0">
                <a:solidFill>
                  <a:srgbClr val="FFFFFF"/>
                </a:solidFill>
                <a:latin typeface="Segoe UI"/>
                <a:cs typeface="Segoe UI" pitchFamily="34" charset="0"/>
              </a:rPr>
              <a:t>Desktop PC and Laptops</a:t>
            </a:r>
          </a:p>
          <a:p>
            <a:pPr marL="3174" lvl="1" indent="0" defTabSz="913970">
              <a:lnSpc>
                <a:spcPct val="90000"/>
              </a:lnSpc>
              <a:spcBef>
                <a:spcPts val="0"/>
              </a:spcBef>
              <a:spcAft>
                <a:spcPts val="600"/>
              </a:spcAft>
              <a:buSzPct val="80000"/>
              <a:buNone/>
            </a:pPr>
            <a:r>
              <a:rPr lang="en-GB" sz="1799" spc="-51" dirty="0">
                <a:solidFill>
                  <a:srgbClr val="FFFFFF"/>
                </a:solidFill>
                <a:latin typeface="Segoe UI"/>
                <a:cs typeface="Segoe UI" pitchFamily="34" charset="0"/>
              </a:rPr>
              <a:t>Background processes</a:t>
            </a:r>
          </a:p>
          <a:p>
            <a:pPr marL="3174" lvl="1" indent="0" defTabSz="913970">
              <a:lnSpc>
                <a:spcPct val="90000"/>
              </a:lnSpc>
              <a:spcBef>
                <a:spcPts val="0"/>
              </a:spcBef>
              <a:spcAft>
                <a:spcPts val="600"/>
              </a:spcAft>
              <a:buSzPct val="80000"/>
              <a:buNone/>
            </a:pPr>
            <a:r>
              <a:rPr lang="en-GB" sz="1799" spc="-51" dirty="0">
                <a:solidFill>
                  <a:srgbClr val="FFFFFF"/>
                </a:solidFill>
                <a:latin typeface="Segoe UI"/>
                <a:cs typeface="Segoe UI" pitchFamily="34" charset="0"/>
              </a:rPr>
              <a:t>User interactions</a:t>
            </a:r>
            <a:endParaRPr lang="en-US" sz="1799" spc="-51" dirty="0">
              <a:solidFill>
                <a:srgbClr val="FFFFFF"/>
              </a:solidFill>
              <a:latin typeface="Segoe UI"/>
              <a:cs typeface="Segoe UI" pitchFamily="34" charset="0"/>
            </a:endParaRPr>
          </a:p>
        </p:txBody>
      </p:sp>
      <p:grpSp>
        <p:nvGrpSpPr>
          <p:cNvPr id="9" name="Group 8"/>
          <p:cNvGrpSpPr/>
          <p:nvPr/>
        </p:nvGrpSpPr>
        <p:grpSpPr>
          <a:xfrm>
            <a:off x="653620" y="1556911"/>
            <a:ext cx="3007271" cy="792676"/>
            <a:chOff x="649206" y="2018321"/>
            <a:chExt cx="3008394" cy="792972"/>
          </a:xfrm>
        </p:grpSpPr>
        <p:pic>
          <p:nvPicPr>
            <p:cNvPr id="10" name="Picture 48" descr="C:\Users\sakuu\Documents\Ballmer MGX 2011\Tile Icons\Calendar Engineer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649206" y="2018321"/>
              <a:ext cx="750914" cy="79297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650020" y="2151188"/>
              <a:ext cx="2007580" cy="276937"/>
            </a:xfrm>
            <a:prstGeom prst="rect">
              <a:avLst/>
            </a:prstGeom>
            <a:noFill/>
          </p:spPr>
          <p:txBody>
            <a:bodyPr wrap="square" lIns="0" tIns="0" rIns="0" bIns="0" rtlCol="0">
              <a:spAutoFit/>
            </a:bodyPr>
            <a:lstStyle/>
            <a:p>
              <a:pPr defTabSz="914250"/>
              <a:r>
                <a:rPr lang="en-US" sz="1799" spc="-100" dirty="0">
                  <a:solidFill>
                    <a:srgbClr val="FFFFFF"/>
                  </a:solidFill>
                  <a:ea typeface="Segoe UI" pitchFamily="34" charset="0"/>
                  <a:cs typeface="Segoe UI" pitchFamily="34" charset="0"/>
                </a:rPr>
                <a:t>Desktop</a:t>
              </a:r>
            </a:p>
          </p:txBody>
        </p:sp>
      </p:grpSp>
      <p:grpSp>
        <p:nvGrpSpPr>
          <p:cNvPr id="12" name="Group 11"/>
          <p:cNvGrpSpPr/>
          <p:nvPr/>
        </p:nvGrpSpPr>
        <p:grpSpPr>
          <a:xfrm>
            <a:off x="709658" y="3335830"/>
            <a:ext cx="2980404" cy="848193"/>
            <a:chOff x="705266" y="3920247"/>
            <a:chExt cx="2981516" cy="848510"/>
          </a:xfrm>
        </p:grpSpPr>
        <p:sp>
          <p:nvSpPr>
            <p:cNvPr id="13" name="TextBox 12"/>
            <p:cNvSpPr txBox="1"/>
            <p:nvPr/>
          </p:nvSpPr>
          <p:spPr>
            <a:xfrm>
              <a:off x="1650019" y="4127510"/>
              <a:ext cx="2036763" cy="221554"/>
            </a:xfrm>
            <a:prstGeom prst="rect">
              <a:avLst/>
            </a:prstGeom>
            <a:noFill/>
          </p:spPr>
          <p:txBody>
            <a:bodyPr wrap="square" lIns="0" tIns="0" rIns="0" bIns="0" rtlCol="0">
              <a:spAutoFit/>
            </a:bodyPr>
            <a:lstStyle/>
            <a:p>
              <a:pPr defTabSz="914250">
                <a:lnSpc>
                  <a:spcPct val="80000"/>
                </a:lnSpc>
              </a:pPr>
              <a:r>
                <a:rPr lang="en-US" sz="1799" spc="-100" dirty="0">
                  <a:solidFill>
                    <a:srgbClr val="FFFFFF"/>
                  </a:solidFill>
                  <a:ea typeface="Segoe UI" pitchFamily="34" charset="0"/>
                  <a:cs typeface="Segoe UI" pitchFamily="34" charset="0"/>
                </a:rPr>
                <a:t>Mobile</a:t>
              </a:r>
            </a:p>
          </p:txBody>
        </p:sp>
        <p:pic>
          <p:nvPicPr>
            <p:cNvPr id="14" name="Picture 39" descr="C:\Users\sakuu\Documents\Ballmer WPC\PNGS\Tim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705266" y="3920247"/>
              <a:ext cx="563324" cy="8485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626747" y="5157998"/>
            <a:ext cx="3296173" cy="826572"/>
            <a:chOff x="622324" y="5733368"/>
            <a:chExt cx="3297404" cy="826881"/>
          </a:xfrm>
        </p:grpSpPr>
        <p:sp>
          <p:nvSpPr>
            <p:cNvPr id="16" name="Freeform 154"/>
            <p:cNvSpPr>
              <a:spLocks noEditPoints="1"/>
            </p:cNvSpPr>
            <p:nvPr/>
          </p:nvSpPr>
          <p:spPr bwMode="black">
            <a:xfrm>
              <a:off x="622324" y="5733368"/>
              <a:ext cx="827097" cy="826881"/>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74" tIns="41138" rIns="82274" bIns="41138" numCol="1" anchor="t" anchorCtr="0" compatLnSpc="1">
              <a:prstTxWarp prst="textNoShape">
                <a:avLst/>
              </a:prstTxWarp>
            </a:bodyPr>
            <a:lstStyle/>
            <a:p>
              <a:pPr defTabSz="914250"/>
              <a:endParaRPr lang="en-US" sz="1600" dirty="0">
                <a:solidFill>
                  <a:srgbClr val="FFFFFF"/>
                </a:solidFill>
              </a:endParaRPr>
            </a:p>
          </p:txBody>
        </p:sp>
        <p:sp>
          <p:nvSpPr>
            <p:cNvPr id="17" name="TextBox 16"/>
            <p:cNvSpPr txBox="1"/>
            <p:nvPr/>
          </p:nvSpPr>
          <p:spPr>
            <a:xfrm>
              <a:off x="1650019" y="5849642"/>
              <a:ext cx="2269709" cy="221554"/>
            </a:xfrm>
            <a:prstGeom prst="rect">
              <a:avLst/>
            </a:prstGeom>
            <a:noFill/>
          </p:spPr>
          <p:txBody>
            <a:bodyPr wrap="square" lIns="0" tIns="0" rIns="0" bIns="0" rtlCol="0">
              <a:spAutoFit/>
            </a:bodyPr>
            <a:lstStyle/>
            <a:p>
              <a:pPr defTabSz="914250">
                <a:lnSpc>
                  <a:spcPct val="80000"/>
                </a:lnSpc>
              </a:pPr>
              <a:r>
                <a:rPr lang="en-US" sz="1799" spc="-100" dirty="0">
                  <a:solidFill>
                    <a:srgbClr val="FFFFFF"/>
                  </a:solidFill>
                  <a:ea typeface="Segoe UI" pitchFamily="34" charset="0"/>
                  <a:cs typeface="Segoe UI" pitchFamily="34" charset="0"/>
                </a:rPr>
                <a:t>Embedded</a:t>
              </a:r>
            </a:p>
          </p:txBody>
        </p:sp>
      </p:grpSp>
      <p:sp>
        <p:nvSpPr>
          <p:cNvPr id="18" name="Rectangle 17"/>
          <p:cNvSpPr/>
          <p:nvPr/>
        </p:nvSpPr>
        <p:spPr>
          <a:xfrm>
            <a:off x="7547991" y="1146331"/>
            <a:ext cx="4211325" cy="5015476"/>
          </a:xfrm>
          <a:prstGeom prst="rect">
            <a:avLst/>
          </a:prstGeom>
        </p:spPr>
        <p:txBody>
          <a:bodyPr wrap="square">
            <a:spAutoFit/>
          </a:bodyPr>
          <a:lstStyle/>
          <a:p>
            <a:pPr defTabSz="914250"/>
            <a:r>
              <a:rPr lang="en-US" sz="3199" dirty="0">
                <a:ln>
                  <a:solidFill>
                    <a:srgbClr val="FFFFFF">
                      <a:alpha val="0"/>
                    </a:srgbClr>
                  </a:solidFill>
                </a:ln>
                <a:solidFill>
                  <a:srgbClr val="FFFFFF"/>
                </a:solidFill>
                <a:latin typeface="Segoe UI Light" pitchFamily="34" charset="0"/>
              </a:rPr>
              <a:t>The vast majority of future digital exhaust will be from devices. Smaller (cheaper) devices are increasing in capability and exist purely to monitor and transmit information about their environment</a:t>
            </a:r>
          </a:p>
        </p:txBody>
      </p:sp>
    </p:spTree>
    <p:extLst>
      <p:ext uri="{BB962C8B-B14F-4D97-AF65-F5344CB8AC3E}">
        <p14:creationId xmlns:p14="http://schemas.microsoft.com/office/powerpoint/2010/main" val="208438604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Devices illustrated</a:t>
            </a:r>
            <a:endParaRPr lang="en-US" dirty="0"/>
          </a:p>
        </p:txBody>
      </p:sp>
      <p:sp>
        <p:nvSpPr>
          <p:cNvPr id="10" name="Text Placeholder 9"/>
          <p:cNvSpPr>
            <a:spLocks noGrp="1"/>
          </p:cNvSpPr>
          <p:nvPr>
            <p:ph type="body" sz="quarter" idx="10"/>
          </p:nvPr>
        </p:nvSpPr>
        <p:spPr/>
        <p:txBody>
          <a:bodyPr/>
          <a:lstStyle/>
          <a:p>
            <a:pPr lvl="2"/>
            <a:r>
              <a:rPr lang="en-US" dirty="0" smtClean="0"/>
              <a:t>Desktop</a:t>
            </a:r>
            <a:endParaRPr lang="en-US" dirty="0"/>
          </a:p>
        </p:txBody>
      </p:sp>
      <p:sp>
        <p:nvSpPr>
          <p:cNvPr id="13" name="Text Placeholder 12"/>
          <p:cNvSpPr>
            <a:spLocks noGrp="1"/>
          </p:cNvSpPr>
          <p:nvPr>
            <p:ph type="body" sz="quarter" idx="11"/>
          </p:nvPr>
        </p:nvSpPr>
        <p:spPr>
          <a:xfrm>
            <a:off x="3854962" y="5132189"/>
            <a:ext cx="3585723" cy="457596"/>
          </a:xfrm>
        </p:spPr>
        <p:txBody>
          <a:bodyPr/>
          <a:lstStyle/>
          <a:p>
            <a:pPr lvl="1"/>
            <a:r>
              <a:rPr lang="en-US" dirty="0" smtClean="0"/>
              <a:t>Mobile</a:t>
            </a:r>
            <a:endParaRPr lang="en-US" dirty="0"/>
          </a:p>
        </p:txBody>
      </p:sp>
      <p:sp>
        <p:nvSpPr>
          <p:cNvPr id="14" name="Text Placeholder 13"/>
          <p:cNvSpPr>
            <a:spLocks noGrp="1"/>
          </p:cNvSpPr>
          <p:nvPr>
            <p:ph type="body" sz="quarter" idx="12"/>
          </p:nvPr>
        </p:nvSpPr>
        <p:spPr/>
        <p:txBody>
          <a:bodyPr/>
          <a:lstStyle/>
          <a:p>
            <a:pPr lvl="1"/>
            <a:r>
              <a:rPr lang="en-US" dirty="0" smtClean="0"/>
              <a:t>Embedded</a:t>
            </a:r>
            <a:endParaRPr lang="en-US" dirty="0"/>
          </a:p>
        </p:txBody>
      </p:sp>
      <p:pic>
        <p:nvPicPr>
          <p:cNvPr id="7" name="Picture 6" descr="Azure_icon_wht-09.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226" y="1368011"/>
            <a:ext cx="806774" cy="806774"/>
          </a:xfrm>
          <a:prstGeom prst="rect">
            <a:avLst/>
          </a:prstGeom>
        </p:spPr>
      </p:pic>
      <p:pic>
        <p:nvPicPr>
          <p:cNvPr id="8" name="Picture 7" descr="Azure_icon_wht-1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93716" y="1336287"/>
            <a:ext cx="834203" cy="806774"/>
          </a:xfrm>
          <a:prstGeom prst="rect">
            <a:avLst/>
          </a:prstGeom>
        </p:spPr>
      </p:pic>
      <p:pic>
        <p:nvPicPr>
          <p:cNvPr id="9" name="Picture 8" descr="Azure_icon_wht-1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34246" y="1368011"/>
            <a:ext cx="887530" cy="743325"/>
          </a:xfrm>
          <a:prstGeom prst="rect">
            <a:avLst/>
          </a:prstGeom>
        </p:spPr>
      </p:pic>
      <p:grpSp>
        <p:nvGrpSpPr>
          <p:cNvPr id="5" name="Group 4"/>
          <p:cNvGrpSpPr/>
          <p:nvPr/>
        </p:nvGrpSpPr>
        <p:grpSpPr>
          <a:xfrm>
            <a:off x="517830" y="2398506"/>
            <a:ext cx="2909260" cy="2497606"/>
            <a:chOff x="526862" y="2446105"/>
            <a:chExt cx="2967597" cy="2547688"/>
          </a:xfrm>
        </p:grpSpPr>
        <p:sp>
          <p:nvSpPr>
            <p:cNvPr id="2" name="Rectangle 1"/>
            <p:cNvSpPr/>
            <p:nvPr/>
          </p:nvSpPr>
          <p:spPr bwMode="auto">
            <a:xfrm>
              <a:off x="751640" y="2446105"/>
              <a:ext cx="598173" cy="20116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694506" y="3360495"/>
              <a:ext cx="598173" cy="10972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2652116" y="4001349"/>
              <a:ext cx="598173" cy="4564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526862" y="4504428"/>
              <a:ext cx="1040221" cy="489365"/>
            </a:xfrm>
            <a:prstGeom prst="rect">
              <a:avLst/>
            </a:prstGeom>
            <a:noFill/>
          </p:spPr>
          <p:txBody>
            <a:bodyPr wrap="none" lIns="179285" tIns="143428" rIns="179285" bIns="143428" rtlCol="0">
              <a:spAutoFit/>
            </a:bodyPr>
            <a:lstStyle/>
            <a:p>
              <a:pPr defTabSz="914250">
                <a:lnSpc>
                  <a:spcPct val="90000"/>
                </a:lnSpc>
              </a:pPr>
              <a:r>
                <a:rPr lang="en-GB" sz="1372" dirty="0">
                  <a:solidFill>
                    <a:srgbClr val="FFFFFF"/>
                  </a:solidFill>
                </a:rPr>
                <a:t>Capacity</a:t>
              </a:r>
            </a:p>
          </p:txBody>
        </p:sp>
        <p:sp>
          <p:nvSpPr>
            <p:cNvPr id="21" name="TextBox 20"/>
            <p:cNvSpPr txBox="1"/>
            <p:nvPr/>
          </p:nvSpPr>
          <p:spPr>
            <a:xfrm>
              <a:off x="1608919" y="4504428"/>
              <a:ext cx="723596" cy="489365"/>
            </a:xfrm>
            <a:prstGeom prst="rect">
              <a:avLst/>
            </a:prstGeom>
            <a:noFill/>
          </p:spPr>
          <p:txBody>
            <a:bodyPr wrap="none" lIns="179285" tIns="143428" rIns="179285" bIns="143428" rtlCol="0">
              <a:spAutoFit/>
            </a:bodyPr>
            <a:lstStyle/>
            <a:p>
              <a:pPr defTabSz="914250">
                <a:lnSpc>
                  <a:spcPct val="90000"/>
                </a:lnSpc>
              </a:pPr>
              <a:r>
                <a:rPr lang="en-GB" sz="1372" dirty="0">
                  <a:solidFill>
                    <a:srgbClr val="FFFFFF"/>
                  </a:solidFill>
                </a:rPr>
                <a:t>Cost</a:t>
              </a:r>
            </a:p>
          </p:txBody>
        </p:sp>
        <p:sp>
          <p:nvSpPr>
            <p:cNvPr id="22" name="TextBox 21"/>
            <p:cNvSpPr txBox="1"/>
            <p:nvPr/>
          </p:nvSpPr>
          <p:spPr>
            <a:xfrm>
              <a:off x="2431091" y="4504428"/>
              <a:ext cx="1063368" cy="489365"/>
            </a:xfrm>
            <a:prstGeom prst="rect">
              <a:avLst/>
            </a:prstGeom>
            <a:noFill/>
          </p:spPr>
          <p:txBody>
            <a:bodyPr wrap="none" lIns="179285" tIns="143428" rIns="179285" bIns="143428" rtlCol="0">
              <a:spAutoFit/>
            </a:bodyPr>
            <a:lstStyle/>
            <a:p>
              <a:pPr defTabSz="914250">
                <a:lnSpc>
                  <a:spcPct val="90000"/>
                </a:lnSpc>
              </a:pPr>
              <a:r>
                <a:rPr lang="en-GB" sz="1372" dirty="0">
                  <a:solidFill>
                    <a:srgbClr val="FFFFFF"/>
                  </a:solidFill>
                </a:rPr>
                <a:t>Potential</a:t>
              </a:r>
            </a:p>
          </p:txBody>
        </p:sp>
      </p:grpSp>
      <p:sp>
        <p:nvSpPr>
          <p:cNvPr id="30" name="Rectangle 29"/>
          <p:cNvSpPr/>
          <p:nvPr/>
        </p:nvSpPr>
        <p:spPr bwMode="auto">
          <a:xfrm>
            <a:off x="4413553" y="2891150"/>
            <a:ext cx="586414" cy="14794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5337884" y="2622227"/>
            <a:ext cx="586414" cy="17483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6276670" y="3294922"/>
            <a:ext cx="586414" cy="107569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p:cNvSpPr txBox="1"/>
          <p:nvPr/>
        </p:nvSpPr>
        <p:spPr>
          <a:xfrm>
            <a:off x="4193194" y="4416368"/>
            <a:ext cx="1019772" cy="479745"/>
          </a:xfrm>
          <a:prstGeom prst="rect">
            <a:avLst/>
          </a:prstGeom>
          <a:noFill/>
        </p:spPr>
        <p:txBody>
          <a:bodyPr wrap="none" lIns="179285" tIns="143428" rIns="179285" bIns="143428" rtlCol="0">
            <a:spAutoFit/>
          </a:bodyPr>
          <a:lstStyle/>
          <a:p>
            <a:pPr defTabSz="914250">
              <a:lnSpc>
                <a:spcPct val="90000"/>
              </a:lnSpc>
            </a:pPr>
            <a:r>
              <a:rPr lang="en-GB" sz="1372" dirty="0">
                <a:solidFill>
                  <a:srgbClr val="FFFFFF"/>
                </a:solidFill>
              </a:rPr>
              <a:t>Capacity</a:t>
            </a:r>
          </a:p>
        </p:txBody>
      </p:sp>
      <p:sp>
        <p:nvSpPr>
          <p:cNvPr id="34" name="TextBox 33"/>
          <p:cNvSpPr txBox="1"/>
          <p:nvPr/>
        </p:nvSpPr>
        <p:spPr>
          <a:xfrm>
            <a:off x="5253979" y="4416368"/>
            <a:ext cx="709372" cy="479745"/>
          </a:xfrm>
          <a:prstGeom prst="rect">
            <a:avLst/>
          </a:prstGeom>
          <a:noFill/>
        </p:spPr>
        <p:txBody>
          <a:bodyPr wrap="none" lIns="179285" tIns="143428" rIns="179285" bIns="143428" rtlCol="0">
            <a:spAutoFit/>
          </a:bodyPr>
          <a:lstStyle/>
          <a:p>
            <a:pPr defTabSz="914250">
              <a:lnSpc>
                <a:spcPct val="90000"/>
              </a:lnSpc>
            </a:pPr>
            <a:r>
              <a:rPr lang="en-GB" sz="1372" dirty="0">
                <a:solidFill>
                  <a:srgbClr val="FFFFFF"/>
                </a:solidFill>
              </a:rPr>
              <a:t>Cost</a:t>
            </a:r>
          </a:p>
        </p:txBody>
      </p:sp>
      <p:sp>
        <p:nvSpPr>
          <p:cNvPr id="35" name="TextBox 34"/>
          <p:cNvSpPr txBox="1"/>
          <p:nvPr/>
        </p:nvSpPr>
        <p:spPr>
          <a:xfrm>
            <a:off x="6059989" y="4416368"/>
            <a:ext cx="1042464" cy="479745"/>
          </a:xfrm>
          <a:prstGeom prst="rect">
            <a:avLst/>
          </a:prstGeom>
          <a:noFill/>
        </p:spPr>
        <p:txBody>
          <a:bodyPr wrap="none" lIns="179285" tIns="143428" rIns="179285" bIns="143428" rtlCol="0">
            <a:spAutoFit/>
          </a:bodyPr>
          <a:lstStyle/>
          <a:p>
            <a:pPr defTabSz="914250">
              <a:lnSpc>
                <a:spcPct val="90000"/>
              </a:lnSpc>
            </a:pPr>
            <a:r>
              <a:rPr lang="en-GB" sz="1372" dirty="0">
                <a:solidFill>
                  <a:srgbClr val="FFFFFF"/>
                </a:solidFill>
              </a:rPr>
              <a:t>Potential</a:t>
            </a:r>
          </a:p>
        </p:txBody>
      </p:sp>
      <p:sp>
        <p:nvSpPr>
          <p:cNvPr id="37" name="Rectangle 36"/>
          <p:cNvSpPr/>
          <p:nvPr/>
        </p:nvSpPr>
        <p:spPr bwMode="auto">
          <a:xfrm>
            <a:off x="8268138" y="3923178"/>
            <a:ext cx="586414" cy="4474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9192469" y="4325799"/>
            <a:ext cx="586414" cy="448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10131254" y="2398507"/>
            <a:ext cx="586414" cy="19721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8047778" y="4416368"/>
            <a:ext cx="1019772" cy="479745"/>
          </a:xfrm>
          <a:prstGeom prst="rect">
            <a:avLst/>
          </a:prstGeom>
          <a:noFill/>
        </p:spPr>
        <p:txBody>
          <a:bodyPr wrap="none" lIns="179285" tIns="143428" rIns="179285" bIns="143428" rtlCol="0">
            <a:spAutoFit/>
          </a:bodyPr>
          <a:lstStyle/>
          <a:p>
            <a:pPr defTabSz="914250">
              <a:lnSpc>
                <a:spcPct val="90000"/>
              </a:lnSpc>
            </a:pPr>
            <a:r>
              <a:rPr lang="en-GB" sz="1372" dirty="0">
                <a:solidFill>
                  <a:srgbClr val="FFFFFF"/>
                </a:solidFill>
              </a:rPr>
              <a:t>Capacity</a:t>
            </a:r>
          </a:p>
        </p:txBody>
      </p:sp>
      <p:sp>
        <p:nvSpPr>
          <p:cNvPr id="41" name="TextBox 40"/>
          <p:cNvSpPr txBox="1"/>
          <p:nvPr/>
        </p:nvSpPr>
        <p:spPr>
          <a:xfrm>
            <a:off x="9108564" y="4416368"/>
            <a:ext cx="709372" cy="479745"/>
          </a:xfrm>
          <a:prstGeom prst="rect">
            <a:avLst/>
          </a:prstGeom>
          <a:noFill/>
        </p:spPr>
        <p:txBody>
          <a:bodyPr wrap="none" lIns="179285" tIns="143428" rIns="179285" bIns="143428" rtlCol="0">
            <a:spAutoFit/>
          </a:bodyPr>
          <a:lstStyle/>
          <a:p>
            <a:pPr defTabSz="914250">
              <a:lnSpc>
                <a:spcPct val="90000"/>
              </a:lnSpc>
            </a:pPr>
            <a:r>
              <a:rPr lang="en-GB" sz="1372" dirty="0">
                <a:solidFill>
                  <a:srgbClr val="FFFFFF"/>
                </a:solidFill>
              </a:rPr>
              <a:t>Cost</a:t>
            </a:r>
          </a:p>
        </p:txBody>
      </p:sp>
      <p:sp>
        <p:nvSpPr>
          <p:cNvPr id="42" name="TextBox 41"/>
          <p:cNvSpPr txBox="1"/>
          <p:nvPr/>
        </p:nvSpPr>
        <p:spPr>
          <a:xfrm>
            <a:off x="9914574" y="4416368"/>
            <a:ext cx="1042464" cy="479745"/>
          </a:xfrm>
          <a:prstGeom prst="rect">
            <a:avLst/>
          </a:prstGeom>
          <a:noFill/>
        </p:spPr>
        <p:txBody>
          <a:bodyPr wrap="none" lIns="179285" tIns="143428" rIns="179285" bIns="143428" rtlCol="0">
            <a:spAutoFit/>
          </a:bodyPr>
          <a:lstStyle/>
          <a:p>
            <a:pPr defTabSz="914250">
              <a:lnSpc>
                <a:spcPct val="90000"/>
              </a:lnSpc>
            </a:pPr>
            <a:r>
              <a:rPr lang="en-GB" sz="1372" dirty="0">
                <a:solidFill>
                  <a:srgbClr val="FFFFFF"/>
                </a:solidFill>
              </a:rPr>
              <a:t>Potential</a:t>
            </a:r>
          </a:p>
        </p:txBody>
      </p:sp>
    </p:spTree>
    <p:extLst>
      <p:ext uri="{BB962C8B-B14F-4D97-AF65-F5344CB8AC3E}">
        <p14:creationId xmlns:p14="http://schemas.microsoft.com/office/powerpoint/2010/main" val="326717999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Familiar form factors</a:t>
            </a:r>
            <a:endParaRPr lang="en-US" dirty="0"/>
          </a:p>
        </p:txBody>
      </p:sp>
      <p:sp>
        <p:nvSpPr>
          <p:cNvPr id="5" name="Text Placeholder 4"/>
          <p:cNvSpPr>
            <a:spLocks noGrp="1"/>
          </p:cNvSpPr>
          <p:nvPr>
            <p:ph type="body" sz="quarter" idx="10"/>
          </p:nvPr>
        </p:nvSpPr>
        <p:spPr>
          <a:xfrm>
            <a:off x="269242" y="1189495"/>
            <a:ext cx="5378548" cy="5634717"/>
          </a:xfrm>
        </p:spPr>
        <p:txBody>
          <a:bodyPr/>
          <a:lstStyle/>
          <a:p>
            <a:r>
              <a:rPr lang="en-US" dirty="0" smtClean="0"/>
              <a:t>Desktop</a:t>
            </a:r>
          </a:p>
          <a:p>
            <a:pPr lvl="1"/>
            <a:r>
              <a:rPr lang="en-US" dirty="0" smtClean="0"/>
              <a:t>Very resource rich</a:t>
            </a:r>
          </a:p>
          <a:p>
            <a:pPr lvl="1"/>
            <a:endParaRPr lang="en-US" dirty="0" smtClean="0"/>
          </a:p>
          <a:p>
            <a:pPr lvl="1"/>
            <a:r>
              <a:rPr lang="en-US" dirty="0" smtClean="0"/>
              <a:t>Fully featured clients</a:t>
            </a:r>
          </a:p>
          <a:p>
            <a:pPr lvl="1"/>
            <a:r>
              <a:rPr lang="en-US" dirty="0"/>
              <a:t>	</a:t>
            </a:r>
            <a:r>
              <a:rPr lang="en-US" dirty="0" smtClean="0"/>
              <a:t>HTML</a:t>
            </a:r>
          </a:p>
          <a:p>
            <a:pPr lvl="1"/>
            <a:r>
              <a:rPr lang="en-US" dirty="0"/>
              <a:t>	</a:t>
            </a:r>
            <a:r>
              <a:rPr lang="en-US" dirty="0" smtClean="0"/>
              <a:t>WPF</a:t>
            </a:r>
          </a:p>
          <a:p>
            <a:pPr lvl="1"/>
            <a:endParaRPr lang="en-US" dirty="0" smtClean="0"/>
          </a:p>
          <a:p>
            <a:pPr lvl="1"/>
            <a:r>
              <a:rPr lang="en-US" dirty="0" smtClean="0"/>
              <a:t>Azure Client Libraries</a:t>
            </a:r>
          </a:p>
          <a:p>
            <a:pPr lvl="1"/>
            <a:r>
              <a:rPr lang="en-US" dirty="0" smtClean="0"/>
              <a:t>	C#/VB </a:t>
            </a:r>
            <a:r>
              <a:rPr lang="en-US" dirty="0" err="1" smtClean="0"/>
              <a:t>.net</a:t>
            </a:r>
            <a:endParaRPr lang="en-US" dirty="0" smtClean="0"/>
          </a:p>
          <a:p>
            <a:pPr lvl="1"/>
            <a:r>
              <a:rPr lang="en-US" dirty="0"/>
              <a:t>	</a:t>
            </a:r>
            <a:r>
              <a:rPr lang="en-US" dirty="0" smtClean="0"/>
              <a:t>Ruby/Python/Node.js </a:t>
            </a:r>
            <a:r>
              <a:rPr lang="en-US" dirty="0" err="1" smtClean="0"/>
              <a:t>etc</a:t>
            </a:r>
            <a:r>
              <a:rPr lang="en-US" dirty="0" smtClean="0"/>
              <a:t> </a:t>
            </a:r>
            <a:r>
              <a:rPr lang="en-US" dirty="0" err="1" smtClean="0"/>
              <a:t>etc</a:t>
            </a:r>
            <a:endParaRPr lang="en-US" dirty="0" smtClean="0"/>
          </a:p>
          <a:p>
            <a:pPr lvl="1"/>
            <a:endParaRPr lang="en-US" dirty="0"/>
          </a:p>
          <a:p>
            <a:pPr lvl="1"/>
            <a:r>
              <a:rPr lang="en-US" dirty="0" smtClean="0"/>
              <a:t>Many communication methods</a:t>
            </a:r>
          </a:p>
          <a:p>
            <a:pPr lvl="1"/>
            <a:r>
              <a:rPr lang="en-US" dirty="0"/>
              <a:t>	</a:t>
            </a:r>
            <a:r>
              <a:rPr lang="en-US" dirty="0" smtClean="0"/>
              <a:t>HTTP(S)</a:t>
            </a:r>
          </a:p>
          <a:p>
            <a:pPr lvl="1"/>
            <a:r>
              <a:rPr lang="en-US" dirty="0"/>
              <a:t>	</a:t>
            </a:r>
            <a:r>
              <a:rPr lang="en-US" dirty="0" smtClean="0"/>
              <a:t>Winsock</a:t>
            </a:r>
          </a:p>
          <a:p>
            <a:pPr lvl="1"/>
            <a:r>
              <a:rPr lang="en-US" dirty="0"/>
              <a:t>		</a:t>
            </a:r>
            <a:endParaRPr lang="en-US" dirty="0" smtClean="0"/>
          </a:p>
          <a:p>
            <a:pPr lvl="1"/>
            <a:r>
              <a:rPr lang="en-US" dirty="0"/>
              <a:t>	</a:t>
            </a:r>
          </a:p>
        </p:txBody>
      </p:sp>
      <p:sp>
        <p:nvSpPr>
          <p:cNvPr id="6" name="Text Placeholder 5"/>
          <p:cNvSpPr>
            <a:spLocks noGrp="1"/>
          </p:cNvSpPr>
          <p:nvPr>
            <p:ph type="body" sz="quarter" idx="11"/>
          </p:nvPr>
        </p:nvSpPr>
        <p:spPr>
          <a:xfrm>
            <a:off x="6544217" y="1189495"/>
            <a:ext cx="5378548" cy="4639020"/>
          </a:xfrm>
        </p:spPr>
        <p:txBody>
          <a:bodyPr/>
          <a:lstStyle/>
          <a:p>
            <a:r>
              <a:rPr lang="en-US" dirty="0" smtClean="0"/>
              <a:t>Mobile Devices</a:t>
            </a:r>
            <a:endParaRPr lang="en-US" dirty="0"/>
          </a:p>
          <a:p>
            <a:pPr lvl="1"/>
            <a:r>
              <a:rPr lang="en-US" dirty="0" smtClean="0"/>
              <a:t>Resource wealthy (increasing)</a:t>
            </a:r>
          </a:p>
          <a:p>
            <a:pPr lvl="1"/>
            <a:endParaRPr lang="en-US" dirty="0" smtClean="0"/>
          </a:p>
          <a:p>
            <a:pPr lvl="1"/>
            <a:r>
              <a:rPr lang="en-US" dirty="0" smtClean="0"/>
              <a:t>Very functional clients</a:t>
            </a:r>
          </a:p>
          <a:p>
            <a:pPr lvl="1"/>
            <a:r>
              <a:rPr lang="en-US" dirty="0"/>
              <a:t>	</a:t>
            </a:r>
            <a:r>
              <a:rPr lang="en-US" dirty="0" smtClean="0"/>
              <a:t>HTML</a:t>
            </a:r>
          </a:p>
          <a:p>
            <a:pPr lvl="1"/>
            <a:r>
              <a:rPr lang="en-US" dirty="0"/>
              <a:t>	</a:t>
            </a:r>
            <a:r>
              <a:rPr lang="en-US" dirty="0" smtClean="0"/>
              <a:t>Silverlight</a:t>
            </a:r>
          </a:p>
          <a:p>
            <a:pPr lvl="1"/>
            <a:r>
              <a:rPr lang="en-US" dirty="0" smtClean="0"/>
              <a:t>	Proprietary UI technologies </a:t>
            </a:r>
          </a:p>
          <a:p>
            <a:pPr lvl="1"/>
            <a:endParaRPr lang="en-US" dirty="0"/>
          </a:p>
          <a:p>
            <a:pPr lvl="1"/>
            <a:r>
              <a:rPr lang="en-US" dirty="0" smtClean="0"/>
              <a:t>Azure Client Libraries</a:t>
            </a:r>
          </a:p>
          <a:p>
            <a:pPr lvl="1"/>
            <a:r>
              <a:rPr lang="en-US" dirty="0"/>
              <a:t>	</a:t>
            </a:r>
            <a:r>
              <a:rPr lang="en-US" dirty="0" smtClean="0"/>
              <a:t>Platform specific </a:t>
            </a:r>
            <a:r>
              <a:rPr lang="en-US" dirty="0"/>
              <a:t>	</a:t>
            </a:r>
            <a:endParaRPr lang="en-US" dirty="0" smtClean="0"/>
          </a:p>
          <a:p>
            <a:pPr lvl="1"/>
            <a:endParaRPr lang="en-US" dirty="0" smtClean="0"/>
          </a:p>
          <a:p>
            <a:pPr lvl="1"/>
            <a:r>
              <a:rPr lang="en-US" dirty="0" smtClean="0"/>
              <a:t>Mainly web communication methods</a:t>
            </a:r>
          </a:p>
          <a:p>
            <a:pPr lvl="1"/>
            <a:r>
              <a:rPr lang="en-US" dirty="0"/>
              <a:t>	</a:t>
            </a:r>
            <a:r>
              <a:rPr lang="en-US" dirty="0" smtClean="0"/>
              <a:t>HTTP(S)</a:t>
            </a:r>
            <a:endParaRPr lang="en-US" dirty="0"/>
          </a:p>
        </p:txBody>
      </p:sp>
    </p:spTree>
    <p:extLst>
      <p:ext uri="{BB962C8B-B14F-4D97-AF65-F5344CB8AC3E}">
        <p14:creationId xmlns:p14="http://schemas.microsoft.com/office/powerpoint/2010/main" val="629096138"/>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zMpYMQdkVUaqeaITHdSk6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vumvNPwWe0..heay4bQALg"/>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_bfhUF.ILkad65gIgwaK6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_PbEktcFNkeu83SjnVZu1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IZPZND.ivEuHdLJnY_Fxf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djukL5VveUa7YPvIVNGT1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FeIGWr8CQ0yX7PsrzfGH2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ZkCoXDZw70qhtkH_j9bJN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JYkfS.ZKq0OOaXVQAWXd5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Y2Ao6jMOq0eJ837r63Q0ng"/>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gzR.ZDLppUu5uP18ez82u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bo3_Q_stSkiwXUh03ZeQ4w"/>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FfJlhf15_0WG6uVTlba0K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Tw9efNl9k0yrkXDw3ZR.gA"/>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eKfI7RUiQE.KCRdFzpY_K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6b02OOzXZUOa6TFK3IbNw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KkzX.rqMC0SKKSdYmRclt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D_3LuOnu406CFY7mD1TJi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GIjGeBoam0uGRzkKksE_fA"/>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WH.HyVMTwUilPheZqF0Nv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CfXp4zdK.Eyjz6YU8n7wo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9Dl2irYu10uuFrO5p1EQP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vqR8v6DPl068IV962UDH_g"/>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7uBKeSdem0Ovr.mrzpEM0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iovHImuS30CZ3T.jMUQH2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c1f2WJW_7UmkfSuAdtWjk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tRNwBBykkEaohu38quWmw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FgO7b1hDs0SbMcIPKrguX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m7Y3UI3GuUKHdOTaT1ZuuA"/>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U9MtD6nTFEKY5opI1abl7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bBm5kXzVcUiQgHnf1OYxc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udXBtrtu9U.sqf_z.SW9A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6doulqsmYUmqM4gt85w0m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5UPxU1Tl60ipZm8NVLotyg"/>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aY_qhZf7gEy3j0SMbgCMu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UJUBxnokY0KbB6ImT7BKfQ"/>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2aoC70w6akCWVG0t3EXNc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9z2vSsO.YkW_4p0qrrxSxg"/>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6EdI1ogBvUu_U2n26.0D8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dLbF9swH90yyVlGSCHUzD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I8fXHdPtT0q4RZHJM1luM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LnUaBIcXfUKeZDaEL9C8zg"/>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jksxCUpankixnifJfyCZb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jFHtDFmQUKnqZl3aQx81Q"/>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OhTqMV6_0UeuXMMQdnPh3w"/>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Hi17_P9PVkOD0UncfipKH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vumvNPwWe0..heay4bQAL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_bfhUF.ILkad65gIgwaK6Q"/>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_PbEktcFNkeu83SjnVZu1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IZPZND.ivEuHdLJnY_FxfQ"/>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djukL5VveUa7YPvIVNGT1w"/>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FeIGWr8CQ0yX7PsrzfGH2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ZkCoXDZw70qhtkH_j9bJNg"/>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JYkfS.ZKq0OOaXVQAWXd5g"/>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Y2Ao6jMOq0eJ837r63Q0ng"/>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gzR.ZDLppUu5uP18ez82u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R2.nHMhyK0aKF8UEK8xE_A"/>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FfJlhf15_0WG6uVTlba0K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Tw9efNl9k0yrkXDw3ZR.g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eKfI7RUiQE.KCRdFzpY_K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6b02OOzXZUOa6TFK3IbNww"/>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KkzX.rqMC0SKKSdYmRcltw"/>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D_3LuOnu406CFY7mD1TJi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GIjGeBoam0uGRzkKksE_fA"/>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WH.HyVMTwUilPheZqF0Nvw"/>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KiIa4NixSUi4Vhi7rzDZnw"/>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QlsvYbeePEiCGxm_qOEcWg"/>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1sIGT0bcG0SqcLhwdIeul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amvoBJtUTUOso5QjHqQ.Lw"/>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WGeoe730uEGjsUn4Wd3HF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7uBKeSdem0Ovr.mrzpEM0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iovHImuS30CZ3T.jMUQH2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c1f2WJW_7UmkfSuAdtWjk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tRNwBBykkEaohu38quWmw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FgO7b1hDs0SbMcIPKrguXw"/>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m7Y3UI3GuUKHdOTaT1ZuuA"/>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U9MtD6nTFEKY5opI1abl7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bBm5kXzVcUiQgHnf1OYxcQ"/>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g.btUeDB8EWUGlDozHItB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R2.nHMhyK0aKF8UEK8xE_A"/>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sepD32ACekGzvIbIFV07P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nON5rL19WUyplvl.wAY9O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IiuwP2R0XUSc1jSgDCq7N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8FCXIqzVtEWJo6Xorp0WkA"/>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USnSn5Y2qUWHWbL5Z8UYQQ"/>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7ULXaBaCku7tvO27_XH0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O7YbroUVg0erX4WGAFzcu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K5vULSzGDESg5xBw7Lo1m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Oh5NAVbD7EqyF.po0u4_OQ"/>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Oc8jxjEDoUWewiYQhc31M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zJuuXA3Y.EikeaPVQ_aRk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3L1mMkpQTUyoTosn3MFkvg"/>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ock5CBdwHkWtR0lzIHMacg"/>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2nDpP9g4hUuNcesrB3y9WQ"/>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63JC5aLbp06cT3uHyLwR3g"/>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k4jwQY.b_kO1wiohFaktsg"/>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stIIS3iJjU2eOLGVlnVVDg"/>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ktCa5VETRkSHwyGdSsVFYg"/>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wU8m.V44y0KaDW9wrwVEbg"/>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mY6SKPCvskCviH6NCXL6E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6BGOdgTPKEiotGMrPhlbZ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tw.1OJWL1E.KdK5quTsgoA"/>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bXO798QG.EGsP.fg3Nxa2Q"/>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GEZ8I2pNPU.9XzBkmmjhRg"/>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yFGIMf2.0U2Yk9MP6EFQxw"/>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ljwnr30dCkuJYhiMwDA96g"/>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rLMwlEevI0.Fd1.yaBO5vA"/>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HD4OT8tLfEa9_POefGXEcA"/>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SIr7MjWiV0CqOMP_Yl9GQg"/>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byvqeavpcUaxIhTG552HJw"/>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clyqOIfllEqotUbMJrDAH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Z1bu6nhqW02zd3SPmljC7Q"/>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X3aaxMHACUiEcDhJFjQ1Fw"/>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_6_EpHcuIk2M1rv5VbLx.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xP8fyCBaoUuhV7hncVcGJw"/>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lpVitwrDi0yzCMXIaCMXfA"/>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USNICKH6VUiLd.Pa._UJQw"/>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If3wurT64kyRdgGHQ3DLgA"/>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IfJZ_gjQY0qsLqpqQuDf7g"/>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0wu2DpBElUyq8ZQXv3J48g"/>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ytnhFH3Kl02wzFWbOP4l5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abPNnb512UO0LKcb2U2cDw"/>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SSUX0zS.O0WdZnARXAF7aA"/>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pf_RBV7aj0.7SFngYwtWqA"/>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kATFhX41skWWCu_MVEuis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K_iO0Zouc0uMlE_1QZLHwg"/>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l8FdZi_sWUWuRm.dYRcQXg"/>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S6w2HEZbNk.5EWYPS8ZcKw"/>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swqvtB5TV0qbL4SNUYLmSw"/>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OeHWOGmeZUqLVSjSpozLjA"/>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WxE_Rbtfd0WymbHO_XxvYw"/>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dGdpD3Wjo0Gyw7Hptb4Odw"/>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zjzuRZ93ykWCZtqc0iEzgQ"/>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nON5rL19WUyplvl.wAY9OQ"/>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IiuwP2R0XUSc1jSgDCq7N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USnSn5Y2qUWHWbL5Z8UYQQ"/>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7ULXaBaCku7tvO27_XH0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yXpApG_1f0GZP0z2ur3hdg"/>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O7YbroUVg0erX4WGAFzcuA"/>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K5vULSzGDESg5xBw7Lo1mA"/>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Oh5NAVbD7EqyF.po0u4_O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Oc8jxjEDoUWewiYQhc31M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3L1mMkpQTUyoTosn3MFkvg"/>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ock5CBdwHkWtR0lzIHMacg"/>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2nDpP9g4hUuNcesrB3y9W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63JC5aLbp06cT3uHyLwR3g"/>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k4jwQY.b_kO1wiohFaktsg"/>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stIIS3iJjU2eOLGVlnVVD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M.O516Ptk0KbmN9a0ZNuJw"/>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ktCa5VETRkSHwyGdSsVFYg"/>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wU8m.V44y0KaDW9wrwVEbg"/>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mY6SKPCvskCviH6NCXL6EA"/>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6BGOdgTPKEiotGMrPhlbZQ"/>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tw.1OJWL1E.KdK5quTsgoA"/>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bXO798QG.EGsP.fg3Nxa2Q"/>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GEZ8I2pNPU.9XzBkmmjhR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yFGIMf2.0U2Yk9MP6EFQxw"/>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ljwnr30dCkuJYhiMwDA96g"/>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rLMwlEevI0.Fd1.yaBO5v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pI7K34nTb0O6BA5q1M5aEw"/>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HD4OT8tLfEa9_POefGXEcA"/>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SIr7MjWiV0CqOMP_Yl9GQg"/>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byvqeavpcUaxIhTG552HJw"/>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clyqOIfllEqotUbMJrDAHg"/>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Z1bu6nhqW02zd3SPmljC7Q"/>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vJT24YinXEiBahFnMsmh3Q"/>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7yFBGWpDqEOZdBC2wJW.g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oEyIGomQSU2CpZWjuhqIEg"/>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VIK2I_ycXkKRn_D_qxvLAw"/>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k.oVmQYf80qA22H4ss9rJw"/>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ilsfZ8NmPEukeqxVknM2NQ"/>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fIit3ISUNE62SuKk.3sh3A"/>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vXlP3BhYXESHCA8ZSD7P_Q"/>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eMkBcfXE4U6BKLmq_nhxAg"/>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371l34r.4Em4BrgCTzh.Gg"/>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LFDELxtXIUW_ZB87eDITb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M.O516Ptk0KbmN9a0ZNuJw"/>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aWpXXybcu023WqPF3kyndA"/>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W0hu8ifFrUqLr2mBPXkpwQ"/>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EOQPrYcc.EacGmpZ4udcoQ"/>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uEwV63CMZ0KsgWGPtEDd4g"/>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rzEhIIGmaEehKROUvqd6HQ"/>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gpA7wbQiWU6gOUiK5yR6j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Olu6DeXcqEmsxXuz3TmLLg"/>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cF3_LTWnw0iPMOK2pFHNgQ"/>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bl4jLT4dVEyxe339Aus3xw"/>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ko44L3SGlEKWsh.gcOMRl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zMpYMQdkVUaqeaITHdSk6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pI7K34nTb0O6BA5q1M5aEw"/>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aMUL2wNcHUCppUwy8zBFhg"/>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pHHPi3dOyU2bxfVLX228CA"/>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JhlJIIESlkeKa6_wJXYvG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pKRZ_vCTc06b2heZuBtGfw"/>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hthZx1da4UKJmfSRreLLc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cmsImDnj1UC_RYiyIjNR5A"/>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rG8Auv5NU0OnLAdxAtQ4R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M.O516Ptk0KbmN9a0ZNuJw"/>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B3_o0mghRUCrMv3R1fmgWw"/>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nPSKRLqebk6ak4MjhIp7Fw"/>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fiGbWkhrhEexA7sssJu3Og"/>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DpZmnOs_L0KgkjdnlpuRPA"/>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UBRHo9kh9kKem.MwhdsyQQ"/>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sTWy8cTqaEirpxYwGaMziA"/>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zJ2AsOdUHEG42nSj_.iuCg"/>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NJRjfb_Tl0ar6_3XX4qW6w"/>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sB8G.VDWg0u13Dr4dBgjuA"/>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yAY6T85540eKn3b54m6sJ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pI7K34nTb0O6BA5q1M5aEw"/>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PhrFcxlpLkykJgZ.sNKjZA"/>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P30NRLlZCkSAnmQw9df_UA"/>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aMUL2wNcHUCppUwy8zBFhg"/>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bX6n2d2i8kiozUXvd2N4fw"/>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dXi7.NwOQUu.nvNV9pOMiA"/>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or2djt7hQU2EdRapl1WIkA"/>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PNBRR.H.0UyHnQWHtNMjdA"/>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KiVSu1ki1kCZ8TdY_rT8WQ"/>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k9uecQ6iiEaGCIghB8CQ.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VzT0QHafE0ecyzOKjQwlGA"/>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hthZx1da4UKJmfSRreLLcQ"/>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UBRHo9kh9kKem.MwhdsyQQ"/>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sTWy8cTqaEirpxYwGaMziA"/>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zJ2AsOdUHEG42nSj_.iuCg"/>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sB8G.VDWg0u13Dr4dBgju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XbMINZMlNE6i_X.NzuVBIw"/>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zFoqYwbamUetz7bImVuoAA"/>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Yy83q8AuaUqd3dxvPQO0W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hgbCkkLgYkedDDaddaGfP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exJskEyQGEmJKbGbCAWOqA"/>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cvdaJpAR2UGNSi.BNyR31w"/>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Jr8Ws3RpL0mY_g8ZVfSMzA"/>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6kiWrBJqwEWu3qQJoVgKyQ"/>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cuMS1buyeUCUtBpWR4NVEA"/>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Gp1YOrbsFE2h7gfwdRtlng"/>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wH23YWKNBUy6LefN1HMHP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D1128L0oIkSf.El8Hn5s6w"/>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zMpYMQdkVUaqeaITHdSk6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OKcF6KnLlkSYWf2ZYAgW.Q"/>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PTQiqTOwxUO6cOYMR0DVYg"/>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HTIsZn9PU0S0ah21R9wWeg"/>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zMpYMQdkVUaqeaITHdSk6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FmnJBfebu0eSOGf4g_IlH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exDBCEtoq0eZBByn2OCG4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c4Fhapi.ckeZwwtYLMB6r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29mOICBYW02b4cpxR58i_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V4EgO_HS606ojpNVau4Y_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pocNMmF.vkW6WW80xP9c1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WeLYKoUCVU.FANNS1ttt5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R_y0e8Iu60eCWl28uCpfJ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hZFQs7NDLESflR2Krghxd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xjVt5FrAPkKwz_gUV8TRf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oEyIGomQSU2CpZWjuhqIE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AmyVRm7XdEGVoBKEwas74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DcDAn.T1HUO3zgvXAOJKw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AalICTDj0ka3EY5dJtBKk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HmX_Vg9nc0CBEcteJc6go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_.OiVy7VQ0K.99ONncsD9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gDXW69y1.kKY9maemYz2j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da8O.U1vyUGrPwmFASTA2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i7tGhxiwQkyHIr088SjV0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GhvdpDmjY0a3WddSHWrEA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CAY3A5VeeEWh46jtdUVFC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P0ObfkSZS0Cf6DoTpTT_4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AearNTo8G0mOsq2mf2rH0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HBaM1JiPe0.LQ_Zj7bxbZ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3FBnKu.g0WGMKHIbw.3r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Twu29t4zlEaETylkQHsmS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2g12CCY1OUWaAFp4yExeX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6B7BS4tIc0OJVpA7SFMPl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J3Q85n2np0mGcj8fgMNiT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44YJYpY4KEWzc02oYLrW8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3A1z7ZF.C0eN02FcVpD7K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MJATAiVMkU.hT8YM335v_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8SofmxRdNEu8_gQZChGom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QZ3t3T58N0CLOd4sMHH2h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l2MpZW8Rmkyr7fxRd7HOO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NZGzzcDdWk2ya7w2aJeuT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Z9OlQuWmYE6n0bjToNYeP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mVkSTJlOr0iocL0.Rn.6G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0gxEr3kry0WEEB3vaCKjl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pmAWuE5xuESQr2m6.Il34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ZwaUtIUGOUqFVNoIfZbIB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ghi__q8aEyybevdS50Er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zMpYMQdkVUaqeaITHdSk6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tjgyBkd_XEKS8r6kxDTMz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bo3_Q_stSkiwXUh03ZeQ4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xO.aZELsGEKqGzRhn_geW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asIoD0xaRkKpQx3O_MEXM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6ebtjFVZd0WDyaKrMVpwb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6doulqsmYUmqM4gt85w0m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5UPxU1Tl60ipZm8NVLoty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aY_qhZf7gEy3j0SMbgCMu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vqR8v6DPl068IV962UDH_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2aoC70w6akCWVG0t3EXNcw"/>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9z2vSsO.YkW_4p0qrrxSx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6EdI1ogBvUu_U2n26.0D8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dLbF9swH90yyVlGSCHUzDA"/>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I8fXHdPtT0q4RZHJM1luM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LnUaBIcXfUKeZDaEL9C8z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jksxCUpankixnifJfyCZb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jFHtDFmQUKnqZl3aQx81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OhTqMV6_0UeuXMMQdnPh3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Hi17_P9PVkOD0UncfipKHw"/>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12.xml.rels><?xml version="1.0" encoding="UTF-8" standalone="yes"?>
<Relationships xmlns="http://schemas.openxmlformats.org/package/2006/relationships"><Relationship Id="rId1" Type="http://schemas.openxmlformats.org/officeDocument/2006/relationships/image" Target="../media/image14.png"/></Relationships>
</file>

<file path=ppt/theme/_rels/theme13.xml.rels><?xml version="1.0" encoding="UTF-8" standalone="yes"?>
<Relationships xmlns="http://schemas.openxmlformats.org/package/2006/relationships"><Relationship Id="rId1" Type="http://schemas.openxmlformats.org/officeDocument/2006/relationships/image" Target="../media/image14.png"/></Relationships>
</file>

<file path=ppt/theme/_rels/theme14.xml.rels><?xml version="1.0" encoding="UTF-8" standalone="yes"?>
<Relationships xmlns="http://schemas.openxmlformats.org/package/2006/relationships"><Relationship Id="rId1" Type="http://schemas.openxmlformats.org/officeDocument/2006/relationships/image" Target="../media/image14.png"/></Relationships>
</file>

<file path=ppt/theme/_rels/theme15.xml.rels><?xml version="1.0" encoding="UTF-8" standalone="yes"?>
<Relationships xmlns="http://schemas.openxmlformats.org/package/2006/relationships"><Relationship Id="rId1" Type="http://schemas.openxmlformats.org/officeDocument/2006/relationships/image" Target="../media/image14.png"/></Relationships>
</file>

<file path=ppt/theme/_rels/theme16.xml.rels><?xml version="1.0" encoding="UTF-8" standalone="yes"?>
<Relationships xmlns="http://schemas.openxmlformats.org/package/2006/relationships"><Relationship Id="rId1" Type="http://schemas.openxmlformats.org/officeDocument/2006/relationships/image" Target="../media/image14.png"/></Relationships>
</file>

<file path=ppt/theme/_rels/theme17.xml.rels><?xml version="1.0" encoding="UTF-8" standalone="yes"?>
<Relationships xmlns="http://schemas.openxmlformats.org/package/2006/relationships"><Relationship Id="rId1" Type="http://schemas.openxmlformats.org/officeDocument/2006/relationships/image" Target="../media/image14.png"/></Relationships>
</file>

<file path=ppt/theme/_rels/theme18.xml.rels><?xml version="1.0" encoding="UTF-8" standalone="yes"?>
<Relationships xmlns="http://schemas.openxmlformats.org/package/2006/relationships"><Relationship Id="rId1" Type="http://schemas.openxmlformats.org/officeDocument/2006/relationships/image" Target="../media/image14.png"/></Relationships>
</file>

<file path=ppt/theme/_rels/theme19.xml.rels><?xml version="1.0" encoding="UTF-8" standalone="yes"?>
<Relationships xmlns="http://schemas.openxmlformats.org/package/2006/relationships"><Relationship Id="rId1" Type="http://schemas.openxmlformats.org/officeDocument/2006/relationships/image" Target="../media/image14.png"/></Relationships>
</file>

<file path=ppt/theme/_rels/theme20.xml.rels><?xml version="1.0" encoding="UTF-8" standalone="yes"?>
<Relationships xmlns="http://schemas.openxmlformats.org/package/2006/relationships"><Relationship Id="rId1" Type="http://schemas.openxmlformats.org/officeDocument/2006/relationships/image" Target="../media/image14.png"/></Relationships>
</file>

<file path=ppt/theme/_rels/theme21.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3.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4.xml><?xml version="1.0" encoding="utf-8"?>
<a:theme xmlns:a="http://schemas.openxmlformats.org/drawingml/2006/main" name="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5.xml><?xml version="1.0" encoding="utf-8"?>
<a:theme xmlns:a="http://schemas.openxmlformats.org/drawingml/2006/main" name="1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6.xml><?xml version="1.0" encoding="utf-8"?>
<a:theme xmlns:a="http://schemas.openxmlformats.org/drawingml/2006/main" name="1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1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1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1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1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1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2.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3.xml><?xml version="1.0" encoding="utf-8"?>
<a:theme xmlns:a="http://schemas.openxmlformats.org/drawingml/2006/main" name="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4.xml><?xml version="1.0" encoding="utf-8"?>
<a:theme xmlns:a="http://schemas.openxmlformats.org/drawingml/2006/main" name="1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5.xml><?xml version="1.0" encoding="utf-8"?>
<a:theme xmlns:a="http://schemas.openxmlformats.org/drawingml/2006/main" name="2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6.xml><?xml version="1.0" encoding="utf-8"?>
<a:theme xmlns:a="http://schemas.openxmlformats.org/drawingml/2006/main" name="3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2307</TotalTime>
  <Words>2449</Words>
  <Application>Microsoft Office PowerPoint</Application>
  <PresentationFormat>Widescreen</PresentationFormat>
  <Paragraphs>661</Paragraphs>
  <Slides>51</Slides>
  <Notes>48</Notes>
  <HiddenSlides>0</HiddenSlides>
  <MMClips>0</MMClips>
  <ScaleCrop>false</ScaleCrop>
  <HeadingPairs>
    <vt:vector size="8" baseType="variant">
      <vt:variant>
        <vt:lpstr>Fonts Used</vt:lpstr>
      </vt:variant>
      <vt:variant>
        <vt:i4>9</vt:i4>
      </vt:variant>
      <vt:variant>
        <vt:lpstr>Theme</vt:lpstr>
      </vt:variant>
      <vt:variant>
        <vt:i4>26</vt:i4>
      </vt:variant>
      <vt:variant>
        <vt:lpstr>Embedded OLE Servers</vt:lpstr>
      </vt:variant>
      <vt:variant>
        <vt:i4>1</vt:i4>
      </vt:variant>
      <vt:variant>
        <vt:lpstr>Slide Titles</vt:lpstr>
      </vt:variant>
      <vt:variant>
        <vt:i4>51</vt:i4>
      </vt:variant>
    </vt:vector>
  </HeadingPairs>
  <TitlesOfParts>
    <vt:vector size="87" baseType="lpstr">
      <vt:lpstr>Arial</vt:lpstr>
      <vt:lpstr>Calibri</vt:lpstr>
      <vt:lpstr>Consolas</vt:lpstr>
      <vt:lpstr>Kozuka Gothic Pro R</vt:lpstr>
      <vt:lpstr>Segoe UI</vt:lpstr>
      <vt:lpstr>Segoe UI Light</vt:lpstr>
      <vt:lpstr>Segoe UI Semibold</vt:lpstr>
      <vt:lpstr>Wingdings</vt:lpstr>
      <vt:lpstr>Wingdings 2</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7_MS1444_Windows Azure Template 16x9_r08b</vt:lpstr>
      <vt:lpstr>8_MS1444_Windows Azure Template 16x9_r08b</vt:lpstr>
      <vt:lpstr>9_MS1444_Windows Azure Template 16x9_r08b</vt:lpstr>
      <vt:lpstr>10_MS1444_Windows Azure Template 16x9_r08b</vt:lpstr>
      <vt:lpstr>11_MS1444_Windows Azure Template 16x9_r08b</vt:lpstr>
      <vt:lpstr>12_MS1444_Windows Azure Template 16x9_r08b</vt:lpstr>
      <vt:lpstr>13_MS1444_Windows Azure Template 16x9_r08b</vt:lpstr>
      <vt:lpstr>14_MS1444_Windows Azure Template 16x9_r08b</vt:lpstr>
      <vt:lpstr>15_MS1444_Windows Azure Template 16x9_r08b</vt:lpstr>
      <vt:lpstr>16_MS1444_Windows Azure Template 16x9_r08b</vt:lpstr>
      <vt:lpstr>Azure_PPT_template 1</vt:lpstr>
      <vt:lpstr>MSVID_Product_Brand_template_16-9_WHITE_Cyan-accent</vt:lpstr>
      <vt:lpstr>1_Azure_PPT_template 1</vt:lpstr>
      <vt:lpstr>2_Azure_PPT_template 1</vt:lpstr>
      <vt:lpstr>3_Azure_PPT_template 1</vt:lpstr>
      <vt:lpstr>think-cell Slide</vt:lpstr>
      <vt:lpstr>Data Acquisition for devices using Service Bus</vt:lpstr>
      <vt:lpstr>Agenda</vt:lpstr>
      <vt:lpstr>PowerPoint Presentation</vt:lpstr>
      <vt:lpstr>PowerPoint Presentation</vt:lpstr>
      <vt:lpstr>PowerPoint Presentation</vt:lpstr>
      <vt:lpstr>PowerPoint Presentation</vt:lpstr>
      <vt:lpstr>PowerPoint Presentation</vt:lpstr>
      <vt:lpstr>Devices illustrated</vt:lpstr>
      <vt:lpstr>Familiar form factors</vt:lpstr>
      <vt:lpstr>PowerPoint Presentation</vt:lpstr>
      <vt:lpstr>PowerPoint Presentation</vt:lpstr>
      <vt:lpstr>Simple Queue  Messages</vt:lpstr>
      <vt:lpstr>Visualizing data in a  Website</vt:lpstr>
      <vt:lpstr>PowerPoint Presentation</vt:lpstr>
      <vt:lpstr>Service Bus</vt:lpstr>
      <vt:lpstr>Cloud/On-Premise Integration</vt:lpstr>
      <vt:lpstr>Cloud/On-Premise Integration</vt:lpstr>
      <vt:lpstr>Cross-Site Federation (SaaS)</vt:lpstr>
      <vt:lpstr>Mobile Workforce/Customer Integration</vt:lpstr>
      <vt:lpstr>Mobile Workforce/Customer Integration</vt:lpstr>
      <vt:lpstr>Large Scale Eventing / Command-Control</vt:lpstr>
      <vt:lpstr>Service Bus Namespace https://yourapp.servicebus.windows.net/foo/bar/baz </vt:lpstr>
      <vt:lpstr>Service Bus and Access Control</vt:lpstr>
      <vt:lpstr>Service Bus Rights and Claims</vt:lpstr>
      <vt:lpstr>Access Control – Conceptual Model</vt:lpstr>
      <vt:lpstr>Access Control – Implementation https://yourapp-sb.accesscontrol.windows.net </vt:lpstr>
      <vt:lpstr>PowerPoint Presentation</vt:lpstr>
      <vt:lpstr>“Expose Web Services from anywhere to anywhere”</vt:lpstr>
      <vt:lpstr>Relay Programming Model</vt:lpstr>
      <vt:lpstr>Oneway</vt:lpstr>
      <vt:lpstr>Event</vt:lpstr>
      <vt:lpstr>Rendezvous (TCP &amp; HTTP)</vt:lpstr>
      <vt:lpstr>Hybrid Connect</vt:lpstr>
      <vt:lpstr>Creating a service bus  namespace</vt:lpstr>
      <vt:lpstr>Relay vs. Message Broker</vt:lpstr>
      <vt:lpstr>Push vs. Pull</vt:lpstr>
      <vt:lpstr>Ways to Pull</vt:lpstr>
      <vt:lpstr>Messages</vt:lpstr>
      <vt:lpstr>PowerPoint Presentation</vt:lpstr>
      <vt:lpstr>Using Service Bus  Queues</vt:lpstr>
      <vt:lpstr>Queues</vt:lpstr>
      <vt:lpstr>Queues</vt:lpstr>
      <vt:lpstr>Topics</vt:lpstr>
      <vt:lpstr>Subscription Filters</vt:lpstr>
      <vt:lpstr>Publishing messages  on topics</vt:lpstr>
      <vt:lpstr>Runtime API Choices</vt:lpstr>
      <vt:lpstr>PowerPoint Presentation</vt:lpstr>
      <vt:lpstr>How Push Notifications Work</vt:lpstr>
      <vt:lpstr>How Service Bus Notification Hub Works</vt:lpstr>
      <vt:lpstr>Storing device data in MongoDB</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Richard Conway</cp:lastModifiedBy>
  <cp:revision>19</cp:revision>
  <dcterms:created xsi:type="dcterms:W3CDTF">2013-08-21T10:51:45Z</dcterms:created>
  <dcterms:modified xsi:type="dcterms:W3CDTF">2013-09-04T05:55:17Z</dcterms:modified>
</cp:coreProperties>
</file>